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4.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tags/tag20.xml" ContentType="application/vnd.openxmlformats-officedocument.presentationml.tags+xml"/>
  <Override PartName="/ppt/tags/tag21.xml" ContentType="application/vnd.openxmlformats-officedocument.presentationml.tags+xml"/>
  <Override PartName="/ppt/notesSlides/notesSlide1.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2.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3.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4.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5.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6.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7.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8.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85" r:id="rId2"/>
    <p:sldMasterId id="2147483688" r:id="rId3"/>
  </p:sldMasterIdLst>
  <p:notesMasterIdLst>
    <p:notesMasterId r:id="rId13"/>
  </p:notesMasterIdLst>
  <p:handoutMasterIdLst>
    <p:handoutMasterId r:id="rId14"/>
  </p:handoutMasterIdLst>
  <p:sldIdLst>
    <p:sldId id="256" r:id="rId4"/>
    <p:sldId id="257" r:id="rId5"/>
    <p:sldId id="498" r:id="rId6"/>
    <p:sldId id="504" r:id="rId7"/>
    <p:sldId id="505" r:id="rId8"/>
    <p:sldId id="482" r:id="rId9"/>
    <p:sldId id="500" r:id="rId10"/>
    <p:sldId id="493" r:id="rId11"/>
    <p:sldId id="480" r:id="rId12"/>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ing, Tawana L." initials="TLK" lastIdx="18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0000FF"/>
        </p14:laserClr>
      </p:ext>
      <p:ext uri="{2FDB2607-1784-4EEB-B798-7EB5836EED8A}">
        <p14:showMediaCtrls xmlns:p14="http://schemas.microsoft.com/office/powerpoint/2010/main" val="1"/>
      </p:ext>
    </p:extLst>
  </p:showPr>
  <p:clrMru>
    <a:srgbClr val="E9B3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68908" autoAdjust="0"/>
  </p:normalViewPr>
  <p:slideViewPr>
    <p:cSldViewPr snapToObjects="1">
      <p:cViewPr>
        <p:scale>
          <a:sx n="100" d="100"/>
          <a:sy n="100" d="100"/>
        </p:scale>
        <p:origin x="-1944" y="504"/>
      </p:cViewPr>
      <p:guideLst>
        <p:guide orient="horz" pos="2160"/>
        <p:guide pos="2880"/>
      </p:guideLst>
    </p:cSldViewPr>
  </p:slideViewPr>
  <p:outlineViewPr>
    <p:cViewPr>
      <p:scale>
        <a:sx n="33" d="100"/>
        <a:sy n="33" d="100"/>
      </p:scale>
      <p:origin x="6" y="384"/>
    </p:cViewPr>
  </p:outlineViewPr>
  <p:notesTextViewPr>
    <p:cViewPr>
      <p:scale>
        <a:sx n="1" d="1"/>
        <a:sy n="1" d="1"/>
      </p:scale>
      <p:origin x="0" y="0"/>
    </p:cViewPr>
  </p:notesTextViewPr>
  <p:sorterViewPr>
    <p:cViewPr>
      <p:scale>
        <a:sx n="100" d="100"/>
        <a:sy n="100" d="100"/>
      </p:scale>
      <p:origin x="0" y="0"/>
    </p:cViewPr>
  </p:sorterViewPr>
  <p:notesViewPr>
    <p:cSldViewPr snapToObjects="1">
      <p:cViewPr varScale="1">
        <p:scale>
          <a:sx n="84" d="100"/>
          <a:sy n="84" d="100"/>
        </p:scale>
        <p:origin x="-2160" y="-84"/>
      </p:cViewPr>
      <p:guideLst>
        <p:guide orient="horz" pos="2880"/>
        <p:guide pos="2160"/>
      </p:guideLst>
    </p:cSldViewPr>
  </p:notes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9166A3-1A95-41D7-84D9-3F4EE3A80EF9}" type="slidenum">
              <a:rPr lang="en-US" smtClean="0"/>
              <a:t>‹#›</a:t>
            </a:fld>
            <a:endParaRPr lang="en-US" dirty="0"/>
          </a:p>
        </p:txBody>
      </p:sp>
    </p:spTree>
    <p:extLst>
      <p:ext uri="{BB962C8B-B14F-4D97-AF65-F5344CB8AC3E}">
        <p14:creationId xmlns:p14="http://schemas.microsoft.com/office/powerpoint/2010/main" val="40250927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7A0417-D7B8-46AE-A907-A9157B80B95B}" type="slidenum">
              <a:rPr lang="en-US" smtClean="0"/>
              <a:t>‹#›</a:t>
            </a:fld>
            <a:endParaRPr lang="en-US" dirty="0"/>
          </a:p>
        </p:txBody>
      </p:sp>
    </p:spTree>
    <p:extLst>
      <p:ext uri="{BB962C8B-B14F-4D97-AF65-F5344CB8AC3E}">
        <p14:creationId xmlns:p14="http://schemas.microsoft.com/office/powerpoint/2010/main" val="39715167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fmcsa.dot.gov/ur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Introduction to the Unified Registration System (URS)</a:t>
            </a:r>
          </a:p>
          <a:p>
            <a:endParaRPr lang="en-US" dirty="0"/>
          </a:p>
        </p:txBody>
      </p:sp>
      <p:sp>
        <p:nvSpPr>
          <p:cNvPr id="4" name="Slide Number Placeholder 3"/>
          <p:cNvSpPr>
            <a:spLocks noGrp="1"/>
          </p:cNvSpPr>
          <p:nvPr>
            <p:ph type="sldNum" sz="quarter" idx="10"/>
          </p:nvPr>
        </p:nvSpPr>
        <p:spPr/>
        <p:txBody>
          <a:bodyPr/>
          <a:lstStyle/>
          <a:p>
            <a:fld id="{767A0417-D7B8-46AE-A907-A9157B80B95B}" type="slidenum">
              <a:rPr lang="en-US" smtClean="0"/>
              <a:t>1</a:t>
            </a:fld>
            <a:endParaRPr lang="en-US" dirty="0"/>
          </a:p>
        </p:txBody>
      </p:sp>
    </p:spTree>
    <p:extLst>
      <p:ext uri="{BB962C8B-B14F-4D97-AF65-F5344CB8AC3E}">
        <p14:creationId xmlns:p14="http://schemas.microsoft.com/office/powerpoint/2010/main" val="2206359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Training Objectives.</a:t>
            </a:r>
          </a:p>
          <a:p>
            <a:pPr marL="171450" indent="-171450">
              <a:buFont typeface="Arial" panose="020B0604020202020204" pitchFamily="34" charset="0"/>
              <a:buChar char="•"/>
            </a:pPr>
            <a:r>
              <a:rPr lang="en-US" dirty="0" smtClean="0"/>
              <a:t>The</a:t>
            </a:r>
            <a:r>
              <a:rPr lang="en-US" baseline="0" dirty="0" smtClean="0"/>
              <a:t> training objectives for this module is to provide an introduction of the Unified Registration System (URS).</a:t>
            </a:r>
          </a:p>
        </p:txBody>
      </p:sp>
      <p:sp>
        <p:nvSpPr>
          <p:cNvPr id="4" name="Slide Number Placeholder 3"/>
          <p:cNvSpPr>
            <a:spLocks noGrp="1"/>
          </p:cNvSpPr>
          <p:nvPr>
            <p:ph type="sldNum" sz="quarter" idx="10"/>
          </p:nvPr>
        </p:nvSpPr>
        <p:spPr/>
        <p:txBody>
          <a:bodyPr/>
          <a:lstStyle/>
          <a:p>
            <a:fld id="{767A0417-D7B8-46AE-A907-A9157B80B95B}" type="slidenum">
              <a:rPr lang="en-US" smtClean="0"/>
              <a:t>2</a:t>
            </a:fld>
            <a:endParaRPr lang="en-US" dirty="0"/>
          </a:p>
        </p:txBody>
      </p:sp>
    </p:spTree>
    <p:extLst>
      <p:ext uri="{BB962C8B-B14F-4D97-AF65-F5344CB8AC3E}">
        <p14:creationId xmlns:p14="http://schemas.microsoft.com/office/powerpoint/2010/main" val="3307466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t>What is the Unified Registration System (URS)?</a:t>
            </a:r>
          </a:p>
          <a:p>
            <a:pPr marL="173736" indent="-173736">
              <a:lnSpc>
                <a:spcPct val="150000"/>
              </a:lnSpc>
              <a:buFont typeface="Arial" panose="020B0604020202020204" pitchFamily="34" charset="0"/>
              <a:buChar char="•"/>
            </a:pPr>
            <a:r>
              <a:rPr lang="en-US" sz="1200" dirty="0" smtClean="0"/>
              <a:t>The Unified Registration System (URS) is a new electronic online registration system that will streamline and simplify the Federal Motor Carrier Safety Administration’s (FMCSA) registration process.  The URS will:</a:t>
            </a:r>
            <a:r>
              <a:rPr lang="en-US" sz="1200" baseline="0" dirty="0" smtClean="0"/>
              <a:t> </a:t>
            </a:r>
          </a:p>
          <a:p>
            <a:pPr marL="630936" lvl="1" indent="-173736">
              <a:lnSpc>
                <a:spcPct val="150000"/>
              </a:lnSpc>
              <a:buFont typeface="Arial" panose="020B0604020202020204" pitchFamily="34" charset="0"/>
              <a:buChar char="•"/>
            </a:pPr>
            <a:r>
              <a:rPr lang="en-US" sz="1200" baseline="0" dirty="0" smtClean="0"/>
              <a:t>Combine multiple registration processes</a:t>
            </a:r>
          </a:p>
          <a:p>
            <a:pPr marL="630936" lvl="1" indent="-173736">
              <a:lnSpc>
                <a:spcPct val="150000"/>
              </a:lnSpc>
              <a:buFont typeface="Arial" panose="020B0604020202020204" pitchFamily="34" charset="0"/>
              <a:buChar char="•"/>
            </a:pPr>
            <a:r>
              <a:rPr lang="en-US" sz="1200" baseline="0" dirty="0" smtClean="0"/>
              <a:t>Consolidate information technology systems</a:t>
            </a:r>
          </a:p>
          <a:p>
            <a:pPr marL="630936" lvl="1" indent="-173736">
              <a:lnSpc>
                <a:spcPct val="150000"/>
              </a:lnSpc>
              <a:buFont typeface="Arial" panose="020B0604020202020204" pitchFamily="34" charset="0"/>
              <a:buChar char="•"/>
            </a:pPr>
            <a:r>
              <a:rPr lang="en-US" sz="1200" baseline="0" dirty="0" smtClean="0"/>
              <a:t>Consolidate forms into a single registration process</a:t>
            </a:r>
          </a:p>
          <a:p>
            <a:pPr marL="173736" lvl="0" indent="-173736">
              <a:lnSpc>
                <a:spcPct val="150000"/>
              </a:lnSpc>
              <a:buFont typeface="Arial" panose="020B0604020202020204" pitchFamily="34" charset="0"/>
              <a:buChar char="•"/>
            </a:pPr>
            <a:r>
              <a:rPr lang="en-US" sz="1200" dirty="0" smtClean="0"/>
              <a:t>The URS will serve as a clearinghouse and depository of information on all entities regulated by the Agency, including motor carriers, intermodal equipment providers (IEPs), hazardous materials safety permit (HMSP) applicants/holders, brokers, freight forwarders, and cargo tank (CT) manufacturing and repair facilities. </a:t>
            </a:r>
          </a:p>
        </p:txBody>
      </p:sp>
      <p:sp>
        <p:nvSpPr>
          <p:cNvPr id="4" name="Slide Number Placeholder 3"/>
          <p:cNvSpPr>
            <a:spLocks noGrp="1"/>
          </p:cNvSpPr>
          <p:nvPr>
            <p:ph type="sldNum" sz="quarter" idx="10"/>
          </p:nvPr>
        </p:nvSpPr>
        <p:spPr/>
        <p:txBody>
          <a:bodyPr/>
          <a:lstStyle/>
          <a:p>
            <a:fld id="{767A0417-D7B8-46AE-A907-A9157B80B95B}" type="slidenum">
              <a:rPr lang="en-US" smtClean="0"/>
              <a:t>3</a:t>
            </a:fld>
            <a:endParaRPr lang="en-US" dirty="0"/>
          </a:p>
        </p:txBody>
      </p:sp>
    </p:spTree>
    <p:extLst>
      <p:ext uri="{BB962C8B-B14F-4D97-AF65-F5344CB8AC3E}">
        <p14:creationId xmlns:p14="http://schemas.microsoft.com/office/powerpoint/2010/main" val="3307466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dirty="0" smtClean="0"/>
              <a:t>Why did FMCSA undertake</a:t>
            </a:r>
            <a:r>
              <a:rPr lang="en-US" sz="1200" baseline="0" dirty="0" smtClean="0"/>
              <a:t> the URS rulemaking?</a:t>
            </a:r>
            <a:endParaRPr lang="en-US" sz="1200" dirty="0" smtClean="0"/>
          </a:p>
          <a:p>
            <a:pPr marL="171450" indent="-171450">
              <a:buFont typeface="Arial" panose="020B0604020202020204" pitchFamily="34" charset="0"/>
              <a:buChar char="•"/>
            </a:pPr>
            <a:r>
              <a:rPr lang="en-US" sz="1200" dirty="0" smtClean="0"/>
              <a:t>FMCSA undertook this rulemaking to simplify and reduce the amount of time regulated entities must spend filling out paperwork as part of the registration process.</a:t>
            </a:r>
          </a:p>
          <a:p>
            <a:pPr marL="171450" indent="-171450">
              <a:buFont typeface="Arial" panose="020B0604020202020204" pitchFamily="34" charset="0"/>
              <a:buChar char="•"/>
            </a:pPr>
            <a:r>
              <a:rPr lang="en-US" sz="1200" dirty="0" smtClean="0"/>
              <a:t>To enable the Agency to maintain more accurate information on the entities subject to FMCSA’s jurisdiction.</a:t>
            </a:r>
          </a:p>
          <a:p>
            <a:pPr marL="171450" indent="-171450">
              <a:buFont typeface="Arial" panose="020B0604020202020204" pitchFamily="34" charset="0"/>
              <a:buChar char="•"/>
            </a:pPr>
            <a:r>
              <a:rPr lang="en-US" sz="1200" dirty="0" smtClean="0"/>
              <a:t>To support the Department of Transportation (DOT) strategic goals concerning safety by ensuring FMCSA can increase the accessibility and more efficiently track data related to the regulated entities that are required to register with FMCSA.</a:t>
            </a:r>
            <a:endParaRPr lang="en-US" sz="1200" dirty="0"/>
          </a:p>
        </p:txBody>
      </p:sp>
      <p:sp>
        <p:nvSpPr>
          <p:cNvPr id="4" name="Slide Number Placeholder 3"/>
          <p:cNvSpPr>
            <a:spLocks noGrp="1"/>
          </p:cNvSpPr>
          <p:nvPr>
            <p:ph type="sldNum" sz="quarter" idx="10"/>
          </p:nvPr>
        </p:nvSpPr>
        <p:spPr/>
        <p:txBody>
          <a:bodyPr/>
          <a:lstStyle/>
          <a:p>
            <a:fld id="{767A0417-D7B8-46AE-A907-A9157B80B95B}" type="slidenum">
              <a:rPr lang="en-US" smtClean="0"/>
              <a:t>4</a:t>
            </a:fld>
            <a:endParaRPr lang="en-US" dirty="0"/>
          </a:p>
        </p:txBody>
      </p:sp>
    </p:spTree>
    <p:extLst>
      <p:ext uri="{BB962C8B-B14F-4D97-AF65-F5344CB8AC3E}">
        <p14:creationId xmlns:p14="http://schemas.microsoft.com/office/powerpoint/2010/main" val="3307466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t>Who is required</a:t>
            </a:r>
            <a:r>
              <a:rPr lang="en-US" sz="1200" baseline="0" dirty="0" smtClean="0"/>
              <a:t> to comply with this rule?</a:t>
            </a:r>
            <a:endParaRPr lang="en-US"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All entities</a:t>
            </a:r>
            <a:r>
              <a:rPr lang="en-US" sz="1200" baseline="0" dirty="0" smtClean="0"/>
              <a:t> regulated by the Agency: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Motor Carriers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Intermodal Equipment Providers (IEPs)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Hazardous Materials Carriers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Hazardous Materials Safety Permit Holders (HMSPs)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Brokers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Freight Forwarders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Cargo Tank </a:t>
            </a:r>
            <a:r>
              <a:rPr lang="en-US" sz="1200" dirty="0" smtClean="0"/>
              <a:t>Facilities</a:t>
            </a:r>
            <a:endParaRPr lang="en-US" sz="2800" dirty="0" smtClean="0"/>
          </a:p>
        </p:txBody>
      </p:sp>
      <p:sp>
        <p:nvSpPr>
          <p:cNvPr id="4" name="Slide Number Placeholder 3"/>
          <p:cNvSpPr>
            <a:spLocks noGrp="1"/>
          </p:cNvSpPr>
          <p:nvPr>
            <p:ph type="sldNum" sz="quarter" idx="10"/>
          </p:nvPr>
        </p:nvSpPr>
        <p:spPr/>
        <p:txBody>
          <a:bodyPr/>
          <a:lstStyle/>
          <a:p>
            <a:fld id="{767A0417-D7B8-46AE-A907-A9157B80B95B}" type="slidenum">
              <a:rPr lang="en-US" smtClean="0"/>
              <a:t>5</a:t>
            </a:fld>
            <a:endParaRPr lang="en-US" dirty="0"/>
          </a:p>
        </p:txBody>
      </p:sp>
    </p:spTree>
    <p:extLst>
      <p:ext uri="{BB962C8B-B14F-4D97-AF65-F5344CB8AC3E}">
        <p14:creationId xmlns:p14="http://schemas.microsoft.com/office/powerpoint/2010/main" val="3307466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URS Features and Benefits.</a:t>
            </a:r>
          </a:p>
          <a:p>
            <a:pPr marL="173736" indent="-173736">
              <a:buFont typeface="Arial" panose="020B0604020202020204" pitchFamily="34" charset="0"/>
              <a:buChar char="•"/>
            </a:pPr>
            <a:r>
              <a:rPr lang="en-US" sz="1200" dirty="0" smtClean="0"/>
              <a:t>The URS will streamline</a:t>
            </a:r>
            <a:r>
              <a:rPr lang="en-US" sz="1200" baseline="0" dirty="0" smtClean="0"/>
              <a:t> manual processes and </a:t>
            </a:r>
            <a:r>
              <a:rPr lang="en-US" sz="1200" dirty="0" smtClean="0"/>
              <a:t>combine several disparate forms, and information technology systems, into a single electronic online registration process saving time and money for the industry and FMCSA.</a:t>
            </a:r>
          </a:p>
          <a:p>
            <a:pPr marL="173736" indent="-173736">
              <a:buFont typeface="Arial" panose="020B0604020202020204" pitchFamily="34" charset="0"/>
              <a:buChar char="•"/>
            </a:pPr>
            <a:r>
              <a:rPr lang="en-US" sz="1200" dirty="0" smtClean="0"/>
              <a:t>It will enable</a:t>
            </a:r>
            <a:r>
              <a:rPr lang="en-US" sz="1200" baseline="0" dirty="0" smtClean="0"/>
              <a:t> </a:t>
            </a:r>
            <a:r>
              <a:rPr lang="en-US" sz="1200" dirty="0" smtClean="0"/>
              <a:t>entities under FMCSA jurisdiction to submit required registration information to the Agency via the new online</a:t>
            </a:r>
            <a:r>
              <a:rPr lang="en-US" sz="1200" baseline="0" dirty="0" smtClean="0"/>
              <a:t> process</a:t>
            </a:r>
            <a:r>
              <a:rPr lang="en-US" sz="1200" dirty="0" smtClean="0"/>
              <a:t>.  </a:t>
            </a:r>
          </a:p>
          <a:p>
            <a:pPr marL="173736" indent="-173736">
              <a:buFont typeface="Arial" panose="020B0604020202020204" pitchFamily="34" charset="0"/>
              <a:buChar char="•"/>
            </a:pPr>
            <a:endParaRPr lang="en-US" sz="1200" dirty="0" smtClean="0"/>
          </a:p>
          <a:p>
            <a:pPr marL="173736" indent="-173736">
              <a:buFont typeface="Arial" panose="020B0604020202020204" pitchFamily="34" charset="0"/>
              <a:buChar char="•"/>
            </a:pPr>
            <a:r>
              <a:rPr lang="en-US" sz="1200" dirty="0" smtClean="0"/>
              <a:t>The URS features and benefits</a:t>
            </a:r>
            <a:r>
              <a:rPr lang="en-US" sz="1200" baseline="0" dirty="0" smtClean="0"/>
              <a:t> include the following</a:t>
            </a:r>
            <a:r>
              <a:rPr lang="en-US" sz="1200" dirty="0" smtClean="0"/>
              <a:t>:</a:t>
            </a:r>
          </a:p>
          <a:p>
            <a:pPr marL="630936" lvl="1" indent="-173736">
              <a:buFont typeface="Arial" panose="020B0604020202020204" pitchFamily="34" charset="0"/>
              <a:buChar char="•"/>
            </a:pPr>
            <a:r>
              <a:rPr lang="en-US" sz="1200" dirty="0" smtClean="0"/>
              <a:t>Simplified registration processes,</a:t>
            </a:r>
            <a:r>
              <a:rPr lang="en-US" sz="1200" baseline="0" dirty="0" smtClean="0"/>
              <a:t> combining </a:t>
            </a:r>
            <a:r>
              <a:rPr lang="en-US" sz="1200" dirty="0" smtClean="0"/>
              <a:t>forms, using a single online, interactive registration</a:t>
            </a:r>
            <a:r>
              <a:rPr lang="en-US" sz="1200" baseline="0" dirty="0" smtClean="0"/>
              <a:t> process</a:t>
            </a:r>
            <a:endParaRPr lang="en-US" sz="1200" dirty="0" smtClean="0"/>
          </a:p>
          <a:p>
            <a:pPr marL="630936" lvl="1" indent="-173736">
              <a:buFont typeface="Arial" panose="020B0604020202020204" pitchFamily="34" charset="0"/>
              <a:buChar char="•"/>
            </a:pPr>
            <a:r>
              <a:rPr lang="en-US" sz="1200" dirty="0" smtClean="0"/>
              <a:t>Reduced paper work for the industry</a:t>
            </a:r>
            <a:r>
              <a:rPr lang="en-US" sz="1200" baseline="0" dirty="0" smtClean="0"/>
              <a:t> and FMCSA</a:t>
            </a:r>
          </a:p>
          <a:p>
            <a:pPr marL="630936" marR="0" lvl="2" indent="-173736"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t>Reduced </a:t>
            </a:r>
            <a:r>
              <a:rPr lang="en-US" sz="1200" dirty="0" smtClean="0"/>
              <a:t>errors and collecting</a:t>
            </a:r>
            <a:r>
              <a:rPr lang="en-US" sz="1200" baseline="0" dirty="0" smtClean="0"/>
              <a:t> and m</a:t>
            </a:r>
            <a:r>
              <a:rPr lang="en-US" sz="1200" dirty="0" smtClean="0"/>
              <a:t>aintaining more accurate information on regulated entities</a:t>
            </a:r>
          </a:p>
          <a:p>
            <a:pPr marL="630936" lvl="1" indent="-173736">
              <a:buFont typeface="Arial" panose="020B0604020202020204" pitchFamily="34" charset="0"/>
              <a:buChar char="•"/>
            </a:pPr>
            <a:r>
              <a:rPr lang="en-US" sz="1200" dirty="0" smtClean="0"/>
              <a:t>Reduced application reviews and approval times, increasing efficiency </a:t>
            </a:r>
          </a:p>
          <a:p>
            <a:pPr marL="630936" lvl="1" indent="-173736">
              <a:buFont typeface="Arial" panose="020B0604020202020204" pitchFamily="34" charset="0"/>
              <a:buChar char="•"/>
            </a:pPr>
            <a:r>
              <a:rPr lang="en-US" sz="1200" dirty="0" smtClean="0"/>
              <a:t>Improved accountability</a:t>
            </a:r>
          </a:p>
          <a:p>
            <a:pPr marL="0" indent="0">
              <a:buFont typeface="Arial" panose="020B0604020202020204" pitchFamily="34" charset="0"/>
              <a:buNone/>
            </a:pPr>
            <a:endParaRPr lang="en-US" sz="1200" dirty="0" smtClean="0"/>
          </a:p>
          <a:p>
            <a:pPr marL="162146" indent="-162146" defTabSz="905617">
              <a:lnSpc>
                <a:spcPct val="150000"/>
              </a:lnSpc>
              <a:buFont typeface="Arial" panose="020B0604020202020204" pitchFamily="34" charset="0"/>
              <a:buChar char="•"/>
            </a:pPr>
            <a:r>
              <a:rPr lang="en-US" sz="1200" dirty="0" smtClean="0"/>
              <a:t>This rule will also improve FMCSA’s ability to locate small and medium-sized private and exempt for-hire motor carriers. Investigators will be able to serve documents on hard-to-find motor carriers using designated process agents.</a:t>
            </a:r>
          </a:p>
          <a:p>
            <a:pPr marL="162146" indent="-162146">
              <a:lnSpc>
                <a:spcPct val="150000"/>
              </a:lnSpc>
              <a:buFont typeface="Arial" panose="020B0604020202020204" pitchFamily="34" charset="0"/>
              <a:buChar char="•"/>
            </a:pPr>
            <a:endParaRPr lang="en-US" sz="1200" dirty="0" smtClean="0"/>
          </a:p>
          <a:p>
            <a:pPr marL="162146" indent="-162146">
              <a:lnSpc>
                <a:spcPct val="150000"/>
              </a:lnSpc>
              <a:buFont typeface="Arial" panose="020B0604020202020204" pitchFamily="34" charset="0"/>
              <a:buChar char="•"/>
            </a:pPr>
            <a:r>
              <a:rPr lang="en-US" sz="1200" dirty="0" smtClean="0"/>
              <a:t>URS will make the FMCSA's Compliance, Safety, Accountability (CSA) program more efficient by linking the online registration system to the carrier safety initiative</a:t>
            </a:r>
            <a:r>
              <a:rPr lang="en-US" sz="1200" dirty="0" smtClean="0"/>
              <a:t>.</a:t>
            </a:r>
            <a:endParaRPr lang="en-US" sz="2000" dirty="0"/>
          </a:p>
        </p:txBody>
      </p:sp>
      <p:sp>
        <p:nvSpPr>
          <p:cNvPr id="4" name="Slide Number Placeholder 3"/>
          <p:cNvSpPr>
            <a:spLocks noGrp="1"/>
          </p:cNvSpPr>
          <p:nvPr>
            <p:ph type="sldNum" sz="quarter" idx="10"/>
          </p:nvPr>
        </p:nvSpPr>
        <p:spPr/>
        <p:txBody>
          <a:bodyPr/>
          <a:lstStyle/>
          <a:p>
            <a:fld id="{767A0417-D7B8-46AE-A907-A9157B80B95B}" type="slidenum">
              <a:rPr lang="en-US" smtClean="0"/>
              <a:t>6</a:t>
            </a:fld>
            <a:endParaRPr lang="en-US" dirty="0"/>
          </a:p>
        </p:txBody>
      </p:sp>
    </p:spTree>
    <p:extLst>
      <p:ext uri="{BB962C8B-B14F-4D97-AF65-F5344CB8AC3E}">
        <p14:creationId xmlns:p14="http://schemas.microsoft.com/office/powerpoint/2010/main" val="3307466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50000"/>
              </a:lnSpc>
              <a:buFont typeface="Arial" panose="020B0604020202020204" pitchFamily="34" charset="0"/>
              <a:buNone/>
            </a:pPr>
            <a:r>
              <a:rPr lang="en-US" sz="1200" dirty="0" smtClean="0"/>
              <a:t>Additional</a:t>
            </a:r>
            <a:r>
              <a:rPr lang="en-US" sz="1200" baseline="0" dirty="0" smtClean="0"/>
              <a:t> URS Features and Benefits include:</a:t>
            </a:r>
            <a:endParaRPr lang="en-US" sz="1200" dirty="0" smtClean="0"/>
          </a:p>
          <a:p>
            <a:pPr marL="162146" indent="-162146">
              <a:lnSpc>
                <a:spcPct val="150000"/>
              </a:lnSpc>
              <a:buFont typeface="Arial" panose="020B0604020202020204" pitchFamily="34" charset="0"/>
              <a:buChar char="•"/>
            </a:pPr>
            <a:r>
              <a:rPr lang="en-US" sz="1200" dirty="0" smtClean="0"/>
              <a:t>URS directly supports the FMCSA’s strategic plan, raising the bar for safety and to enter the motor carrier industry and enabling FMCSA to maintain more accurate information on regulated entities</a:t>
            </a:r>
          </a:p>
          <a:p>
            <a:pPr marL="173736" indent="-173736">
              <a:buFont typeface="Arial" panose="020B0604020202020204" pitchFamily="34" charset="0"/>
              <a:buChar char="•"/>
            </a:pPr>
            <a:r>
              <a:rPr lang="en-US" sz="1200" dirty="0" smtClean="0"/>
              <a:t>Provides the capability to print the application, upload documents and submit payment for fees</a:t>
            </a:r>
          </a:p>
          <a:p>
            <a:pPr marL="173736" indent="-173736">
              <a:buFont typeface="Arial" panose="020B0604020202020204" pitchFamily="34" charset="0"/>
              <a:buChar char="•"/>
            </a:pPr>
            <a:r>
              <a:rPr lang="en-US" sz="1200" dirty="0" smtClean="0"/>
              <a:t>Provides</a:t>
            </a:r>
            <a:r>
              <a:rPr lang="en-US" sz="1200" baseline="0" dirty="0" smtClean="0"/>
              <a:t> the capability to save an incomplete application for 30 calendar days before it’s discarded by the system</a:t>
            </a:r>
            <a:endParaRPr lang="en-US" sz="1200" dirty="0"/>
          </a:p>
        </p:txBody>
      </p:sp>
      <p:sp>
        <p:nvSpPr>
          <p:cNvPr id="4" name="Slide Number Placeholder 3"/>
          <p:cNvSpPr>
            <a:spLocks noGrp="1"/>
          </p:cNvSpPr>
          <p:nvPr>
            <p:ph type="sldNum" sz="quarter" idx="10"/>
          </p:nvPr>
        </p:nvSpPr>
        <p:spPr/>
        <p:txBody>
          <a:bodyPr/>
          <a:lstStyle/>
          <a:p>
            <a:fld id="{767A0417-D7B8-46AE-A907-A9157B80B95B}" type="slidenum">
              <a:rPr lang="en-US" smtClean="0"/>
              <a:t>7</a:t>
            </a:fld>
            <a:endParaRPr lang="en-US" dirty="0"/>
          </a:p>
        </p:txBody>
      </p:sp>
    </p:spTree>
    <p:extLst>
      <p:ext uri="{BB962C8B-B14F-4D97-AF65-F5344CB8AC3E}">
        <p14:creationId xmlns:p14="http://schemas.microsoft.com/office/powerpoint/2010/main" val="3307466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dirty="0" smtClean="0"/>
              <a:t>Key URS Changes.</a:t>
            </a:r>
          </a:p>
          <a:p>
            <a:pPr marL="173736" indent="-173736">
              <a:buFont typeface="Arial" panose="020B0604020202020204" pitchFamily="34" charset="0"/>
              <a:buChar char="•"/>
            </a:pPr>
            <a:r>
              <a:rPr lang="en-US" sz="1200" dirty="0" smtClean="0"/>
              <a:t>When the URS is implemented, regulated entities will be required to electronically request New Registration with FMCSA using the URS Online Application Process.</a:t>
            </a:r>
          </a:p>
          <a:p>
            <a:pPr marL="173736" indent="-173736">
              <a:buFont typeface="Arial" panose="020B0604020202020204" pitchFamily="34" charset="0"/>
              <a:buChar char="•"/>
            </a:pPr>
            <a:r>
              <a:rPr lang="en-US" sz="1200" dirty="0" smtClean="0"/>
              <a:t>New requests</a:t>
            </a:r>
            <a:r>
              <a:rPr lang="en-US" sz="1200" baseline="0" dirty="0" smtClean="0"/>
              <a:t> for registration must be submitted electronically.  </a:t>
            </a:r>
            <a:r>
              <a:rPr lang="en-US" sz="1200" dirty="0" smtClean="0"/>
              <a:t>Paper</a:t>
            </a:r>
            <a:r>
              <a:rPr lang="en-US" sz="1200" baseline="0" dirty="0" smtClean="0"/>
              <a:t> forms will no longer be accepted.</a:t>
            </a:r>
          </a:p>
          <a:p>
            <a:pPr marL="173736" marR="0" indent="-173736"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For the latest information on the phased implementation of URS, please visit </a:t>
            </a:r>
            <a:r>
              <a:rPr lang="en-US" sz="1200" u="sng" dirty="0" smtClean="0">
                <a:hlinkClick r:id="rId3"/>
              </a:rPr>
              <a:t>www.fmcsa.dot.gov/urs</a:t>
            </a:r>
            <a:endParaRPr lang="en-US" sz="1200" dirty="0" smtClean="0"/>
          </a:p>
          <a:p>
            <a:pPr marL="0" indent="0">
              <a:buFont typeface="Arial" panose="020B0604020202020204" pitchFamily="34" charset="0"/>
              <a:buNone/>
            </a:pPr>
            <a:endParaRPr lang="en-US" sz="2000" baseline="0" dirty="0" smtClean="0"/>
          </a:p>
          <a:p>
            <a:pPr marL="173736" indent="-173736">
              <a:buFont typeface="Arial" panose="020B0604020202020204" pitchFamily="34" charset="0"/>
              <a:buChar char="•"/>
            </a:pPr>
            <a:endParaRPr lang="en-US" sz="2000" dirty="0" smtClean="0"/>
          </a:p>
        </p:txBody>
      </p:sp>
      <p:sp>
        <p:nvSpPr>
          <p:cNvPr id="4" name="Slide Number Placeholder 3"/>
          <p:cNvSpPr>
            <a:spLocks noGrp="1"/>
          </p:cNvSpPr>
          <p:nvPr>
            <p:ph type="sldNum" sz="quarter" idx="10"/>
          </p:nvPr>
        </p:nvSpPr>
        <p:spPr/>
        <p:txBody>
          <a:bodyPr/>
          <a:lstStyle/>
          <a:p>
            <a:fld id="{767A0417-D7B8-46AE-A907-A9157B80B95B}" type="slidenum">
              <a:rPr lang="en-US" smtClean="0"/>
              <a:t>8</a:t>
            </a:fld>
            <a:endParaRPr lang="en-US" dirty="0"/>
          </a:p>
        </p:txBody>
      </p:sp>
    </p:spTree>
    <p:extLst>
      <p:ext uri="{BB962C8B-B14F-4D97-AF65-F5344CB8AC3E}">
        <p14:creationId xmlns:p14="http://schemas.microsoft.com/office/powerpoint/2010/main" val="3307466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ts val="1000"/>
              </a:spcBef>
            </a:pPr>
            <a:r>
              <a:rPr lang="en-US" altLang="en-US" dirty="0" smtClean="0"/>
              <a:t>End of the Training Module. Please close the browser window.</a:t>
            </a:r>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767A0417-D7B8-46AE-A907-A9157B80B95B}" type="slidenum">
              <a:rPr lang="en-US" smtClean="0"/>
              <a:t>9</a:t>
            </a:fld>
            <a:endParaRPr lang="en-US" dirty="0"/>
          </a:p>
        </p:txBody>
      </p:sp>
    </p:spTree>
    <p:extLst>
      <p:ext uri="{BB962C8B-B14F-4D97-AF65-F5344CB8AC3E}">
        <p14:creationId xmlns:p14="http://schemas.microsoft.com/office/powerpoint/2010/main" val="3807892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slideMaster" Target="../slideMasters/slideMaster3.xml"/><Relationship Id="rId4" Type="http://schemas.openxmlformats.org/officeDocument/2006/relationships/tags" Target="../tags/tag1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3992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001E099F-D07E-4DB9-AE8A-89E43E73D4FA}" type="slidenum">
              <a:rPr lang="en-US" smtClean="0"/>
              <a:t>‹#›</a:t>
            </a:fld>
            <a:endParaRPr lang="en-US" dirty="0"/>
          </a:p>
        </p:txBody>
      </p:sp>
      <p:sp>
        <p:nvSpPr>
          <p:cNvPr id="7" name="Title 1"/>
          <p:cNvSpPr>
            <a:spLocks noGrp="1"/>
          </p:cNvSpPr>
          <p:nvPr>
            <p:ph type="title"/>
          </p:nvPr>
        </p:nvSpPr>
        <p:spPr>
          <a:xfrm>
            <a:off x="0" y="533401"/>
            <a:ext cx="9144000" cy="457200"/>
          </a:xfrm>
          <a:prstGeom prst="rect">
            <a:avLst/>
          </a:prstGeom>
        </p:spPr>
        <p:txBody>
          <a:bodyPr/>
          <a:lstStyle>
            <a:lvl1pPr algn="r">
              <a:defRPr/>
            </a:lvl1pPr>
          </a:lstStyle>
          <a:p>
            <a:endParaRPr lang="en-US" dirty="0"/>
          </a:p>
        </p:txBody>
      </p:sp>
    </p:spTree>
    <p:extLst>
      <p:ext uri="{BB962C8B-B14F-4D97-AF65-F5344CB8AC3E}">
        <p14:creationId xmlns:p14="http://schemas.microsoft.com/office/powerpoint/2010/main" val="539199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5240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240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001E099F-D07E-4DB9-AE8A-89E43E73D4FA}" type="slidenum">
              <a:rPr lang="en-US" smtClean="0"/>
              <a:t>‹#›</a:t>
            </a:fld>
            <a:endParaRPr lang="en-US" dirty="0"/>
          </a:p>
        </p:txBody>
      </p:sp>
      <p:sp>
        <p:nvSpPr>
          <p:cNvPr id="10" name="Title 1"/>
          <p:cNvSpPr>
            <a:spLocks noGrp="1"/>
          </p:cNvSpPr>
          <p:nvPr>
            <p:ph type="title"/>
          </p:nvPr>
        </p:nvSpPr>
        <p:spPr>
          <a:xfrm>
            <a:off x="0" y="541868"/>
            <a:ext cx="9144000" cy="457200"/>
          </a:xfrm>
          <a:prstGeom prst="rect">
            <a:avLst/>
          </a:prstGeom>
        </p:spPr>
        <p:txBody>
          <a:bodyPr/>
          <a:lstStyle>
            <a:lvl1pPr algn="r">
              <a:defRPr/>
            </a:lvl1pPr>
          </a:lstStyle>
          <a:p>
            <a:endParaRPr lang="en-US" dirty="0"/>
          </a:p>
        </p:txBody>
      </p:sp>
    </p:spTree>
    <p:extLst>
      <p:ext uri="{BB962C8B-B14F-4D97-AF65-F5344CB8AC3E}">
        <p14:creationId xmlns:p14="http://schemas.microsoft.com/office/powerpoint/2010/main" val="16548340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01E099F-D07E-4DB9-AE8A-89E43E73D4FA}" type="slidenum">
              <a:rPr lang="en-US" smtClean="0"/>
              <a:t>‹#›</a:t>
            </a:fld>
            <a:endParaRPr lang="en-US" dirty="0"/>
          </a:p>
        </p:txBody>
      </p:sp>
      <p:sp>
        <p:nvSpPr>
          <p:cNvPr id="6" name="Title 1"/>
          <p:cNvSpPr>
            <a:spLocks noGrp="1"/>
          </p:cNvSpPr>
          <p:nvPr>
            <p:ph type="title"/>
          </p:nvPr>
        </p:nvSpPr>
        <p:spPr>
          <a:xfrm>
            <a:off x="0" y="550335"/>
            <a:ext cx="9129445" cy="457200"/>
          </a:xfrm>
          <a:prstGeom prst="rect">
            <a:avLst/>
          </a:prstGeom>
        </p:spPr>
        <p:txBody>
          <a:bodyPr/>
          <a:lstStyle>
            <a:lvl1pPr algn="r">
              <a:defRPr/>
            </a:lvl1pPr>
          </a:lstStyle>
          <a:p>
            <a:endParaRPr lang="en-US" dirty="0"/>
          </a:p>
        </p:txBody>
      </p:sp>
    </p:spTree>
    <p:extLst>
      <p:ext uri="{BB962C8B-B14F-4D97-AF65-F5344CB8AC3E}">
        <p14:creationId xmlns:p14="http://schemas.microsoft.com/office/powerpoint/2010/main" val="28049321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custDataLst>
              <p:tags r:id="rId2"/>
            </p:custDataLst>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29" name="Picture 5" descr="F3127336F9EE3E4099E7C2671A0FA72C@do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9029" y="5943600"/>
            <a:ext cx="1264889"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0602036"/>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228600" y="1298448"/>
            <a:ext cx="8686800" cy="47274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custDataLst>
              <p:tags r:id="rId2"/>
            </p:custDataLst>
          </p:nvPr>
        </p:nvSpPr>
        <p:spPr/>
        <p:txBody>
          <a:bodyPr/>
          <a:lstStyle/>
          <a:p>
            <a:fld id="{001E099F-D07E-4DB9-AE8A-89E43E73D4FA}" type="slidenum">
              <a:rPr lang="en-US" smtClean="0"/>
              <a:t>‹#›</a:t>
            </a:fld>
            <a:endParaRPr lang="en-US" dirty="0"/>
          </a:p>
        </p:txBody>
      </p:sp>
      <p:sp>
        <p:nvSpPr>
          <p:cNvPr id="7" name="Title 1"/>
          <p:cNvSpPr>
            <a:spLocks noGrp="1"/>
          </p:cNvSpPr>
          <p:nvPr>
            <p:ph type="title" hasCustomPrompt="1"/>
            <p:custDataLst>
              <p:tags r:id="rId3"/>
            </p:custDataLst>
          </p:nvPr>
        </p:nvSpPr>
        <p:spPr>
          <a:xfrm>
            <a:off x="0" y="722376"/>
            <a:ext cx="9144000" cy="457200"/>
          </a:xfrm>
          <a:prstGeom prst="rect">
            <a:avLst/>
          </a:prstGeom>
        </p:spPr>
        <p:txBody>
          <a:bodyPr/>
          <a:lstStyle>
            <a:lvl1pPr algn="l">
              <a:defRPr baseline="0">
                <a:solidFill>
                  <a:schemeClr val="tx1"/>
                </a:solidFill>
              </a:defRPr>
            </a:lvl1pPr>
          </a:lstStyle>
          <a:p>
            <a:r>
              <a:rPr lang="en-US" dirty="0" smtClean="0"/>
              <a:t>Heading / Title</a:t>
            </a:r>
            <a:endParaRPr lang="en-US" dirty="0"/>
          </a:p>
        </p:txBody>
      </p:sp>
    </p:spTree>
    <p:extLst>
      <p:ext uri="{BB962C8B-B14F-4D97-AF65-F5344CB8AC3E}">
        <p14:creationId xmlns:p14="http://schemas.microsoft.com/office/powerpoint/2010/main" val="539199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custDataLst>
              <p:tags r:id="rId1"/>
            </p:custDataLst>
          </p:nvPr>
        </p:nvSpPr>
        <p:spPr>
          <a:xfrm>
            <a:off x="457200" y="15240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custDataLst>
              <p:tags r:id="rId2"/>
            </p:custDataLst>
          </p:nvPr>
        </p:nvSpPr>
        <p:spPr>
          <a:xfrm>
            <a:off x="4645025" y="15240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custDataLst>
              <p:tags r:id="rId3"/>
            </p:custDataLst>
          </p:nvPr>
        </p:nvSpPr>
        <p:spPr/>
        <p:txBody>
          <a:bodyPr/>
          <a:lstStyle/>
          <a:p>
            <a:fld id="{001E099F-D07E-4DB9-AE8A-89E43E73D4FA}" type="slidenum">
              <a:rPr lang="en-US" smtClean="0"/>
              <a:t>‹#›</a:t>
            </a:fld>
            <a:endParaRPr lang="en-US" dirty="0"/>
          </a:p>
        </p:txBody>
      </p:sp>
      <p:sp>
        <p:nvSpPr>
          <p:cNvPr id="10" name="Title 1"/>
          <p:cNvSpPr>
            <a:spLocks noGrp="1"/>
          </p:cNvSpPr>
          <p:nvPr>
            <p:ph type="title" hasCustomPrompt="1"/>
            <p:custDataLst>
              <p:tags r:id="rId4"/>
            </p:custDataLst>
          </p:nvPr>
        </p:nvSpPr>
        <p:spPr>
          <a:xfrm>
            <a:off x="0" y="722376"/>
            <a:ext cx="9144000" cy="457200"/>
          </a:xfrm>
          <a:prstGeom prst="rect">
            <a:avLst/>
          </a:prstGeom>
        </p:spPr>
        <p:txBody>
          <a:bodyPr/>
          <a:lstStyle>
            <a:lvl1pPr algn="l">
              <a:defRPr baseline="0"/>
            </a:lvl1pPr>
          </a:lstStyle>
          <a:p>
            <a:r>
              <a:rPr lang="en-US" dirty="0" smtClean="0"/>
              <a:t>Heading / Title</a:t>
            </a:r>
            <a:endParaRPr lang="en-US" dirty="0"/>
          </a:p>
        </p:txBody>
      </p:sp>
    </p:spTree>
    <p:extLst>
      <p:ext uri="{BB962C8B-B14F-4D97-AF65-F5344CB8AC3E}">
        <p14:creationId xmlns:p14="http://schemas.microsoft.com/office/powerpoint/2010/main" val="165483409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01E099F-D07E-4DB9-AE8A-89E43E73D4FA}" type="slidenum">
              <a:rPr lang="en-US" smtClean="0"/>
              <a:t>‹#›</a:t>
            </a:fld>
            <a:endParaRPr lang="en-US" dirty="0"/>
          </a:p>
        </p:txBody>
      </p:sp>
      <p:sp>
        <p:nvSpPr>
          <p:cNvPr id="6" name="Title 1"/>
          <p:cNvSpPr>
            <a:spLocks noGrp="1"/>
          </p:cNvSpPr>
          <p:nvPr>
            <p:ph type="title" hasCustomPrompt="1"/>
          </p:nvPr>
        </p:nvSpPr>
        <p:spPr>
          <a:xfrm>
            <a:off x="0" y="722376"/>
            <a:ext cx="9144000" cy="457200"/>
          </a:xfrm>
          <a:prstGeom prst="rect">
            <a:avLst/>
          </a:prstGeom>
        </p:spPr>
        <p:txBody>
          <a:bodyPr/>
          <a:lstStyle>
            <a:lvl1pPr algn="l">
              <a:defRPr/>
            </a:lvl1pPr>
          </a:lstStyle>
          <a:p>
            <a:r>
              <a:rPr lang="en-US" dirty="0" smtClean="0"/>
              <a:t>Heading / Title</a:t>
            </a:r>
            <a:endParaRPr lang="en-US" dirty="0"/>
          </a:p>
        </p:txBody>
      </p:sp>
    </p:spTree>
    <p:extLst>
      <p:ext uri="{BB962C8B-B14F-4D97-AF65-F5344CB8AC3E}">
        <p14:creationId xmlns:p14="http://schemas.microsoft.com/office/powerpoint/2010/main" val="28049321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ags" Target="../tags/tag5.xml"/><Relationship Id="rId3" Type="http://schemas.openxmlformats.org/officeDocument/2006/relationships/slideLayout" Target="../slideLayouts/slideLayout3.xml"/><Relationship Id="rId7" Type="http://schemas.openxmlformats.org/officeDocument/2006/relationships/tags" Target="../tags/tag4.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3.xml"/><Relationship Id="rId5" Type="http://schemas.openxmlformats.org/officeDocument/2006/relationships/tags" Target="../tags/tag2.xml"/><Relationship Id="rId10" Type="http://schemas.openxmlformats.org/officeDocument/2006/relationships/image" Target="../media/image2.jpeg"/><Relationship Id="rId4" Type="http://schemas.openxmlformats.org/officeDocument/2006/relationships/theme" Target="../theme/theme1.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12.xml"/><Relationship Id="rId3" Type="http://schemas.openxmlformats.org/officeDocument/2006/relationships/slideLayout" Target="../slideLayouts/slideLayout7.xml"/><Relationship Id="rId7" Type="http://schemas.openxmlformats.org/officeDocument/2006/relationships/tags" Target="../tags/tag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ags" Target="../tags/tag10.xml"/><Relationship Id="rId5" Type="http://schemas.openxmlformats.org/officeDocument/2006/relationships/tags" Target="../tags/tag9.xml"/><Relationship Id="rId10" Type="http://schemas.openxmlformats.org/officeDocument/2006/relationships/image" Target="../media/image6.png"/><Relationship Id="rId4" Type="http://schemas.openxmlformats.org/officeDocument/2006/relationships/theme" Target="../theme/theme3.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custDataLst>
              <p:tags r:id="rId5"/>
            </p:custDataLst>
          </p:nvPr>
        </p:nvSpPr>
        <p:spPr>
          <a:xfrm>
            <a:off x="457200" y="1219200"/>
            <a:ext cx="8229600" cy="470376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custDataLst>
              <p:tags r:id="rId6"/>
            </p:custDataLst>
          </p:nvPr>
        </p:nvSpPr>
        <p:spPr>
          <a:xfrm>
            <a:off x="3505200" y="6324600"/>
            <a:ext cx="2133600" cy="365125"/>
          </a:xfrm>
          <a:prstGeom prst="rect">
            <a:avLst/>
          </a:prstGeom>
        </p:spPr>
        <p:txBody>
          <a:bodyPr vert="horz" lIns="91440" tIns="45720" rIns="91440" bIns="45720" rtlCol="0" anchor="ctr"/>
          <a:lstStyle>
            <a:lvl1pPr algn="ctr">
              <a:defRPr sz="1200">
                <a:solidFill>
                  <a:schemeClr val="tx1"/>
                </a:solidFill>
              </a:defRPr>
            </a:lvl1pPr>
          </a:lstStyle>
          <a:p>
            <a:fld id="{001E099F-D07E-4DB9-AE8A-89E43E73D4FA}" type="slidenum">
              <a:rPr lang="en-US" smtClean="0"/>
              <a:pPr/>
              <a:t>‹#›</a:t>
            </a:fld>
            <a:endParaRPr lang="en-US" dirty="0"/>
          </a:p>
        </p:txBody>
      </p:sp>
      <p:pic>
        <p:nvPicPr>
          <p:cNvPr id="205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1"/>
            <a:ext cx="9144000" cy="533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descr="image001"/>
          <p:cNvPicPr/>
          <p:nvPr/>
        </p:nvPicPr>
        <p:blipFill>
          <a:blip r:embed="rId10">
            <a:extLst>
              <a:ext uri="{28A0092B-C50C-407E-A947-70E740481C1C}">
                <a14:useLocalDpi xmlns:a14="http://schemas.microsoft.com/office/drawing/2010/main" val="0"/>
              </a:ext>
            </a:extLst>
          </a:blip>
          <a:srcRect/>
          <a:stretch>
            <a:fillRect/>
          </a:stretch>
        </p:blipFill>
        <p:spPr bwMode="auto">
          <a:xfrm>
            <a:off x="7958665" y="6268088"/>
            <a:ext cx="1143000" cy="57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txBox="1">
            <a:spLocks/>
          </p:cNvSpPr>
          <p:nvPr>
            <p:custDataLst>
              <p:tags r:id="rId7"/>
            </p:custDataLst>
          </p:nvPr>
        </p:nvSpPr>
        <p:spPr>
          <a:xfrm>
            <a:off x="457200" y="1422398"/>
            <a:ext cx="8229600" cy="685800"/>
          </a:xfrm>
          <a:prstGeom prst="rect">
            <a:avLst/>
          </a:prstGeom>
        </p:spPr>
        <p:txBody>
          <a:bodyPr/>
          <a:lstStyle>
            <a:lvl1pPr algn="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cxnSp>
        <p:nvCxnSpPr>
          <p:cNvPr id="11" name="Straight Connector 10"/>
          <p:cNvCxnSpPr/>
          <p:nvPr/>
        </p:nvCxnSpPr>
        <p:spPr>
          <a:xfrm>
            <a:off x="0" y="1041399"/>
            <a:ext cx="9144000" cy="0"/>
          </a:xfrm>
          <a:prstGeom prst="line">
            <a:avLst/>
          </a:prstGeom>
          <a:ln w="57150">
            <a:solidFill>
              <a:srgbClr val="E9B30A"/>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6172200"/>
            <a:ext cx="9144000" cy="0"/>
          </a:xfrm>
          <a:prstGeom prst="line">
            <a:avLst/>
          </a:prstGeom>
          <a:ln w="57150">
            <a:solidFill>
              <a:srgbClr val="E9B30A"/>
            </a:solidFill>
          </a:ln>
        </p:spPr>
        <p:style>
          <a:lnRef idx="1">
            <a:schemeClr val="accent1"/>
          </a:lnRef>
          <a:fillRef idx="0">
            <a:schemeClr val="accent1"/>
          </a:fillRef>
          <a:effectRef idx="0">
            <a:schemeClr val="accent1"/>
          </a:effectRef>
          <a:fontRef idx="minor">
            <a:schemeClr val="tx1"/>
          </a:fontRef>
        </p:style>
      </p:cxnSp>
      <p:sp>
        <p:nvSpPr>
          <p:cNvPr id="7" name="Title Placeholder 6"/>
          <p:cNvSpPr>
            <a:spLocks noGrp="1"/>
          </p:cNvSpPr>
          <p:nvPr>
            <p:ph type="title"/>
            <p:custDataLst>
              <p:tags r:id="rId8"/>
            </p:custDataLst>
          </p:nvPr>
        </p:nvSpPr>
        <p:spPr>
          <a:xfrm>
            <a:off x="0" y="541868"/>
            <a:ext cx="9144000" cy="4572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3168659245"/>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timing>
    <p:tnLst>
      <p:par>
        <p:cTn id="1" dur="indefinite" restart="never" nodeType="tmRoot"/>
      </p:par>
    </p:tnLst>
  </p:timing>
  <p:hf hdr="0" ftr="0" dt="0"/>
  <p:txStyles>
    <p:titleStyle>
      <a:lvl1pPr algn="r" defTabSz="914400" rtl="0" eaLnBrk="1" latinLnBrk="0" hangingPunct="1">
        <a:spcBef>
          <a:spcPct val="0"/>
        </a:spcBef>
        <a:buNone/>
        <a:defRPr sz="36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blackWhite">
      <p:bgRef idx="1001">
        <a:schemeClr val="bg1"/>
      </p:bgRef>
    </p:bg>
    <p:spTree>
      <p:nvGrpSpPr>
        <p:cNvPr id="1" name=""/>
        <p:cNvGrpSpPr/>
        <p:nvPr/>
      </p:nvGrpSpPr>
      <p:grpSpPr>
        <a:xfrm>
          <a:off x="0" y="0"/>
          <a:ext cx="0" cy="0"/>
          <a:chOff x="0" y="0"/>
          <a:chExt cx="0" cy="0"/>
        </a:xfrm>
      </p:grpSpPr>
      <p:pic>
        <p:nvPicPr>
          <p:cNvPr id="1032" name="Picture 2" descr="image004"/>
          <p:cNvPicPr>
            <a:picLocks noChangeAspect="1" noChangeArrowheads="1"/>
          </p:cNvPicPr>
          <p:nvPr/>
        </p:nvPicPr>
        <p:blipFill rotWithShape="1">
          <a:blip r:embed="rId4">
            <a:extLst>
              <a:ext uri="{28A0092B-C50C-407E-A947-70E740481C1C}">
                <a14:useLocalDpi xmlns:a14="http://schemas.microsoft.com/office/drawing/2010/main" val="0"/>
              </a:ext>
            </a:extLst>
          </a:blip>
          <a:srcRect l="498" t="-8" r="16308" b="52637"/>
          <a:stretch/>
        </p:blipFill>
        <p:spPr bwMode="auto">
          <a:xfrm>
            <a:off x="0" y="0"/>
            <a:ext cx="9144000" cy="6858000"/>
          </a:xfrm>
          <a:prstGeom prst="rect">
            <a:avLst/>
          </a:prstGeom>
          <a:noFill/>
          <a:ln>
            <a:noFill/>
          </a:ln>
        </p:spPr>
      </p:pic>
      <p:sp>
        <p:nvSpPr>
          <p:cNvPr id="2" name="Title Placeholder 1"/>
          <p:cNvSpPr>
            <a:spLocks noGrp="1"/>
          </p:cNvSpPr>
          <p:nvPr>
            <p:ph type="title"/>
            <p:custDataLst>
              <p:tags r:id="rId3"/>
            </p:custDataLst>
          </p:nvPr>
        </p:nvSpPr>
        <p:spPr>
          <a:xfrm>
            <a:off x="457200" y="1447800"/>
            <a:ext cx="8229600" cy="1036639"/>
          </a:xfrm>
          <a:prstGeom prst="rect">
            <a:avLst/>
          </a:prstGeom>
        </p:spPr>
        <p:txBody>
          <a:bodyPr vert="horz" lIns="91440" tIns="45720" rIns="91440" bIns="45720" rtlCol="0" anchor="ctr">
            <a:normAutofit/>
          </a:bodyPr>
          <a:lstStyle/>
          <a:p>
            <a:r>
              <a:rPr lang="en-US" smtClean="0"/>
              <a:t>Click to edit Master title style</a:t>
            </a:r>
            <a:endParaRPr lang="en-US" dirty="0"/>
          </a:p>
        </p:txBody>
      </p:sp>
      <p:cxnSp>
        <p:nvCxnSpPr>
          <p:cNvPr id="11" name="Straight Connector 10"/>
          <p:cNvCxnSpPr/>
          <p:nvPr/>
        </p:nvCxnSpPr>
        <p:spPr>
          <a:xfrm>
            <a:off x="0" y="685800"/>
            <a:ext cx="9144000" cy="0"/>
          </a:xfrm>
          <a:prstGeom prst="line">
            <a:avLst/>
          </a:prstGeom>
          <a:ln w="57150">
            <a:solidFill>
              <a:srgbClr val="E9B30A"/>
            </a:solidFill>
          </a:ln>
        </p:spPr>
        <p:style>
          <a:lnRef idx="1">
            <a:schemeClr val="accent1"/>
          </a:lnRef>
          <a:fillRef idx="0">
            <a:schemeClr val="accent1"/>
          </a:fillRef>
          <a:effectRef idx="0">
            <a:schemeClr val="accent1"/>
          </a:effectRef>
          <a:fontRef idx="minor">
            <a:schemeClr val="tx1"/>
          </a:fontRef>
        </p:style>
      </p:cxnSp>
      <p:pic>
        <p:nvPicPr>
          <p:cNvPr id="1026" name="Picture 2" descr="C:\Requirements Team Working Directory\URS Project\G - Training\PowerPoint Presentations\DOT_FMCSA_banne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0"/>
            <a:ext cx="9144000" cy="67274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5" descr="F3127336F9EE3E4099E7C2671A0FA72C@do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19029" y="5943600"/>
            <a:ext cx="1264889"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8484315"/>
      </p:ext>
    </p:extLst>
  </p:cSld>
  <p:clrMap bg1="lt1" tx1="dk1" bg2="lt2" tx2="dk2" accent1="accent1" accent2="accent2" accent3="accent3" accent4="accent4" accent5="accent5" accent6="accent6" hlink="hlink" folHlink="folHlink"/>
  <p:sldLayoutIdLst>
    <p:sldLayoutId id="2147483686"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custDataLst>
              <p:tags r:id="rId5"/>
            </p:custDataLst>
          </p:nvPr>
        </p:nvSpPr>
        <p:spPr>
          <a:xfrm>
            <a:off x="228600" y="1295400"/>
            <a:ext cx="8686800" cy="4724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custDataLst>
              <p:tags r:id="rId6"/>
            </p:custDataLst>
          </p:nvPr>
        </p:nvSpPr>
        <p:spPr>
          <a:xfrm>
            <a:off x="3505200" y="6324600"/>
            <a:ext cx="2133600" cy="365125"/>
          </a:xfrm>
          <a:prstGeom prst="rect">
            <a:avLst/>
          </a:prstGeom>
        </p:spPr>
        <p:txBody>
          <a:bodyPr vert="horz" lIns="91440" tIns="45720" rIns="91440" bIns="45720" rtlCol="0" anchor="ctr"/>
          <a:lstStyle>
            <a:lvl1pPr algn="ctr">
              <a:defRPr sz="1200">
                <a:solidFill>
                  <a:schemeClr val="tx1"/>
                </a:solidFill>
              </a:defRPr>
            </a:lvl1pPr>
          </a:lstStyle>
          <a:p>
            <a:fld id="{001E099F-D07E-4DB9-AE8A-89E43E73D4FA}" type="slidenum">
              <a:rPr lang="en-US" smtClean="0"/>
              <a:pPr/>
              <a:t>‹#›</a:t>
            </a:fld>
            <a:endParaRPr lang="en-US" dirty="0"/>
          </a:p>
        </p:txBody>
      </p:sp>
      <p:sp>
        <p:nvSpPr>
          <p:cNvPr id="10" name="Title 1"/>
          <p:cNvSpPr txBox="1">
            <a:spLocks/>
          </p:cNvSpPr>
          <p:nvPr>
            <p:custDataLst>
              <p:tags r:id="rId7"/>
            </p:custDataLst>
          </p:nvPr>
        </p:nvSpPr>
        <p:spPr>
          <a:xfrm>
            <a:off x="457200" y="1422398"/>
            <a:ext cx="8229600" cy="685800"/>
          </a:xfrm>
          <a:prstGeom prst="rect">
            <a:avLst/>
          </a:prstGeom>
        </p:spPr>
        <p:txBody>
          <a:bodyPr/>
          <a:lstStyle>
            <a:lvl1pPr algn="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cxnSp>
        <p:nvCxnSpPr>
          <p:cNvPr id="11" name="Straight Connector 10"/>
          <p:cNvCxnSpPr/>
          <p:nvPr/>
        </p:nvCxnSpPr>
        <p:spPr>
          <a:xfrm>
            <a:off x="0" y="685800"/>
            <a:ext cx="9144000" cy="0"/>
          </a:xfrm>
          <a:prstGeom prst="line">
            <a:avLst/>
          </a:prstGeom>
          <a:ln w="57150">
            <a:solidFill>
              <a:srgbClr val="E9B30A"/>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6172200"/>
            <a:ext cx="9144000" cy="0"/>
          </a:xfrm>
          <a:prstGeom prst="line">
            <a:avLst/>
          </a:prstGeom>
          <a:ln w="57150">
            <a:solidFill>
              <a:srgbClr val="E9B30A"/>
            </a:solidFill>
          </a:ln>
        </p:spPr>
        <p:style>
          <a:lnRef idx="1">
            <a:schemeClr val="accent1"/>
          </a:lnRef>
          <a:fillRef idx="0">
            <a:schemeClr val="accent1"/>
          </a:fillRef>
          <a:effectRef idx="0">
            <a:schemeClr val="accent1"/>
          </a:effectRef>
          <a:fontRef idx="minor">
            <a:schemeClr val="tx1"/>
          </a:fontRef>
        </p:style>
      </p:cxnSp>
      <p:sp>
        <p:nvSpPr>
          <p:cNvPr id="7" name="Title Placeholder 6"/>
          <p:cNvSpPr>
            <a:spLocks noGrp="1"/>
          </p:cNvSpPr>
          <p:nvPr>
            <p:ph type="title"/>
            <p:custDataLst>
              <p:tags r:id="rId8"/>
            </p:custDataLst>
          </p:nvPr>
        </p:nvSpPr>
        <p:spPr>
          <a:xfrm>
            <a:off x="0" y="723543"/>
            <a:ext cx="9144000" cy="457200"/>
          </a:xfrm>
          <a:prstGeom prst="rect">
            <a:avLst/>
          </a:prstGeom>
        </p:spPr>
        <p:txBody>
          <a:bodyPr vert="horz" lIns="91440" tIns="45720" rIns="91440" bIns="45720" rtlCol="0" anchor="ctr">
            <a:noAutofit/>
          </a:bodyPr>
          <a:lstStyle/>
          <a:p>
            <a:r>
              <a:rPr lang="en-US" dirty="0" smtClean="0"/>
              <a:t>Heading / Title</a:t>
            </a:r>
            <a:endParaRPr lang="en-US" dirty="0"/>
          </a:p>
        </p:txBody>
      </p:sp>
      <p:pic>
        <p:nvPicPr>
          <p:cNvPr id="14" name="Picture 2" descr="C:\Requirements Team Working Directory\URS Project\G - Training\PowerPoint Presentations\DOT_FMCSA_banner.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0" y="0"/>
            <a:ext cx="9144000" cy="67274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5" descr="F3127336F9EE3E4099E7C2671A0FA72C@dot"/>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197168" y="6257925"/>
            <a:ext cx="891571" cy="537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865924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Lst>
  <p:timing>
    <p:tnLst>
      <p:par>
        <p:cTn id="1" dur="indefinite" restart="never" nodeType="tmRoot"/>
      </p:par>
    </p:tnLst>
  </p:timing>
  <p:hf hdr="0" ftr="0" dt="0"/>
  <p:txStyles>
    <p:titleStyle>
      <a:lvl1pPr algn="l" defTabSz="914400" rtl="0" eaLnBrk="1" latinLnBrk="0" hangingPunct="1">
        <a:spcBef>
          <a:spcPct val="0"/>
        </a:spcBef>
        <a:buNone/>
        <a:defRPr sz="3600" b="0" i="0" u="none"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7.png"/><Relationship Id="rId5" Type="http://schemas.openxmlformats.org/officeDocument/2006/relationships/notesSlide" Target="../notesSlides/notesSlide2.xml"/><Relationship Id="rId4"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notesSlide" Target="../notesSlides/notesSlide3.xml"/><Relationship Id="rId4"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8.png"/><Relationship Id="rId5" Type="http://schemas.openxmlformats.org/officeDocument/2006/relationships/notesSlide" Target="../notesSlides/notesSlide4.xml"/><Relationship Id="rId4"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33.xml"/><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notesSlide" Target="../notesSlides/notesSlide5.xml"/><Relationship Id="rId10" Type="http://schemas.openxmlformats.org/officeDocument/2006/relationships/image" Target="../media/image13.png"/><Relationship Id="rId4" Type="http://schemas.openxmlformats.org/officeDocument/2006/relationships/slideLayout" Target="../slideLayouts/slideLayout5.xml"/><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tags" Target="../tags/tag36.xml"/><Relationship Id="rId7" Type="http://schemas.openxmlformats.org/officeDocument/2006/relationships/image" Target="../media/image7.png"/><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image" Target="../media/image16.png"/><Relationship Id="rId5" Type="http://schemas.openxmlformats.org/officeDocument/2006/relationships/notesSlide" Target="../notesSlides/notesSlide6.xml"/><Relationship Id="rId4"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tags" Target="../tags/tag39.xml"/><Relationship Id="rId7" Type="http://schemas.openxmlformats.org/officeDocument/2006/relationships/image" Target="../media/image19.png"/><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18.png"/><Relationship Id="rId5" Type="http://schemas.openxmlformats.org/officeDocument/2006/relationships/notesSlide" Target="../notesSlides/notesSlide7.xml"/><Relationship Id="rId4"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hyperlink" Target="http://www.fmcsa.dot.gov/urs" TargetMode="External"/><Relationship Id="rId5" Type="http://schemas.openxmlformats.org/officeDocument/2006/relationships/notesSlide" Target="../notesSlides/notesSlide8.xml"/><Relationship Id="rId4"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notesSlide" Target="../notesSlides/notesSlide9.xml"/><Relationship Id="rId4"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ified Registration System URS"/>
          <p:cNvSpPr txBox="1">
            <a:spLocks noChangeArrowheads="1"/>
          </p:cNvSpPr>
          <p:nvPr/>
        </p:nvSpPr>
        <p:spPr bwMode="auto">
          <a:xfrm>
            <a:off x="170089" y="1013375"/>
            <a:ext cx="887971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4000" b="1" dirty="0" smtClean="0">
                <a:solidFill>
                  <a:srgbClr val="00003E"/>
                </a:solidFill>
              </a:rPr>
              <a:t>Unified Registration System (URS)</a:t>
            </a:r>
            <a:endParaRPr lang="en-US" altLang="en-US" sz="4000" b="1" dirty="0">
              <a:solidFill>
                <a:srgbClr val="00003E"/>
              </a:solidFill>
            </a:endParaRPr>
          </a:p>
        </p:txBody>
      </p:sp>
      <p:sp>
        <p:nvSpPr>
          <p:cNvPr id="2" name="Introduction to the Unified Registration System"/>
          <p:cNvSpPr>
            <a:spLocks noGrp="1"/>
          </p:cNvSpPr>
          <p:nvPr>
            <p:ph type="ctrTitle"/>
            <p:custDataLst>
              <p:tags r:id="rId1"/>
            </p:custDataLst>
          </p:nvPr>
        </p:nvSpPr>
        <p:spPr>
          <a:xfrm>
            <a:off x="685800" y="2311400"/>
            <a:ext cx="7772400" cy="1678050"/>
          </a:xfrm>
        </p:spPr>
        <p:txBody>
          <a:bodyPr>
            <a:normAutofit fontScale="90000"/>
          </a:bodyPr>
          <a:lstStyle/>
          <a:p>
            <a:r>
              <a:rPr lang="en-US" b="1" dirty="0" smtClean="0"/>
              <a:t>Introduction</a:t>
            </a:r>
            <a:br>
              <a:rPr lang="en-US" b="1" dirty="0" smtClean="0"/>
            </a:br>
            <a:r>
              <a:rPr lang="en-US" b="1" dirty="0" smtClean="0"/>
              <a:t>to the </a:t>
            </a:r>
            <a:br>
              <a:rPr lang="en-US" b="1" dirty="0" smtClean="0"/>
            </a:br>
            <a:r>
              <a:rPr lang="en-US" b="1" dirty="0" smtClean="0"/>
              <a:t>Unified Registration System (URS)</a:t>
            </a:r>
            <a:endParaRPr lang="en-US" b="1" dirty="0"/>
          </a:p>
        </p:txBody>
      </p:sp>
      <p:sp>
        <p:nvSpPr>
          <p:cNvPr id="3" name="Subtitle 2"/>
          <p:cNvSpPr>
            <a:spLocks noGrp="1"/>
          </p:cNvSpPr>
          <p:nvPr>
            <p:ph type="subTitle" idx="1"/>
            <p:custDataLst>
              <p:tags r:id="rId2"/>
            </p:custDataLst>
          </p:nvPr>
        </p:nvSpPr>
        <p:spPr>
          <a:xfrm>
            <a:off x="853145" y="4871004"/>
            <a:ext cx="7437710" cy="767795"/>
          </a:xfrm>
        </p:spPr>
        <p:txBody>
          <a:bodyPr/>
          <a:lstStyle/>
          <a:p>
            <a:endParaRPr lang="en-US" sz="1800" b="1" dirty="0" smtClean="0"/>
          </a:p>
          <a:p>
            <a:r>
              <a:rPr lang="en-US" sz="1800" b="1" dirty="0"/>
              <a:t>URS New Application Release for First-Time Applicants</a:t>
            </a:r>
            <a:r>
              <a:rPr lang="en-US" sz="1800" b="1" dirty="0" smtClean="0"/>
              <a:t>, December 2015 v1.0</a:t>
            </a:r>
            <a:endParaRPr lang="en-US" sz="1800" b="1" dirty="0"/>
          </a:p>
        </p:txBody>
      </p:sp>
    </p:spTree>
    <p:extLst>
      <p:ext uri="{BB962C8B-B14F-4D97-AF65-F5344CB8AC3E}">
        <p14:creationId xmlns:p14="http://schemas.microsoft.com/office/powerpoint/2010/main" val="1829504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raining Objectives"/>
          <p:cNvSpPr>
            <a:spLocks noGrp="1"/>
          </p:cNvSpPr>
          <p:nvPr>
            <p:ph type="title"/>
            <p:custDataLst>
              <p:tags r:id="rId1"/>
            </p:custDataLst>
          </p:nvPr>
        </p:nvSpPr>
        <p:spPr/>
        <p:txBody>
          <a:bodyPr>
            <a:noAutofit/>
          </a:bodyPr>
          <a:lstStyle/>
          <a:p>
            <a:r>
              <a:rPr lang="en-US" sz="3200" b="1" dirty="0" smtClean="0"/>
              <a:t>Training Objectives</a:t>
            </a:r>
            <a:endParaRPr lang="en-US" sz="3200" b="1" dirty="0"/>
          </a:p>
        </p:txBody>
      </p:sp>
      <p:sp>
        <p:nvSpPr>
          <p:cNvPr id="2" name="Content Placeholder 1"/>
          <p:cNvSpPr>
            <a:spLocks noGrp="1"/>
          </p:cNvSpPr>
          <p:nvPr>
            <p:ph idx="1"/>
            <p:custDataLst>
              <p:tags r:id="rId2"/>
            </p:custDataLst>
          </p:nvPr>
        </p:nvSpPr>
        <p:spPr>
          <a:xfrm>
            <a:off x="94195" y="1298448"/>
            <a:ext cx="8955610" cy="992127"/>
          </a:xfrm>
        </p:spPr>
        <p:txBody>
          <a:bodyPr>
            <a:normAutofit/>
          </a:bodyPr>
          <a:lstStyle/>
          <a:p>
            <a:r>
              <a:rPr lang="en-US" sz="2600" dirty="0" smtClean="0"/>
              <a:t>Provide an introduction to the Unified Registration System (URS)</a:t>
            </a:r>
            <a:endParaRPr lang="en-US" sz="2600" dirty="0"/>
          </a:p>
        </p:txBody>
      </p:sp>
      <p:pic>
        <p:nvPicPr>
          <p:cNvPr id="4098" name="Picture 2" descr="The training objectives for this module is to provide an introduction of the Unified Registration System (URS).  This is an image of the URS Welcome Page.&#10;&#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2509" y="2442365"/>
            <a:ext cx="5720816" cy="29908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Slide Number Placeholder 3"/>
          <p:cNvSpPr>
            <a:spLocks noGrp="1"/>
          </p:cNvSpPr>
          <p:nvPr>
            <p:ph type="sldNum" sz="quarter" idx="12"/>
            <p:custDataLst>
              <p:tags r:id="rId3"/>
            </p:custDataLst>
          </p:nvPr>
        </p:nvSpPr>
        <p:spPr/>
        <p:txBody>
          <a:bodyPr/>
          <a:lstStyle/>
          <a:p>
            <a:fld id="{001E099F-D07E-4DB9-AE8A-89E43E73D4FA}" type="slidenum">
              <a:rPr lang="en-US" smtClean="0"/>
              <a:t>2</a:t>
            </a:fld>
            <a:endParaRPr lang="en-US" dirty="0"/>
          </a:p>
        </p:txBody>
      </p:sp>
    </p:spTree>
    <p:extLst>
      <p:ext uri="{BB962C8B-B14F-4D97-AF65-F5344CB8AC3E}">
        <p14:creationId xmlns:p14="http://schemas.microsoft.com/office/powerpoint/2010/main" val="358228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hat is the Unified Registration System"/>
          <p:cNvSpPr>
            <a:spLocks noGrp="1"/>
          </p:cNvSpPr>
          <p:nvPr>
            <p:ph type="title"/>
            <p:custDataLst>
              <p:tags r:id="rId1"/>
            </p:custDataLst>
          </p:nvPr>
        </p:nvSpPr>
        <p:spPr/>
        <p:txBody>
          <a:bodyPr>
            <a:noAutofit/>
          </a:bodyPr>
          <a:lstStyle/>
          <a:p>
            <a:r>
              <a:rPr lang="en-US" sz="3200" b="1" dirty="0" smtClean="0"/>
              <a:t>What is the Unified Registration System (URS)? </a:t>
            </a:r>
            <a:endParaRPr lang="en-US" sz="800" b="1" dirty="0"/>
          </a:p>
        </p:txBody>
      </p:sp>
      <p:sp>
        <p:nvSpPr>
          <p:cNvPr id="2" name="Content Placeholder 1"/>
          <p:cNvSpPr>
            <a:spLocks noGrp="1"/>
          </p:cNvSpPr>
          <p:nvPr>
            <p:ph idx="1"/>
            <p:custDataLst>
              <p:tags r:id="rId2"/>
            </p:custDataLst>
          </p:nvPr>
        </p:nvSpPr>
        <p:spPr>
          <a:xfrm>
            <a:off x="94194" y="1284835"/>
            <a:ext cx="9004285" cy="4745761"/>
          </a:xfrm>
        </p:spPr>
        <p:txBody>
          <a:bodyPr>
            <a:noAutofit/>
          </a:bodyPr>
          <a:lstStyle/>
          <a:p>
            <a:r>
              <a:rPr lang="en-US" sz="2600" dirty="0" smtClean="0"/>
              <a:t>A new online registration system that will streamline and simplify the Federal Motor Carrier Safety Administration’s (FMCSA) registration process:</a:t>
            </a:r>
          </a:p>
          <a:p>
            <a:endParaRPr lang="en-US" sz="1200" dirty="0" smtClean="0"/>
          </a:p>
          <a:p>
            <a:pPr lvl="1"/>
            <a:r>
              <a:rPr lang="en-US" sz="2400" dirty="0" smtClean="0"/>
              <a:t>Combining multiple registration processes</a:t>
            </a:r>
          </a:p>
          <a:p>
            <a:pPr lvl="1"/>
            <a:r>
              <a:rPr lang="en-US" sz="2400" dirty="0" smtClean="0"/>
              <a:t>Consolidating information technology systems</a:t>
            </a:r>
          </a:p>
          <a:p>
            <a:pPr lvl="1"/>
            <a:r>
              <a:rPr lang="en-US" sz="2400" dirty="0" smtClean="0"/>
              <a:t>Consolidating forms into a single registration process</a:t>
            </a:r>
          </a:p>
          <a:p>
            <a:endParaRPr lang="en-US" sz="1800" dirty="0" smtClean="0"/>
          </a:p>
          <a:p>
            <a:r>
              <a:rPr lang="en-US" sz="2600" dirty="0" smtClean="0"/>
              <a:t>A clearinghouse and depository of information on all entities regulated by the Agency</a:t>
            </a:r>
          </a:p>
        </p:txBody>
      </p:sp>
      <p:sp>
        <p:nvSpPr>
          <p:cNvPr id="4" name="Slide Number Placeholder 3"/>
          <p:cNvSpPr>
            <a:spLocks noGrp="1"/>
          </p:cNvSpPr>
          <p:nvPr>
            <p:ph type="sldNum" sz="quarter" idx="12"/>
            <p:custDataLst>
              <p:tags r:id="rId3"/>
            </p:custDataLst>
          </p:nvPr>
        </p:nvSpPr>
        <p:spPr/>
        <p:txBody>
          <a:bodyPr/>
          <a:lstStyle/>
          <a:p>
            <a:fld id="{001E099F-D07E-4DB9-AE8A-89E43E73D4FA}" type="slidenum">
              <a:rPr lang="en-US" smtClean="0"/>
              <a:t>3</a:t>
            </a:fld>
            <a:endParaRPr lang="en-US" dirty="0"/>
          </a:p>
        </p:txBody>
      </p:sp>
    </p:spTree>
    <p:extLst>
      <p:ext uri="{BB962C8B-B14F-4D97-AF65-F5344CB8AC3E}">
        <p14:creationId xmlns:p14="http://schemas.microsoft.com/office/powerpoint/2010/main" val="4033253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hy Did FMCSA undertake the URS rulemaking"/>
          <p:cNvSpPr>
            <a:spLocks noGrp="1"/>
          </p:cNvSpPr>
          <p:nvPr>
            <p:ph type="title"/>
            <p:custDataLst>
              <p:tags r:id="rId1"/>
            </p:custDataLst>
          </p:nvPr>
        </p:nvSpPr>
        <p:spPr/>
        <p:txBody>
          <a:bodyPr>
            <a:noAutofit/>
          </a:bodyPr>
          <a:lstStyle/>
          <a:p>
            <a:r>
              <a:rPr lang="en-US" sz="3200" b="1" dirty="0" smtClean="0"/>
              <a:t>Why did FMCSA undertake the URS rulemaking? </a:t>
            </a:r>
            <a:endParaRPr lang="en-US" sz="800" b="1" dirty="0"/>
          </a:p>
        </p:txBody>
      </p:sp>
      <p:sp>
        <p:nvSpPr>
          <p:cNvPr id="2" name="Content Placeholder 1"/>
          <p:cNvSpPr>
            <a:spLocks noGrp="1"/>
          </p:cNvSpPr>
          <p:nvPr>
            <p:ph idx="1"/>
            <p:custDataLst>
              <p:tags r:id="rId2"/>
            </p:custDataLst>
          </p:nvPr>
        </p:nvSpPr>
        <p:spPr>
          <a:xfrm>
            <a:off x="11071" y="1367960"/>
            <a:ext cx="7293149" cy="4745761"/>
          </a:xfrm>
        </p:spPr>
        <p:txBody>
          <a:bodyPr>
            <a:noAutofit/>
          </a:bodyPr>
          <a:lstStyle/>
          <a:p>
            <a:r>
              <a:rPr lang="en-US" sz="2600" dirty="0" smtClean="0"/>
              <a:t>To simplify and reduce the amount of time entities spend filing out paperwork as a part of the registration process</a:t>
            </a:r>
          </a:p>
          <a:p>
            <a:endParaRPr lang="en-US" sz="1200" dirty="0" smtClean="0"/>
          </a:p>
          <a:p>
            <a:r>
              <a:rPr lang="en-US" sz="2600" dirty="0" smtClean="0"/>
              <a:t>To maintain more accurate information on the entities subject to FMCSA’s jurisdiction</a:t>
            </a:r>
          </a:p>
          <a:p>
            <a:endParaRPr lang="en-US" sz="1200" dirty="0" smtClean="0"/>
          </a:p>
          <a:p>
            <a:r>
              <a:rPr lang="en-US" sz="2600" dirty="0" smtClean="0"/>
              <a:t>To support the Department of Transportation (DOT) goals concerning safety ensuring FMCSA can increase the accessibility and track more efficiently the data for entities regulated by the </a:t>
            </a:r>
            <a:r>
              <a:rPr lang="en-US" sz="2600" dirty="0" smtClean="0"/>
              <a:t>Agency</a:t>
            </a:r>
            <a:endParaRPr lang="en-US" sz="2600" dirty="0" smtClean="0"/>
          </a:p>
        </p:txBody>
      </p:sp>
      <p:pic>
        <p:nvPicPr>
          <p:cNvPr id="6" name="Content Placeholder 8" descr="This is an image of a roadside sign that reads &quot;Safety First&quot;"/>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24745" y="1911100"/>
            <a:ext cx="1983765" cy="1366110"/>
          </a:xfrm>
          <a:prstGeom prst="rect">
            <a:avLst/>
          </a:prstGeom>
        </p:spPr>
      </p:pic>
      <p:sp>
        <p:nvSpPr>
          <p:cNvPr id="4" name="Slide Number Placeholder 3"/>
          <p:cNvSpPr>
            <a:spLocks noGrp="1"/>
          </p:cNvSpPr>
          <p:nvPr>
            <p:ph type="sldNum" sz="quarter" idx="12"/>
            <p:custDataLst>
              <p:tags r:id="rId3"/>
            </p:custDataLst>
          </p:nvPr>
        </p:nvSpPr>
        <p:spPr/>
        <p:txBody>
          <a:bodyPr/>
          <a:lstStyle/>
          <a:p>
            <a:fld id="{001E099F-D07E-4DB9-AE8A-89E43E73D4FA}" type="slidenum">
              <a:rPr lang="en-US" smtClean="0"/>
              <a:t>4</a:t>
            </a:fld>
            <a:endParaRPr lang="en-US" dirty="0"/>
          </a:p>
        </p:txBody>
      </p:sp>
    </p:spTree>
    <p:extLst>
      <p:ext uri="{BB962C8B-B14F-4D97-AF65-F5344CB8AC3E}">
        <p14:creationId xmlns:p14="http://schemas.microsoft.com/office/powerpoint/2010/main" val="1726124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ho is required to comply with this rule"/>
          <p:cNvSpPr>
            <a:spLocks noGrp="1"/>
          </p:cNvSpPr>
          <p:nvPr>
            <p:ph type="title"/>
            <p:custDataLst>
              <p:tags r:id="rId1"/>
            </p:custDataLst>
          </p:nvPr>
        </p:nvSpPr>
        <p:spPr/>
        <p:txBody>
          <a:bodyPr>
            <a:noAutofit/>
          </a:bodyPr>
          <a:lstStyle/>
          <a:p>
            <a:r>
              <a:rPr lang="en-US" sz="3200" b="1" dirty="0" smtClean="0"/>
              <a:t>Who is required to comply with this rule?</a:t>
            </a:r>
            <a:endParaRPr lang="en-US" sz="3200" b="1" dirty="0"/>
          </a:p>
        </p:txBody>
      </p:sp>
      <p:sp>
        <p:nvSpPr>
          <p:cNvPr id="2" name="Content Placeholder 1"/>
          <p:cNvSpPr>
            <a:spLocks noGrp="1"/>
          </p:cNvSpPr>
          <p:nvPr>
            <p:ph idx="1"/>
            <p:custDataLst>
              <p:tags r:id="rId2"/>
            </p:custDataLst>
          </p:nvPr>
        </p:nvSpPr>
        <p:spPr>
          <a:xfrm>
            <a:off x="94195" y="1284835"/>
            <a:ext cx="4629596" cy="4745761"/>
          </a:xfrm>
        </p:spPr>
        <p:txBody>
          <a:bodyPr>
            <a:noAutofit/>
          </a:bodyPr>
          <a:lstStyle/>
          <a:p>
            <a:r>
              <a:rPr lang="en-US" sz="2600" dirty="0" smtClean="0"/>
              <a:t>All entities regulated by the Agency:</a:t>
            </a:r>
          </a:p>
          <a:p>
            <a:pPr lvl="1"/>
            <a:r>
              <a:rPr lang="en-US" sz="2400" dirty="0" smtClean="0"/>
              <a:t>Motor Carriers</a:t>
            </a:r>
          </a:p>
          <a:p>
            <a:pPr lvl="1"/>
            <a:r>
              <a:rPr lang="en-US" sz="2400" dirty="0"/>
              <a:t>Intermodal Equipment </a:t>
            </a:r>
            <a:r>
              <a:rPr lang="en-US" sz="2400" dirty="0" smtClean="0"/>
              <a:t>Providers (IEPs)</a:t>
            </a:r>
          </a:p>
          <a:p>
            <a:pPr lvl="1"/>
            <a:r>
              <a:rPr lang="en-US" sz="2400" dirty="0"/>
              <a:t>Hazardous Materials Safety Permit Applicants/Holders (HMSPs)</a:t>
            </a:r>
          </a:p>
          <a:p>
            <a:pPr lvl="1"/>
            <a:r>
              <a:rPr lang="en-US" sz="2400" dirty="0"/>
              <a:t>Brokers</a:t>
            </a:r>
          </a:p>
          <a:p>
            <a:pPr lvl="1"/>
            <a:r>
              <a:rPr lang="en-US" sz="2400" dirty="0"/>
              <a:t>Freight Forwarders</a:t>
            </a:r>
          </a:p>
          <a:p>
            <a:pPr lvl="1"/>
            <a:r>
              <a:rPr lang="en-US" sz="2400" dirty="0"/>
              <a:t>Cargo Tank </a:t>
            </a:r>
            <a:r>
              <a:rPr lang="en-US" sz="2400" dirty="0" smtClean="0"/>
              <a:t>Facilities</a:t>
            </a:r>
            <a:endParaRPr lang="en-US" sz="2400" dirty="0"/>
          </a:p>
        </p:txBody>
      </p:sp>
      <p:pic>
        <p:nvPicPr>
          <p:cNvPr id="1042" name="Picture 18" descr="An image of a motor carrier of Propert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79159" y="1379835"/>
            <a:ext cx="1179127" cy="13294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0" name="Picture 16" descr="An image of a bus to symbolize a motor carrier of passenger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flipH="1">
            <a:off x="7278587" y="1147575"/>
            <a:ext cx="1201992" cy="13256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4" name="Picture 10" descr="An image of an Intermodal Equipment Provider (IEP)."/>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38190" y="2530111"/>
            <a:ext cx="1102084" cy="1254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6" name="Picture 12" descr="An image of a box with a skull and cross bones to symbolize a Hazardous Materials Carrier and Hazardous Materials Safety Permit Holder.  "/>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79160" y="3242513"/>
            <a:ext cx="1179127" cy="11965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7" name="Picture 13" descr="An image of a person providing broker services to symbolize a Broke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923682" y="3242512"/>
            <a:ext cx="1113795" cy="11254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8" name="Picture 14" descr="An image of a Freight Forwarde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01225" y="4389569"/>
            <a:ext cx="1122457" cy="12214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9" name="Picture 15" descr="An image of a Cargo Tank Facility."/>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79160" y="4838733"/>
            <a:ext cx="1179127" cy="12146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custDataLst>
              <p:tags r:id="rId3"/>
            </p:custDataLst>
          </p:nvPr>
        </p:nvSpPr>
        <p:spPr/>
        <p:txBody>
          <a:bodyPr/>
          <a:lstStyle/>
          <a:p>
            <a:fld id="{001E099F-D07E-4DB9-AE8A-89E43E73D4FA}" type="slidenum">
              <a:rPr lang="en-US" smtClean="0"/>
              <a:t>5</a:t>
            </a:fld>
            <a:endParaRPr lang="en-US" dirty="0"/>
          </a:p>
        </p:txBody>
      </p:sp>
    </p:spTree>
    <p:extLst>
      <p:ext uri="{BB962C8B-B14F-4D97-AF65-F5344CB8AC3E}">
        <p14:creationId xmlns:p14="http://schemas.microsoft.com/office/powerpoint/2010/main" val="896622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RS Features and Benefits"/>
          <p:cNvSpPr>
            <a:spLocks noGrp="1"/>
          </p:cNvSpPr>
          <p:nvPr>
            <p:ph type="title"/>
            <p:custDataLst>
              <p:tags r:id="rId1"/>
            </p:custDataLst>
          </p:nvPr>
        </p:nvSpPr>
        <p:spPr/>
        <p:txBody>
          <a:bodyPr>
            <a:noAutofit/>
          </a:bodyPr>
          <a:lstStyle/>
          <a:p>
            <a:r>
              <a:rPr lang="en-US" sz="3200" b="1" dirty="0" smtClean="0"/>
              <a:t>URS Features and Benefits</a:t>
            </a:r>
            <a:endParaRPr lang="en-US" sz="2000" b="1" dirty="0"/>
          </a:p>
        </p:txBody>
      </p:sp>
      <p:sp>
        <p:nvSpPr>
          <p:cNvPr id="2" name="Content Placeholder 1"/>
          <p:cNvSpPr>
            <a:spLocks noGrp="1"/>
          </p:cNvSpPr>
          <p:nvPr>
            <p:ph idx="1"/>
            <p:custDataLst>
              <p:tags r:id="rId2"/>
            </p:custDataLst>
          </p:nvPr>
        </p:nvSpPr>
        <p:spPr>
          <a:xfrm>
            <a:off x="18300" y="1268315"/>
            <a:ext cx="5692125" cy="4781385"/>
          </a:xfrm>
        </p:spPr>
        <p:txBody>
          <a:bodyPr>
            <a:noAutofit/>
          </a:bodyPr>
          <a:lstStyle/>
          <a:p>
            <a:endParaRPr lang="en-US" sz="1200" dirty="0" smtClean="0"/>
          </a:p>
          <a:p>
            <a:r>
              <a:rPr lang="en-US" sz="2600" dirty="0" smtClean="0"/>
              <a:t>Simplified processes and combined forms, using a </a:t>
            </a:r>
            <a:r>
              <a:rPr lang="en-US" sz="2600" dirty="0"/>
              <a:t>single online, </a:t>
            </a:r>
            <a:r>
              <a:rPr lang="en-US" sz="2600" dirty="0" smtClean="0"/>
              <a:t>interactive registration process</a:t>
            </a:r>
          </a:p>
          <a:p>
            <a:endParaRPr lang="en-US" sz="1200" dirty="0"/>
          </a:p>
          <a:p>
            <a:r>
              <a:rPr lang="en-US" sz="2600" dirty="0" smtClean="0"/>
              <a:t>Reduced paperwork and errors</a:t>
            </a:r>
          </a:p>
          <a:p>
            <a:endParaRPr lang="en-US" sz="1200" dirty="0" smtClean="0"/>
          </a:p>
          <a:p>
            <a:r>
              <a:rPr lang="en-US" sz="2600" dirty="0" smtClean="0"/>
              <a:t>Reduced application </a:t>
            </a:r>
            <a:r>
              <a:rPr lang="en-US" sz="2600" dirty="0"/>
              <a:t>review and approval </a:t>
            </a:r>
            <a:r>
              <a:rPr lang="en-US" sz="2600" dirty="0" smtClean="0"/>
              <a:t>times</a:t>
            </a:r>
            <a:r>
              <a:rPr lang="en-US" sz="2600" dirty="0"/>
              <a:t>, </a:t>
            </a:r>
            <a:r>
              <a:rPr lang="en-US" sz="2600" dirty="0" smtClean="0"/>
              <a:t>increasing </a:t>
            </a:r>
            <a:r>
              <a:rPr lang="en-US" sz="2600" dirty="0"/>
              <a:t>efficiency </a:t>
            </a:r>
            <a:endParaRPr lang="en-US" sz="2600" dirty="0" smtClean="0"/>
          </a:p>
          <a:p>
            <a:endParaRPr lang="en-US" sz="1200" dirty="0"/>
          </a:p>
          <a:p>
            <a:r>
              <a:rPr lang="en-US" sz="2600" dirty="0"/>
              <a:t>Improved </a:t>
            </a:r>
            <a:r>
              <a:rPr lang="en-US" sz="2600" dirty="0" smtClean="0"/>
              <a:t>accountability</a:t>
            </a:r>
            <a:endParaRPr lang="en-US" sz="2600" dirty="0" smtClean="0"/>
          </a:p>
        </p:txBody>
      </p:sp>
      <p:grpSp>
        <p:nvGrpSpPr>
          <p:cNvPr id="5" name="Group 4" descr="This is an image of a hand signing several documents with a red no or do not enter sign going across it to symbolize the URS is a simplified processes and has combined forms.&#10;The URS will streamline manual processes and combine several disparate forms, and information technology systems, into a single electronic online registration process saving time and money for the industry and FMCSA.&#10;It will enable entities under FMCSA jurisdiction to submit required registration information to the Agency via the new online process.  &#10;The URS features and benefits include the following:&#10;Reduced paper work for the industry and FMCSA.&#10;Reduced errors and collecting and maintaining more accurate information on regulated entities.&#10;Reduced application reviews and approval times, increasing efficiency. &#10;This rule will also improve FMCSA’s ability to locate small and medium-sized private and exempt for-hire motor carriers. Investigators will be able to serve documents on hard-to-find motor carriers using designated process agents.&#10;URS will make the FMCSA's Compliance, Safety, Accountability (CSA) program more efficient by linking the online registration system to the carrier safety initiative. "/>
          <p:cNvGrpSpPr/>
          <p:nvPr/>
        </p:nvGrpSpPr>
        <p:grpSpPr>
          <a:xfrm>
            <a:off x="6040055" y="1076255"/>
            <a:ext cx="1821480" cy="1625800"/>
            <a:chOff x="6014005" y="1076255"/>
            <a:chExt cx="1821480" cy="1625800"/>
          </a:xfrm>
        </p:grpSpPr>
        <p:pic>
          <p:nvPicPr>
            <p:cNvPr id="2063" name="Picture 15" descr="This is an image of a hand signing multiple documents." title=" "/>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70041" y="1228044"/>
              <a:ext cx="1337759" cy="1474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quot;No&quot; Symbol 6" descr="This is an image of a No or do not enter symbol."/>
            <p:cNvSpPr/>
            <p:nvPr/>
          </p:nvSpPr>
          <p:spPr>
            <a:xfrm>
              <a:off x="6014005" y="1076255"/>
              <a:ext cx="1821480" cy="1625800"/>
            </a:xfrm>
            <a:prstGeom prst="noSmoking">
              <a:avLst>
                <a:gd name="adj" fmla="val 4503"/>
              </a:avLst>
            </a:prstGeom>
            <a:solidFill>
              <a:srgbClr val="C000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6" name="Group 5" descr="An image of the URS Welcome Page with a person behind a laptop to symbolize a single online interactive registration process. &#10;"/>
          <p:cNvGrpSpPr/>
          <p:nvPr/>
        </p:nvGrpSpPr>
        <p:grpSpPr>
          <a:xfrm>
            <a:off x="5786320" y="3255024"/>
            <a:ext cx="3190432" cy="1940790"/>
            <a:chOff x="5786320" y="3255024"/>
            <a:chExt cx="3190432" cy="1940790"/>
          </a:xfrm>
        </p:grpSpPr>
        <p:pic>
          <p:nvPicPr>
            <p:cNvPr id="22" name="Picture 2" descr="This is an image of the URS Welcome Page. "/>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86320" y="3255024"/>
              <a:ext cx="3187590" cy="166647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061" name="Picture 13" descr="This is an image of a man behind a desk working on a laptop to symbolize a single online interactive registration process. "/>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50795" y="3905599"/>
              <a:ext cx="2025957" cy="12902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4" name="Slide Number Placeholder 3"/>
          <p:cNvSpPr>
            <a:spLocks noGrp="1"/>
          </p:cNvSpPr>
          <p:nvPr>
            <p:ph type="sldNum" sz="quarter" idx="12"/>
            <p:custDataLst>
              <p:tags r:id="rId3"/>
            </p:custDataLst>
          </p:nvPr>
        </p:nvSpPr>
        <p:spPr/>
        <p:txBody>
          <a:bodyPr/>
          <a:lstStyle/>
          <a:p>
            <a:fld id="{001E099F-D07E-4DB9-AE8A-89E43E73D4FA}" type="slidenum">
              <a:rPr lang="en-US" smtClean="0"/>
              <a:t>6</a:t>
            </a:fld>
            <a:endParaRPr lang="en-US" dirty="0"/>
          </a:p>
        </p:txBody>
      </p:sp>
    </p:spTree>
    <p:extLst>
      <p:ext uri="{BB962C8B-B14F-4D97-AF65-F5344CB8AC3E}">
        <p14:creationId xmlns:p14="http://schemas.microsoft.com/office/powerpoint/2010/main" val="2600466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RS Features and Benefits Continued"/>
          <p:cNvSpPr>
            <a:spLocks noGrp="1"/>
          </p:cNvSpPr>
          <p:nvPr>
            <p:ph type="title"/>
            <p:custDataLst>
              <p:tags r:id="rId1"/>
            </p:custDataLst>
          </p:nvPr>
        </p:nvSpPr>
        <p:spPr/>
        <p:txBody>
          <a:bodyPr>
            <a:noAutofit/>
          </a:bodyPr>
          <a:lstStyle/>
          <a:p>
            <a:r>
              <a:rPr lang="en-US" sz="3200" b="1" dirty="0" smtClean="0"/>
              <a:t>URS Features and Benefits </a:t>
            </a:r>
            <a:r>
              <a:rPr lang="en-US" sz="1800" b="1" dirty="0" smtClean="0"/>
              <a:t>(Cont.)</a:t>
            </a:r>
            <a:endParaRPr lang="en-US" sz="900" b="1" dirty="0"/>
          </a:p>
        </p:txBody>
      </p:sp>
      <p:sp>
        <p:nvSpPr>
          <p:cNvPr id="2" name="Content Placeholder 1"/>
          <p:cNvSpPr>
            <a:spLocks noGrp="1"/>
          </p:cNvSpPr>
          <p:nvPr>
            <p:ph idx="1"/>
            <p:custDataLst>
              <p:tags r:id="rId2"/>
            </p:custDataLst>
          </p:nvPr>
        </p:nvSpPr>
        <p:spPr>
          <a:xfrm>
            <a:off x="94195" y="1292064"/>
            <a:ext cx="4326015" cy="4774155"/>
          </a:xfrm>
        </p:spPr>
        <p:txBody>
          <a:bodyPr>
            <a:noAutofit/>
          </a:bodyPr>
          <a:lstStyle/>
          <a:p>
            <a:endParaRPr lang="en-US" sz="1200" dirty="0" smtClean="0"/>
          </a:p>
          <a:p>
            <a:r>
              <a:rPr lang="en-US" sz="2600" dirty="0"/>
              <a:t>Raising the bar for safety</a:t>
            </a:r>
          </a:p>
          <a:p>
            <a:endParaRPr lang="en-US" sz="1200" dirty="0" smtClean="0"/>
          </a:p>
          <a:p>
            <a:r>
              <a:rPr lang="en-US" sz="2600" dirty="0" smtClean="0"/>
              <a:t>Ability to print the application for registration, upload documents and submit payment for fees</a:t>
            </a:r>
          </a:p>
          <a:p>
            <a:endParaRPr lang="en-US" sz="1200" dirty="0" smtClean="0"/>
          </a:p>
          <a:p>
            <a:r>
              <a:rPr lang="en-US" sz="2600" dirty="0" smtClean="0"/>
              <a:t>Ability to save an incomplete application for 30 calendar days </a:t>
            </a:r>
          </a:p>
        </p:txBody>
      </p:sp>
      <p:pic>
        <p:nvPicPr>
          <p:cNvPr id="5124" name="Picture 4" descr="An image of a printer to symbolize URS provides the capability to print the application.&#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2741" y="1140213"/>
            <a:ext cx="3020330" cy="3047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5" name="Picture 5" descr="An image of a save icon to symbolize URS provides the capability to save an incomplete application for 30 calendar day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61804" y="4340265"/>
            <a:ext cx="984529" cy="9485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custDataLst>
              <p:tags r:id="rId3"/>
            </p:custDataLst>
          </p:nvPr>
        </p:nvSpPr>
        <p:spPr/>
        <p:txBody>
          <a:bodyPr/>
          <a:lstStyle/>
          <a:p>
            <a:fld id="{001E099F-D07E-4DB9-AE8A-89E43E73D4FA}" type="slidenum">
              <a:rPr lang="en-US" smtClean="0"/>
              <a:t>7</a:t>
            </a:fld>
            <a:endParaRPr lang="en-US" dirty="0"/>
          </a:p>
        </p:txBody>
      </p:sp>
    </p:spTree>
    <p:extLst>
      <p:ext uri="{BB962C8B-B14F-4D97-AF65-F5344CB8AC3E}">
        <p14:creationId xmlns:p14="http://schemas.microsoft.com/office/powerpoint/2010/main" val="2268087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4195" y="1286572"/>
            <a:ext cx="8955610" cy="4846253"/>
          </a:xfrm>
        </p:spPr>
        <p:txBody>
          <a:bodyPr>
            <a:noAutofit/>
          </a:bodyPr>
          <a:lstStyle/>
          <a:p>
            <a:endParaRPr lang="en-US" sz="1200" dirty="0" smtClean="0"/>
          </a:p>
          <a:p>
            <a:r>
              <a:rPr lang="en-US" sz="2600" dirty="0" smtClean="0"/>
              <a:t>Regulated Entities will be required to submit requests for new registration with FMCSA electronically utilizing the new URS Online Application Process</a:t>
            </a:r>
          </a:p>
          <a:p>
            <a:pPr marL="0" indent="0">
              <a:buNone/>
            </a:pPr>
            <a:endParaRPr lang="en-US" sz="2600" dirty="0" smtClean="0"/>
          </a:p>
          <a:p>
            <a:r>
              <a:rPr lang="en-US" sz="2600" dirty="0" smtClean="0"/>
              <a:t>New requests for registration must be submitted electronically</a:t>
            </a:r>
          </a:p>
          <a:p>
            <a:pPr lvl="1"/>
            <a:r>
              <a:rPr lang="en-US" sz="2400" dirty="0" smtClean="0"/>
              <a:t>Paper form submissions will not be accepted</a:t>
            </a:r>
          </a:p>
          <a:p>
            <a:pPr lvl="1"/>
            <a:endParaRPr lang="en-US" sz="2400" dirty="0"/>
          </a:p>
          <a:p>
            <a:r>
              <a:rPr lang="en-US" sz="2600" dirty="0"/>
              <a:t>For the latest information on the phased implementation of URS, </a:t>
            </a:r>
            <a:r>
              <a:rPr lang="en-US" sz="2600" dirty="0" smtClean="0"/>
              <a:t>please visit </a:t>
            </a:r>
            <a:r>
              <a:rPr lang="en-US" sz="2600" u="sng" dirty="0" smtClean="0">
                <a:hlinkClick r:id="rId6"/>
              </a:rPr>
              <a:t>www.fmcsa.dot.gov/urs</a:t>
            </a:r>
            <a:endParaRPr lang="en-US" sz="2600" dirty="0"/>
          </a:p>
        </p:txBody>
      </p:sp>
      <p:sp>
        <p:nvSpPr>
          <p:cNvPr id="4" name="Slide Number Placeholder 3"/>
          <p:cNvSpPr>
            <a:spLocks noGrp="1"/>
          </p:cNvSpPr>
          <p:nvPr>
            <p:ph type="sldNum" sz="quarter" idx="12"/>
            <p:custDataLst>
              <p:tags r:id="rId2"/>
            </p:custDataLst>
          </p:nvPr>
        </p:nvSpPr>
        <p:spPr/>
        <p:txBody>
          <a:bodyPr/>
          <a:lstStyle/>
          <a:p>
            <a:fld id="{001E099F-D07E-4DB9-AE8A-89E43E73D4FA}" type="slidenum">
              <a:rPr lang="en-US" smtClean="0"/>
              <a:t>8</a:t>
            </a:fld>
            <a:endParaRPr lang="en-US" dirty="0"/>
          </a:p>
        </p:txBody>
      </p:sp>
      <p:sp>
        <p:nvSpPr>
          <p:cNvPr id="3" name="Title 2"/>
          <p:cNvSpPr>
            <a:spLocks noGrp="1"/>
          </p:cNvSpPr>
          <p:nvPr>
            <p:ph type="title"/>
            <p:custDataLst>
              <p:tags r:id="rId3"/>
            </p:custDataLst>
          </p:nvPr>
        </p:nvSpPr>
        <p:spPr/>
        <p:txBody>
          <a:bodyPr>
            <a:noAutofit/>
          </a:bodyPr>
          <a:lstStyle/>
          <a:p>
            <a:r>
              <a:rPr lang="en-US" sz="3200" b="1" dirty="0" smtClean="0"/>
              <a:t>Key URS Changes</a:t>
            </a:r>
            <a:endParaRPr lang="en-US" sz="1400" b="1" dirty="0"/>
          </a:p>
        </p:txBody>
      </p:sp>
    </p:spTree>
    <p:extLst>
      <p:ext uri="{BB962C8B-B14F-4D97-AF65-F5344CB8AC3E}">
        <p14:creationId xmlns:p14="http://schemas.microsoft.com/office/powerpoint/2010/main" val="3591066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custDataLst>
              <p:tags r:id="rId1"/>
            </p:custDataLst>
          </p:nvPr>
        </p:nvSpPr>
        <p:spPr>
          <a:xfrm>
            <a:off x="94195" y="2518260"/>
            <a:ext cx="8955610" cy="1214320"/>
          </a:xfrm>
        </p:spPr>
        <p:txBody>
          <a:bodyPr>
            <a:normAutofit lnSpcReduction="10000"/>
          </a:bodyPr>
          <a:lstStyle/>
          <a:p>
            <a:pPr marL="0" indent="0" algn="ctr">
              <a:buNone/>
            </a:pPr>
            <a:r>
              <a:rPr lang="en-US" sz="3600" b="1" dirty="0" smtClean="0"/>
              <a:t>End of the Training Module</a:t>
            </a:r>
          </a:p>
          <a:p>
            <a:pPr marL="0" indent="0" algn="ctr">
              <a:buNone/>
            </a:pPr>
            <a:r>
              <a:rPr lang="en-US" sz="3600" b="1" dirty="0" smtClean="0"/>
              <a:t>Please Close the Browser Window</a:t>
            </a:r>
            <a:endParaRPr lang="en-US" sz="3600" b="1" dirty="0"/>
          </a:p>
          <a:p>
            <a:pPr marL="0" indent="0">
              <a:buNone/>
            </a:pPr>
            <a:endParaRPr lang="en-US" dirty="0" smtClean="0"/>
          </a:p>
          <a:p>
            <a:endParaRPr lang="en-US" dirty="0" smtClean="0"/>
          </a:p>
        </p:txBody>
      </p:sp>
      <p:sp>
        <p:nvSpPr>
          <p:cNvPr id="4" name="Slide Number Placeholder 3"/>
          <p:cNvSpPr>
            <a:spLocks noGrp="1"/>
          </p:cNvSpPr>
          <p:nvPr>
            <p:ph type="sldNum" sz="quarter" idx="12"/>
            <p:custDataLst>
              <p:tags r:id="rId2"/>
            </p:custDataLst>
          </p:nvPr>
        </p:nvSpPr>
        <p:spPr/>
        <p:txBody>
          <a:bodyPr/>
          <a:lstStyle/>
          <a:p>
            <a:fld id="{001E099F-D07E-4DB9-AE8A-89E43E73D4FA}" type="slidenum">
              <a:rPr lang="en-US" smtClean="0"/>
              <a:t>9</a:t>
            </a:fld>
            <a:endParaRPr lang="en-US" dirty="0"/>
          </a:p>
        </p:txBody>
      </p:sp>
      <p:sp>
        <p:nvSpPr>
          <p:cNvPr id="3" name="Title 2"/>
          <p:cNvSpPr>
            <a:spLocks noGrp="1"/>
          </p:cNvSpPr>
          <p:nvPr>
            <p:ph type="title"/>
            <p:custDataLst>
              <p:tags r:id="rId3"/>
            </p:custDataLst>
          </p:nvPr>
        </p:nvSpPr>
        <p:spPr>
          <a:xfrm>
            <a:off x="0" y="722376"/>
            <a:ext cx="9144000" cy="457200"/>
          </a:xfrm>
        </p:spPr>
        <p:txBody>
          <a:bodyPr>
            <a:noAutofit/>
          </a:bodyPr>
          <a:lstStyle/>
          <a:p>
            <a:r>
              <a:rPr lang="en-US" sz="2800" b="1" dirty="0" smtClean="0"/>
              <a:t>End of the Training Module</a:t>
            </a:r>
            <a:endParaRPr lang="en-US" sz="1800" b="1" dirty="0"/>
          </a:p>
        </p:txBody>
      </p:sp>
    </p:spTree>
    <p:extLst>
      <p:ext uri="{BB962C8B-B14F-4D97-AF65-F5344CB8AC3E}">
        <p14:creationId xmlns:p14="http://schemas.microsoft.com/office/powerpoint/2010/main" val="158111153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TAG_VCONFIG" val="PD94bWwgdmVyc2lvbj0iMS4wIj8+DQo8Y29uZmlndXJhdGlvbj4NCgk8YnJhbmRpbmc+DQoJCTx1aWZvbnQgbmFtZT0iRk9OVF9OT1RFU19URVhUIiB2YWx1ZT0iVmVyZGFuYSw5LGZhbHNlLGZhbHNlLGZhbHNlIi8+DQoJPC9icmFuZGluZz4NCgk8Y29sb3JzPg0KCQk8dWljb2xvciBuYW1lPSJwcmltYXJ5IiB2YWx1ZT0iMHg2Rjg0ODgiLz4NCgkJPHVpY29sb3IgbmFtZT0iZ2xvdyIgdmFsdWU9IjB4NjA5Nzcz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PHVpc2hvdyBuYW1lPSJwcmVzZW50ZXJwaG90byIgdmFsdWU9InRydWUiLz48dWlzaG93IG5hbWU9InByZXNlbnRlcm5hbWUiIHZhbHVlPSJ0cnVlIi8+PHVpc2hvdyBuYW1lPSJwcmVzZW50ZXJ0aXRsZSIgdmFsdWU9InRydWUiLz48dWlzaG93IG5hbWU9InByZXNlbnRlcmVtYWlsIiB2YWx1ZT0idHJ1ZSIvPjx1aXNob3cgbmFtZT0icHJlc2VudGVyYmlvIiB2YWx1ZT0idHJ1ZSIvPjx1aXNob3cgbmFtZT0iY29tcGFueWxvZ28iIHZhbHVlPSJ0cnVlIi8+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PHVpc2hvdyBuYW1lPSJ2aWV3Y2hhbmdlIiB2YWx1ZT0idHJ1ZSIvPjx1aXNob3cgbmFtZT0iYWx3YXlzU2NydW5jaCIgdmFsdWU9ImZhbHNlIi8+PHVpc2hvdyBuYW1lPSJpbml0aWFsZGlzcGxheW1vZGVpc25vcm1hbCIgdmFsdWU9InRydWUiLz48dWlyZXBsYWNlIG5hbWU9ImxvZ28iIHZhbHVlPSIiLz48dWlyZXBsYWNlIG5hbWU9ImJnaW1hZ2UiIHZhbHVlPSIiLz48dWlyZXBsYWNlIG5hbWU9ImluaXRpYWx0YWIiIHZhbHVlPSJvdXRsaW5lIi8+PHVpc2hvdyBuYW1lPSJjY3RleHRoaWdobGlnaHRpbmciIHZhbHVlPSJ0cnVlIi8+DQoJPC9sYXlvdXQ+DQoJPHByZWxvYWRlcj48c2V0Qm9vbCBuYW1lPSJkaXNhYmxlQXNzZXRQcmVsb2FkZXIiIHZhbHVlPSJ0cnVlIi8+PC9wcmVsb2FkZXI+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DQoJCTx1aXRleHQgbmFtZT0iUVVJWlBPRF9RVUlaX1BBU1NTQ09SRSIgdmFsdWU9IlBhc3NpbmcgU2NvcmU6Ii8+DQoJCTx1aXRleHQgbmFtZT0iUVVJWlBPRF9RVUlaX01BWFNDT1JFIiB2YWx1ZT0iTWF4IFNjb3JlOiIvPg0KCQk8dWl0ZXh0IG5hbWU9IlFVSVpQT0RfUVVFU0FUTVBUX1NUUiIgdmFsdWU9IkF0dGVtcHQ6ICVuIG9mICV0Ii8+DQoJCTx1aXRleHQgbmFtZT0iUVVJWlBPRF9RVUVTVFlQRV9TVFIiIHZhbHVlPSJUeXBlOiAlcyIvPg0KCQk8dWl0ZXh0IG5hbWU9IlFVSVpQT0RfUVVFU1RZUEVfR1JEIiB2YWx1ZT0iR3JhZGVkIi8+DQoJCTx1aXRleHQgbmFtZT0iUVVJWlBPRF9RVUVTVFlQRV9TVlkiIHZhbHVlPSJTdXJ2ZXkiLz4NCgkJPHVpdGV4dCBuYW1lPSJRVUlaUE9EX1FVSVpBVE1QVF9JTkYiIHZhbHVlPSJJbmZpbml0ZSIvPg0KCQk8dWl0ZXh0IG5hbWU9IlFVSVpQT0RfUVVFU0FUTVBUX0lORiIgdmFsdWU9IkluZmluaXRlIi8+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mI3hBOyYjeEE7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TaG93IHNpZGViYXIgdG8gcGFydGljaXBhbnRzIi8+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DQoJCTx1aXRleHQgbmFtZT0iU0NSVUJCQVJTVEFUVVNfTk9BVURJTyIgdmFsdWU9IktlaW4gQXVkaW8iLz4NCgkJPHVpdGV4dCBuYW1lPSJTQ1JVQkJBUlNUQVRVU19WSURQTEFZSU5HIiB2YWx1ZT0iVmlkZW8gd2lyZCBhYmdlc3BpZWx0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1xdWl6IHBvZCBhbmQgbWVzc2FnZSBib3ggdGV4dHMtLT4NCgkJPHVpdGV4dCBuYW1lPSJRVUlaUE9EX1FVSVpfQVRURU1QVCIgdmFsdWU9IlF1aXp2ZXJzdWNoOiIvPg0KCQk8dWl0ZXh0IG5hbWU9IlFVSVpQT0RfUVVJWl9BVFRFTVBUX1ZBTFVFIiB2YWx1ZT0iJW4gdm9uICV0Ii8+DQoJCTx1aXRleHQgbmFtZT0iUVVJWlBPRF9RVUlaX1NDT1JFIiB2YWx1ZT0iRXJyZWljaHQ6Ii8+DQoJCTx1aXRleHQgbmFtZT0iUVVJWlBPRF9RVUlaX1BBU1NTQ09SRSIgdmFsdWU9Ik1pbmRlc3RwdW5rdHphaGw6Ii8+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JiN4QTsmI3hBO1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k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0PHOTO" val=""/>
  <p:tag name="MMPROD_0LOGO" val=""/>
  <p:tag name="MMPROD_204769PHOTO" val=""/>
  <p:tag name="MMPROD_204769LOGO" val=""/>
  <p:tag name="MMPROD_UIDATA" val="&lt;database version=&quot;9.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Introduction to the  Unified Registration System (URS)&amp;quot;&quot;/&gt;&lt;property id=&quot;20303&quot; value=&quot;-1&quot;/&gt;&lt;property id=&quot;20307&quot; value=&quot;256&quot;/&gt;&lt;/object&gt;&lt;object type=&quot;3&quot; unique_id=&quot;125073&quot;&gt;&lt;property id=&quot;20148&quot; value=&quot;5&quot;/&gt;&lt;property id=&quot;20300&quot; value=&quot;Slide 2 - &amp;quot;Training Objectives&amp;quot;&quot;/&gt;&lt;property id=&quot;20303&quot; value=&quot;-1&quot;/&gt;&lt;property id=&quot;20307&quot; value=&quot;257&quot;/&gt;&lt;/object&gt;&lt;object type=&quot;3&quot; unique_id=&quot;266103&quot;&gt;&lt;property id=&quot;20148&quot; value=&quot;5&quot;/&gt;&lt;property id=&quot;20300&quot; value=&quot;Slide 3 - &amp;quot;What is the Unified Registration System (URS)? &amp;quot;&quot;/&gt;&lt;property id=&quot;20303&quot; value=&quot;-1&quot;/&gt;&lt;property id=&quot;20307&quot; value=&quot;498&quot;/&gt;&lt;/object&gt;&lt;object type=&quot;3&quot; unique_id=&quot;266104&quot;&gt;&lt;property id=&quot;20148&quot; value=&quot;5&quot;/&gt;&lt;property id=&quot;20300&quot; value=&quot;Slide 4 - &amp;quot;Why did FMCSA undertake the URS rulemaking? &amp;quot;&quot;/&gt;&lt;property id=&quot;20303&quot; value=&quot;-1&quot;/&gt;&lt;property id=&quot;20307&quot; value=&quot;504&quot;/&gt;&lt;/object&gt;&lt;object type=&quot;3&quot; unique_id=&quot;266105&quot;&gt;&lt;property id=&quot;20148&quot; value=&quot;5&quot;/&gt;&lt;property id=&quot;20300&quot; value=&quot;Slide 5 - &amp;quot;Who is required to comply with this rule?&amp;quot;&quot;/&gt;&lt;property id=&quot;20303&quot; value=&quot;-1&quot;/&gt;&lt;property id=&quot;20307&quot; value=&quot;505&quot;/&gt;&lt;/object&gt;&lt;object type=&quot;3&quot; unique_id=&quot;266107&quot;&gt;&lt;property id=&quot;20148&quot; value=&quot;5&quot;/&gt;&lt;property id=&quot;20300&quot; value=&quot;Slide 6 - &amp;quot;URS Features and Benefits&amp;quot;&quot;/&gt;&lt;property id=&quot;20303&quot; value=&quot;-1&quot;/&gt;&lt;property id=&quot;20307&quot; value=&quot;482&quot;/&gt;&lt;/object&gt;&lt;object type=&quot;3&quot; unique_id=&quot;266108&quot;&gt;&lt;property id=&quot;20148&quot; value=&quot;5&quot;/&gt;&lt;property id=&quot;20300&quot; value=&quot;Slide 7 - &amp;quot;URS Features and Benefits (Cont.)&amp;quot;&quot;/&gt;&lt;property id=&quot;20303&quot; value=&quot;-1&quot;/&gt;&lt;property id=&quot;20307&quot; value=&quot;500&quot;/&gt;&lt;/object&gt;&lt;object type=&quot;3&quot; unique_id=&quot;266110&quot;&gt;&lt;property id=&quot;20148&quot; value=&quot;5&quot;/&gt;&lt;property id=&quot;20300&quot; value=&quot;Slide 8 - &amp;quot;Key URS Changes&amp;quot;&quot;/&gt;&lt;property id=&quot;20303&quot; value=&quot;-1&quot;/&gt;&lt;property id=&quot;20307&quot; value=&quot;493&quot;/&gt;&lt;/object&gt;&lt;object type=&quot;3&quot; unique_id=&quot;266113&quot;&gt;&lt;property id=&quot;20148&quot; value=&quot;5&quot;/&gt;&lt;property id=&quot;20300&quot; value=&quot;Slide 9 - &amp;quot;End of the Training Module&amp;quot;&quot;/&gt;&lt;property id=&quot;20303&quot; value=&quot;-1&quot;/&gt;&lt;property id=&quot;20307&quot; value=&quot;480&quot;/&gt;&lt;/object&gt;&lt;/object&gt;&lt;object type=&quot;4&quot; unique_id=&quot;301568&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5&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5&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26&quot;/&gt;&lt;lineCharCount val=&quot;7&quot;/&gt;&lt;lineCharCount val=&quot;13&quot;/&gt;&lt;lineCharCount val=&quot;12&quot;/&gt;&lt;lineCharCount val=&quot;13&quot;/&gt;&lt;lineCharCount val=&quot;11&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26&quot;/&gt;&lt;lineCharCount val=&quot;7&quot;/&gt;&lt;lineCharCount val=&quot;13&quot;/&gt;&lt;lineCharCount val=&quot;12&quot;/&gt;&lt;lineCharCount val=&quot;13&quot;/&gt;&lt;lineCharCount val=&quot;11&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5&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1&quot;/&gt;&lt;lineCharCount val=&quot;32&quot;/&gt;&lt;lineCharCount val=&quot;1&quot;/&gt;&lt;lineCharCount val=&quot;38&quot;/&gt;&lt;lineCharCount val=&quot;38&quot;/&gt;&lt;lineCharCount val=&quot;4&quot;/&gt;&lt;lineCharCount val=&quot;33&quot;/&gt;&lt;lineCharCount val=&quot;1&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52&quot;/&gt;&lt;lineCharCount val=&quot;51&quot;/&gt;&lt;lineCharCount val=&quot;57&quot;/&gt;&lt;lineCharCount val=&quot;19&quot;/&gt;&lt;lineCharCount val=&quot;57&quot;/&gt;&lt;lineCharCount val=&quot;43&quot;/&gt;&lt;lineCharCount val=&quot;37&quot;/&gt;&lt;lineCharCount val=&quot;29&quot;/&gt;&lt;lineCharCount val=&quot;41&quot;/&gt;&lt;lineCharCount val=&quot;34&quot;/&gt;&lt;lineCharCount val=&quot;40&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52&quot;/&gt;&lt;lineCharCount val=&quot;51&quot;/&gt;&lt;lineCharCount val=&quot;57&quot;/&gt;&lt;lineCharCount val=&quot;19&quot;/&gt;&lt;lineCharCount val=&quot;57&quot;/&gt;&lt;lineCharCount val=&quot;43&quot;/&gt;&lt;lineCharCount val=&quot;37&quot;/&gt;&lt;lineCharCount val=&quot;29&quot;/&gt;&lt;lineCharCount val=&quot;41&quot;/&gt;&lt;lineCharCount val=&quot;34&quot;/&gt;&lt;lineCharCount val=&quot;40&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52&quot;/&gt;&lt;lineCharCount val=&quot;51&quot;/&gt;&lt;lineCharCount val=&quot;57&quot;/&gt;&lt;lineCharCount val=&quot;19&quot;/&gt;&lt;lineCharCount val=&quot;57&quot;/&gt;&lt;lineCharCount val=&quot;43&quot;/&gt;&lt;lineCharCount val=&quot;37&quot;/&gt;&lt;lineCharCount val=&quot;29&quot;/&gt;&lt;lineCharCount val=&quot;41&quot;/&gt;&lt;lineCharCount val=&quot;34&quot;/&gt;&lt;lineCharCount val=&quot;4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52&quot;/&gt;&lt;lineCharCount val=&quot;51&quot;/&gt;&lt;lineCharCount val=&quot;57&quot;/&gt;&lt;lineCharCount val=&quot;19&quot;/&gt;&lt;lineCharCount val=&quot;57&quot;/&gt;&lt;lineCharCount val=&quot;43&quot;/&gt;&lt;lineCharCount val=&quot;37&quot;/&gt;&lt;lineCharCount val=&quot;29&quot;/&gt;&lt;lineCharCount val=&quot;41&quot;/&gt;&lt;lineCharCount val=&quot;34&quot;/&gt;&lt;lineCharCount val=&quot;40&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52&quot;/&gt;&lt;lineCharCount val=&quot;51&quot;/&gt;&lt;lineCharCount val=&quot;57&quot;/&gt;&lt;lineCharCount val=&quot;19&quot;/&gt;&lt;lineCharCount val=&quot;57&quot;/&gt;&lt;lineCharCount val=&quot;43&quot;/&gt;&lt;lineCharCount val=&quot;37&quot;/&gt;&lt;lineCharCount val=&quot;29&quot;/&gt;&lt;lineCharCount val=&quot;41&quot;/&gt;&lt;lineCharCount val=&quot;34&quot;/&gt;&lt;lineCharCount val=&quot;40&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52&quot;/&gt;&lt;lineCharCount val=&quot;51&quot;/&gt;&lt;lineCharCount val=&quot;57&quot;/&gt;&lt;lineCharCount val=&quot;19&quot;/&gt;&lt;lineCharCount val=&quot;57&quot;/&gt;&lt;lineCharCount val=&quot;43&quot;/&gt;&lt;lineCharCount val=&quot;37&quot;/&gt;&lt;lineCharCount val=&quot;29&quot;/&gt;&lt;lineCharCount val=&quot;41&quot;/&gt;&lt;lineCharCount val=&quot;34&quot;/&gt;&lt;lineCharCount val=&quot;40&quot;/&gt;&lt;/TableIndex&gt;&lt;/ShapeText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52&quot;/&gt;&lt;lineCharCount val=&quot;51&quot;/&gt;&lt;lineCharCount val=&quot;57&quot;/&gt;&lt;lineCharCount val=&quot;19&quot;/&gt;&lt;lineCharCount val=&quot;57&quot;/&gt;&lt;lineCharCount val=&quot;43&quot;/&gt;&lt;lineCharCount val=&quot;37&quot;/&gt;&lt;lineCharCount val=&quot;29&quot;/&gt;&lt;lineCharCount val=&quot;41&quot;/&gt;&lt;lineCharCount val=&quot;34&quot;/&gt;&lt;lineCharCount val=&quot;40&quot;/&gt;&lt;/TableIndex&gt;&lt;/ShapeText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63&quot;/&gt;&lt;lineCharCount val=&quot;59&quot;/&gt;&lt;lineCharCount val=&quot;26&quot;/&gt;&lt;lineCharCount val=&quot;57&quot;/&gt;&lt;lineCharCount val=&quot;15&quot;/&gt;&lt;lineCharCount val=&quot;59&quot;/&gt;&lt;lineCharCount val=&quot;24&quot;/&gt;&lt;lineCharCount val=&quot;59&quot;/&gt;&lt;lineCharCount val=&quot;13&quot;/&gt;&lt;lineCharCount val=&quot;55&quot;/&gt;&lt;lineCharCount val=&quot;59&quot;/&gt;&lt;lineCharCount val=&quot;1&quot;/&gt;&lt;lineCharCount val=&quot;1&quot;/&gt;&lt;lineCharCount val=&quot;1&quot;/&gt;&lt;lineCharCount val=&quot;1&quot;/&gt;&lt;/TableIndex&gt;&lt;/ShapeText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RS Training Mater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42832</TotalTime>
  <Words>850</Words>
  <Application>Microsoft Office PowerPoint</Application>
  <PresentationFormat>On-screen Show (4:3)</PresentationFormat>
  <Paragraphs>117</Paragraphs>
  <Slides>9</Slides>
  <Notes>9</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1_Office Theme</vt:lpstr>
      <vt:lpstr>URS Training Material</vt:lpstr>
      <vt:lpstr>2_Office Theme</vt:lpstr>
      <vt:lpstr>Introduction to the  Unified Registration System (URS)</vt:lpstr>
      <vt:lpstr>Training Objectives</vt:lpstr>
      <vt:lpstr>What is the Unified Registration System (URS)? </vt:lpstr>
      <vt:lpstr>Why did FMCSA undertake the URS rulemaking? </vt:lpstr>
      <vt:lpstr>Who is required to comply with this rule?</vt:lpstr>
      <vt:lpstr>URS Features and Benefits</vt:lpstr>
      <vt:lpstr>URS Features and Benefits (Cont.)</vt:lpstr>
      <vt:lpstr>Key URS Changes</vt:lpstr>
      <vt:lpstr>End of the Training Module</vt:lpstr>
    </vt:vector>
  </TitlesOfParts>
  <Company>Leidos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URS</dc:title>
  <dc:subject>Unified Registration System (URS)</dc:subject>
  <dc:creator>Leidos Training Team</dc:creator>
  <cp:lastModifiedBy>King, Tawana L.</cp:lastModifiedBy>
  <cp:revision>1009</cp:revision>
  <dcterms:created xsi:type="dcterms:W3CDTF">2015-06-22T14:46:22Z</dcterms:created>
  <dcterms:modified xsi:type="dcterms:W3CDTF">2015-11-15T19:25:47Z</dcterms:modified>
</cp:coreProperties>
</file>