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39"/>
  </p:notesMasterIdLst>
  <p:handoutMasterIdLst>
    <p:handoutMasterId r:id="rId40"/>
  </p:handoutMasterIdLst>
  <p:sldIdLst>
    <p:sldId id="256" r:id="rId4"/>
    <p:sldId id="642" r:id="rId5"/>
    <p:sldId id="694" r:id="rId6"/>
    <p:sldId id="695" r:id="rId7"/>
    <p:sldId id="693" r:id="rId8"/>
    <p:sldId id="679" r:id="rId9"/>
    <p:sldId id="680" r:id="rId10"/>
    <p:sldId id="681" r:id="rId11"/>
    <p:sldId id="687" r:id="rId12"/>
    <p:sldId id="683" r:id="rId13"/>
    <p:sldId id="684" r:id="rId14"/>
    <p:sldId id="649" r:id="rId15"/>
    <p:sldId id="650" r:id="rId16"/>
    <p:sldId id="651" r:id="rId17"/>
    <p:sldId id="666" r:id="rId18"/>
    <p:sldId id="667" r:id="rId19"/>
    <p:sldId id="584" r:id="rId20"/>
    <p:sldId id="668" r:id="rId21"/>
    <p:sldId id="669" r:id="rId22"/>
    <p:sldId id="674" r:id="rId23"/>
    <p:sldId id="671" r:id="rId24"/>
    <p:sldId id="672" r:id="rId25"/>
    <p:sldId id="673" r:id="rId26"/>
    <p:sldId id="675" r:id="rId27"/>
    <p:sldId id="696" r:id="rId28"/>
    <p:sldId id="697" r:id="rId29"/>
    <p:sldId id="688" r:id="rId30"/>
    <p:sldId id="659" r:id="rId31"/>
    <p:sldId id="660" r:id="rId32"/>
    <p:sldId id="661" r:id="rId33"/>
    <p:sldId id="662" r:id="rId34"/>
    <p:sldId id="663" r:id="rId35"/>
    <p:sldId id="664" r:id="rId36"/>
    <p:sldId id="665" r:id="rId37"/>
    <p:sldId id="686"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7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194" autoAdjust="0"/>
  </p:normalViewPr>
  <p:slideViewPr>
    <p:cSldViewPr snapToObjects="1">
      <p:cViewPr>
        <p:scale>
          <a:sx n="100" d="100"/>
          <a:sy n="100" d="100"/>
        </p:scale>
        <p:origin x="-1944" y="-48"/>
      </p:cViewPr>
      <p:guideLst>
        <p:guide orient="horz" pos="2160"/>
        <p:guide pos="2880"/>
      </p:guideLst>
    </p:cSldViewPr>
  </p:slideViewPr>
  <p:outlineViewPr>
    <p:cViewPr>
      <p:scale>
        <a:sx n="33" d="100"/>
        <a:sy n="33" d="100"/>
      </p:scale>
      <p:origin x="48" y="13296"/>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baseline="0" dirty="0" smtClean="0"/>
              <a:t>Intermodal Equipment Provider (IEP) United States and Canada:  </a:t>
            </a:r>
            <a:r>
              <a:rPr lang="en-US" dirty="0" smtClean="0"/>
              <a:t>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operate as an Intermodal Equipment Provider (IEP)?  </a:t>
            </a:r>
          </a:p>
          <a:p>
            <a:pPr marL="628650" lvl="1" indent="-171450">
              <a:buFont typeface="Arial" panose="020B0604020202020204" pitchFamily="34" charset="0"/>
              <a:buChar char="•"/>
            </a:pPr>
            <a:r>
              <a:rPr lang="en-US" dirty="0" smtClean="0"/>
              <a:t>If</a:t>
            </a:r>
            <a:r>
              <a:rPr lang="en-US" baseline="0" dirty="0" smtClean="0"/>
              <a:t> the Applicant will operate as an IEP select the </a:t>
            </a:r>
            <a:r>
              <a:rPr lang="en-US" b="0" i="0" baseline="0" dirty="0" smtClean="0"/>
              <a:t>Yes </a:t>
            </a:r>
            <a:r>
              <a:rPr lang="en-US" baseline="0" dirty="0" smtClean="0"/>
              <a:t>box.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in the Navigation Menu to move to the next page.</a:t>
            </a:r>
          </a:p>
          <a:p>
            <a:endParaRPr lang="en-US" b="0" i="0" baseline="0" dirty="0" smtClean="0"/>
          </a:p>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NOT transport property select the No</a:t>
            </a:r>
            <a:r>
              <a:rPr lang="en-US" b="1" i="1" baseline="0" dirty="0" smtClean="0"/>
              <a:t> </a:t>
            </a:r>
            <a:r>
              <a:rPr lang="en-US" b="0" i="0" baseline="0" dirty="0" smtClean="0"/>
              <a:t>box.</a:t>
            </a:r>
          </a:p>
          <a:p>
            <a:endParaRPr lang="en-US" b="0" i="0" baseline="0" dirty="0" smtClean="0"/>
          </a:p>
          <a:p>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the </a:t>
            </a:r>
            <a:r>
              <a:rPr lang="en-US" b="0" i="0" baseline="0" dirty="0" smtClean="0"/>
              <a:t>No</a:t>
            </a:r>
            <a:r>
              <a:rPr lang="en-US" baseline="0" dirty="0" smtClean="0"/>
              <a:t>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sz="1200" dirty="0" smtClean="0"/>
              <a:t>Will the Applicant provide 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a:t>
            </a:r>
            <a:r>
              <a:rPr lang="en-US" b="0" i="0" baseline="0" dirty="0" smtClean="0"/>
              <a:t>No</a:t>
            </a:r>
            <a:r>
              <a:rPr lang="en-US" baseline="0" dirty="0" smtClean="0"/>
              <a:t>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If the Applicant will NOT provide Freight Forwarder services,</a:t>
            </a:r>
            <a:r>
              <a:rPr lang="en-US" sz="1200" b="0" baseline="0" dirty="0" smtClean="0">
                <a:solidFill>
                  <a:schemeClr val="tx1"/>
                </a:solidFill>
              </a:rPr>
              <a:t> s</a:t>
            </a:r>
            <a:r>
              <a:rPr lang="en-US" sz="1200" dirty="0" smtClean="0"/>
              <a:t>elect the </a:t>
            </a:r>
            <a:r>
              <a:rPr lang="en-US" sz="1200" b="0" i="0" dirty="0" smtClean="0"/>
              <a:t>No</a:t>
            </a:r>
            <a:r>
              <a:rPr lang="en-US" sz="1200" dirty="0" smtClean="0"/>
              <a:t> 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 Cargo Tank Facility,</a:t>
            </a:r>
            <a:r>
              <a:rPr lang="en-US" sz="1200" baseline="0" dirty="0" smtClean="0"/>
              <a:t> s</a:t>
            </a:r>
            <a:r>
              <a:rPr lang="en-US" baseline="0" dirty="0" smtClean="0"/>
              <a:t>elect the </a:t>
            </a:r>
            <a:r>
              <a:rPr lang="en-US" b="0" i="0"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operate as a Driveaway?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Driveaway, s</a:t>
            </a:r>
            <a:r>
              <a:rPr lang="en-US" baseline="0" dirty="0" smtClean="0"/>
              <a:t>elect the </a:t>
            </a:r>
            <a:r>
              <a:rPr lang="en-US" b="0" i="0" baseline="0" dirty="0" smtClean="0"/>
              <a:t>No</a:t>
            </a:r>
            <a:r>
              <a:rPr lang="en-US" b="1" i="1" baseline="0" dirty="0" smtClean="0"/>
              <a:t> </a:t>
            </a:r>
            <a:r>
              <a:rPr lang="en-US" b="0" i="0" baseline="0" dirty="0" smtClean="0"/>
              <a:t>box.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as a Towaway?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Towaway,</a:t>
            </a:r>
            <a:r>
              <a:rPr lang="en-US" sz="1200" baseline="0" dirty="0" smtClean="0"/>
              <a:t> s</a:t>
            </a:r>
            <a:r>
              <a:rPr lang="en-US" baseline="0" dirty="0" smtClean="0"/>
              <a:t>elect the </a:t>
            </a:r>
            <a:r>
              <a:rPr lang="en-US" b="0" i="0"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select all classifications of cargo that the Applicant will transport or handle.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Select</a:t>
            </a:r>
            <a:r>
              <a:rPr lang="en-US" sz="1200" baseline="0" dirty="0" smtClean="0"/>
              <a:t> Intermodal Cont.</a:t>
            </a:r>
            <a:endParaRPr lang="en-US" sz="1200" b="0" i="0"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Vehicles.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 capture details regarding the Motor Vehicles being planned to operate.</a:t>
            </a:r>
          </a:p>
          <a:p>
            <a:pPr marL="171450" indent="-171450">
              <a:buFont typeface="Arial" panose="020B0604020202020204" pitchFamily="34" charset="0"/>
              <a:buChar char="•"/>
            </a:pPr>
            <a:r>
              <a:rPr lang="en-US" sz="1200" baseline="0" dirty="0" smtClean="0"/>
              <a:t>This includes the following information:</a:t>
            </a:r>
          </a:p>
          <a:p>
            <a:pPr marL="630936" lvl="2" indent="-173736">
              <a:buFont typeface="Arial" panose="020B0604020202020204" pitchFamily="34" charset="0"/>
              <a:buChar char="•"/>
            </a:pPr>
            <a:r>
              <a:rPr lang="en-US" sz="1200" dirty="0" smtClean="0"/>
              <a:t>Number of non-CMVs</a:t>
            </a:r>
          </a:p>
          <a:p>
            <a:pPr marL="630936" lvl="2" indent="-173736">
              <a:buFont typeface="Arial" panose="020B0604020202020204" pitchFamily="34" charset="0"/>
              <a:buChar char="•"/>
            </a:pPr>
            <a:r>
              <a:rPr lang="en-US" sz="1200" dirty="0" smtClean="0"/>
              <a:t>Type of CMVs</a:t>
            </a:r>
          </a:p>
          <a:p>
            <a:pPr marL="630936" lvl="2" indent="-173736">
              <a:buFont typeface="Arial" panose="020B0604020202020204" pitchFamily="34" charset="0"/>
              <a:buChar char="•"/>
            </a:pPr>
            <a:r>
              <a:rPr lang="en-US" sz="1200" dirty="0" smtClean="0"/>
              <a:t>Number of CMVs operating  in Canada or Mexico</a:t>
            </a:r>
          </a:p>
          <a:p>
            <a:pPr marL="630936" lvl="2" indent="-173736">
              <a:buFont typeface="Arial" panose="020B0604020202020204" pitchFamily="34" charset="0"/>
              <a:buChar char="•"/>
            </a:pPr>
            <a:r>
              <a:rPr lang="en-US" sz="1200" dirty="0" smtClean="0"/>
              <a:t>Number of CMVs that will operate in Canada or Mexico</a:t>
            </a:r>
          </a:p>
          <a:p>
            <a:pPr marL="630936" lvl="2" indent="-173736">
              <a:buFont typeface="Arial" panose="020B0604020202020204" pitchFamily="34" charset="0"/>
              <a:buChar char="•"/>
            </a:pPr>
            <a:r>
              <a:rPr lang="en-US" sz="1200" dirty="0" smtClean="0"/>
              <a:t>Number of CMVs that will operate in Interstate commerce</a:t>
            </a:r>
          </a:p>
          <a:p>
            <a:pPr marL="630936" lvl="2" indent="-173736">
              <a:buFont typeface="Arial" panose="020B0604020202020204" pitchFamily="34" charset="0"/>
              <a:buChar char="•"/>
            </a:pPr>
            <a:r>
              <a:rPr lang="en-US" sz="1200" dirty="0" smtClean="0"/>
              <a:t>Number of CMVs that will operate in Intrastate commerce</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Please provide the number of non-Commercial Motor Vehicles the Applicant plans to operate.</a:t>
            </a:r>
          </a:p>
          <a:p>
            <a:pPr marL="628650" lvl="1" indent="-171450">
              <a:buFont typeface="Arial" panose="020B0604020202020204" pitchFamily="34" charset="0"/>
              <a:buChar char="•"/>
            </a:pPr>
            <a:r>
              <a:rPr lang="en-US" sz="1200" baseline="0" dirty="0" smtClean="0"/>
              <a:t>Enter or use the up or down arrows to provide the number of Non-CMV(s) for property.  Enter ‘0’ if there are no vehicles.</a:t>
            </a:r>
            <a:r>
              <a:rPr lang="en-US" sz="1200" dirty="0" smtClean="0"/>
              <a:t>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Training Objectives.</a:t>
            </a:r>
          </a:p>
          <a:p>
            <a:pPr marL="173736" indent="-173736">
              <a:buFont typeface="Arial" panose="020B0604020202020204" pitchFamily="34" charset="0"/>
              <a:buChar char="•"/>
            </a:pPr>
            <a:r>
              <a:rPr lang="en-US" sz="1200" b="0" i="0" dirty="0" smtClean="0"/>
              <a:t>The prerequisite</a:t>
            </a:r>
            <a:r>
              <a:rPr lang="en-US" sz="1200" b="0" i="0" baseline="0" dirty="0" smtClean="0"/>
              <a:t> for this training module is the c</a:t>
            </a:r>
            <a:r>
              <a:rPr lang="en-US" sz="1200" b="0" i="0" dirty="0" smtClean="0"/>
              <a:t>ompletion of the training module titled ‘Introduction to Submit an Application for New Registration’ .</a:t>
            </a:r>
          </a:p>
          <a:p>
            <a:pPr marL="173736" indent="-173736">
              <a:buFont typeface="Arial" panose="020B0604020202020204" pitchFamily="34" charset="0"/>
              <a:buChar char="•"/>
            </a:pPr>
            <a:endParaRPr lang="en-US" sz="1200" b="1" i="1" dirty="0" smtClean="0"/>
          </a:p>
          <a:p>
            <a:pPr marL="173736" indent="-173736">
              <a:buFont typeface="Arial" panose="020B0604020202020204" pitchFamily="34" charset="0"/>
              <a:buChar char="•"/>
            </a:pPr>
            <a:r>
              <a:rPr lang="en-US" sz="1200" dirty="0" smtClean="0"/>
              <a:t>A training objective is to provide Intermodal</a:t>
            </a:r>
            <a:r>
              <a:rPr lang="en-US" sz="1200" baseline="0" dirty="0" smtClean="0"/>
              <a:t> Equipment Provider an</a:t>
            </a:r>
            <a:r>
              <a:rPr lang="en-US" sz="1200" dirty="0" smtClean="0"/>
              <a:t> overview for submitting an application for New Registration using the URS Online Application Process.</a:t>
            </a:r>
          </a:p>
          <a:p>
            <a:pPr marL="173736" indent="-173736">
              <a:buFont typeface="Arial" panose="020B0604020202020204" pitchFamily="34" charset="0"/>
              <a:buChar char="•"/>
            </a:pPr>
            <a:endParaRPr lang="en-US" sz="1200" dirty="0" smtClean="0"/>
          </a:p>
          <a:p>
            <a:pPr marL="173736" indent="-173736">
              <a:buFont typeface="Arial" panose="020B0604020202020204" pitchFamily="34" charset="0"/>
              <a:buChar char="•"/>
            </a:pPr>
            <a:r>
              <a:rPr lang="en-US" sz="1200" dirty="0" smtClean="0"/>
              <a:t>The functionality in this module includes the following:</a:t>
            </a:r>
          </a:p>
          <a:p>
            <a:pPr marL="630936" lvl="1" indent="-173736">
              <a:buFont typeface="Arial" panose="020B0604020202020204" pitchFamily="34" charset="0"/>
              <a:buChar char="•"/>
            </a:pPr>
            <a:r>
              <a:rPr lang="en-US" sz="12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Commercial motor vehicle(s) will the Applicant operate (select all that apply)?</a:t>
            </a:r>
          </a:p>
          <a:p>
            <a:pPr marL="628650" lvl="1" indent="-171450">
              <a:buFont typeface="Arial" panose="020B0604020202020204" pitchFamily="34" charset="0"/>
              <a:buChar char="•"/>
            </a:pPr>
            <a:r>
              <a:rPr lang="en-US" sz="1200" baseline="0" dirty="0" smtClean="0"/>
              <a:t>Enter or use the up or down arrows to provide the number of vehicles planned to operate.  Enter ‘0’ if the vehicle type doesn’t apply.</a:t>
            </a:r>
            <a:r>
              <a:rPr lang="en-US" sz="1200" dirty="0" smtClean="0"/>
              <a:t> </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in Canada or Mexico.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Canada or Mexico.  </a:t>
            </a:r>
            <a:r>
              <a:rPr lang="en-US" sz="1200" baseline="0" dirty="0" smtClean="0"/>
              <a:t>Enter ‘0’ if there are no CMVs.</a:t>
            </a:r>
            <a:endParaRPr lang="en-US" sz="1200" dirty="0" smtClean="0"/>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Interstate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Interstate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Intrastate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Intrastate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Vehicles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a:t>
            </a:r>
            <a:r>
              <a:rPr lang="en-US" sz="1200" baseline="0" dirty="0" smtClean="0"/>
              <a:t>text to return to the question.  </a:t>
            </a:r>
          </a:p>
          <a:p>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Drivers.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a:t>
            </a:r>
            <a:r>
              <a:rPr lang="en-US" sz="1200" baseline="0" dirty="0" smtClean="0"/>
              <a:t> capture details about the drivers the Applicant will be using in its operations.</a:t>
            </a:r>
          </a:p>
          <a:p>
            <a:pPr marL="171450" indent="-171450">
              <a:buFont typeface="Arial" panose="020B0604020202020204" pitchFamily="34" charset="0"/>
              <a:buChar char="•"/>
            </a:pPr>
            <a:r>
              <a:rPr lang="en-US" sz="1200" baseline="0" dirty="0" smtClean="0"/>
              <a:t>This includes the following information:</a:t>
            </a:r>
          </a:p>
          <a:p>
            <a:pPr marL="628650" lvl="1" indent="-171450">
              <a:buFont typeface="Arial" panose="020B0604020202020204" pitchFamily="34" charset="0"/>
              <a:buChar char="•"/>
            </a:pPr>
            <a:r>
              <a:rPr lang="en-US" sz="1200" dirty="0" smtClean="0"/>
              <a:t>Number of drivers operating as Interstate</a:t>
            </a:r>
          </a:p>
          <a:p>
            <a:pPr marL="628650" lvl="1" indent="-171450">
              <a:buFont typeface="Arial" panose="020B0604020202020204" pitchFamily="34" charset="0"/>
              <a:buChar char="•"/>
            </a:pPr>
            <a:r>
              <a:rPr lang="en-US" sz="1200" dirty="0" smtClean="0"/>
              <a:t>Number of drivers operating solely as Intrastate</a:t>
            </a:r>
          </a:p>
          <a:p>
            <a:pPr marL="628650" lvl="1" indent="-171450">
              <a:buFont typeface="Arial" panose="020B0604020202020204" pitchFamily="34" charset="0"/>
              <a:buChar char="•"/>
            </a:pPr>
            <a:r>
              <a:rPr lang="en-US" sz="1200" dirty="0" smtClean="0"/>
              <a:t>Number of drivers with a CDL, </a:t>
            </a:r>
            <a:r>
              <a:rPr lang="en-US" sz="1200" dirty="0" err="1" smtClean="0"/>
              <a:t>Licencia</a:t>
            </a:r>
            <a:r>
              <a:rPr lang="en-US" sz="1200" dirty="0" smtClean="0"/>
              <a:t> Federal de Conductor (LFC), or a valid Canadian License Class 1, 2, 3, or 4 (or Class A, B, C, or D if licensed in Ontario)</a:t>
            </a:r>
          </a:p>
          <a:p>
            <a:pPr marL="628650" lvl="1" indent="-171450">
              <a:buFont typeface="Arial" panose="020B0604020202020204" pitchFamily="34" charset="0"/>
              <a:buChar char="•"/>
            </a:pPr>
            <a:r>
              <a:rPr lang="en-US" sz="1200" dirty="0" smtClean="0"/>
              <a:t>Number of drivers operating in Canada or Mexico</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dirty="0" smtClean="0"/>
              <a:t>What are the number of drivers who will operate as Interstate?</a:t>
            </a:r>
          </a:p>
          <a:p>
            <a:pPr marL="630936" lvl="1" indent="-173736">
              <a:buFont typeface="Arial" panose="020B0604020202020204" pitchFamily="34" charset="0"/>
              <a:buChar char="•"/>
            </a:pPr>
            <a:r>
              <a:rPr lang="en-US" sz="1200" dirty="0" smtClean="0"/>
              <a:t>Within a 100 Air-Mile Radius </a:t>
            </a:r>
          </a:p>
          <a:p>
            <a:pPr marL="630936" lvl="1" indent="-173736">
              <a:buFont typeface="Arial" panose="020B0604020202020204" pitchFamily="34" charset="0"/>
              <a:buChar char="•"/>
            </a:pPr>
            <a:r>
              <a:rPr lang="en-US" sz="120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Interstate Commerce within or beyond a 100 Air-Mile Radius. Enter ‘0’ if there are no drivers.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indent="0">
              <a:buFont typeface="Arial" panose="020B0604020202020204" pitchFamily="34" charset="0"/>
              <a:buNone/>
            </a:pPr>
            <a:r>
              <a:rPr lang="en-US" sz="1200" b="0" i="0" dirty="0" smtClean="0"/>
              <a:t>This question will display only for</a:t>
            </a:r>
            <a:r>
              <a:rPr lang="en-US" sz="1200" b="0" i="0" baseline="0" dirty="0" smtClean="0"/>
              <a:t> U.S. domiciled Motor Carriers.</a:t>
            </a:r>
            <a:endParaRPr lang="en-US" sz="1200" b="0" i="0" dirty="0" smtClean="0"/>
          </a:p>
          <a:p>
            <a:pPr marL="173736" indent="-173736">
              <a:buFont typeface="Arial" panose="020B0604020202020204" pitchFamily="34" charset="0"/>
              <a:buChar char="•"/>
            </a:pPr>
            <a:r>
              <a:rPr lang="en-US" sz="1200" b="0" i="0" dirty="0" smtClean="0"/>
              <a:t>What are the number of drivers who will operate solely as Intrastate?</a:t>
            </a:r>
          </a:p>
          <a:p>
            <a:pPr marL="630936" lvl="1" indent="-173736">
              <a:buFont typeface="Arial" panose="020B0604020202020204" pitchFamily="34" charset="0"/>
              <a:buChar char="•"/>
            </a:pPr>
            <a:r>
              <a:rPr lang="en-US" sz="1200" b="0" i="0" dirty="0" smtClean="0"/>
              <a:t>Within a 100 Air-Mile Radius </a:t>
            </a:r>
          </a:p>
          <a:p>
            <a:pPr marL="630936" lvl="1" indent="-173736">
              <a:buFont typeface="Arial" panose="020B0604020202020204" pitchFamily="34" charset="0"/>
              <a:buChar char="•"/>
            </a:pPr>
            <a:r>
              <a:rPr lang="en-US" sz="1200" b="0" i="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or use the up or down arrows to provide the number of drivers who will operate solely in Intrastate Commerce within or beyond a 100 Air-Mile Radius. Enter ‘0’ if there are no drivers.</a:t>
            </a:r>
            <a:endParaRPr lang="en-US" sz="1200" b="0"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This question will NOT display for U.S. domiciled Motor Carriers.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rPr>
              <a:t>What are the number of drivers with a Commercial Driver's License (CDL), Licencia Federal de Conductor (LFC), or a valid Canadian License Class 1, 2, 3, or 4 (or Class A, B, C, or D if licensed in Ontario)?</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This question will display only for</a:t>
            </a:r>
            <a:r>
              <a:rPr lang="en-US" sz="1200" b="0" i="0" baseline="0" dirty="0" smtClean="0"/>
              <a:t> U.S. domiciled Motor Carriers.</a:t>
            </a:r>
            <a:endParaRPr lang="en-US" sz="1200" b="0"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What are the number of drivers who will operate in Canada or Mexico?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Canada or Mexico</a:t>
            </a:r>
            <a:r>
              <a:rPr lang="en-US" sz="1200" baseline="0" dirty="0" smtClean="0"/>
              <a:t>.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Drivers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Process Agent Designation.</a:t>
            </a:r>
          </a:p>
          <a:p>
            <a:pPr marL="171450" indent="-171450">
              <a:buFont typeface="Arial" panose="020B0604020202020204" pitchFamily="34" charset="0"/>
              <a:buChar char="•"/>
            </a:pPr>
            <a:r>
              <a:rPr lang="en-US" sz="1200" dirty="0" smtClean="0"/>
              <a:t>FMCSA has determined the Applicant is required to designate a Process Agent. A Process Agent must be designated in each State in which the Company expects to operate, even if it merely passes through the State. Filing of process agent designation is mandatory before registration/operating authority registration can be finalized but this information does  not need to be completed at time of the initial application submission. </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Process Agent Designation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Select</a:t>
            </a:r>
            <a:r>
              <a:rPr lang="en-US" sz="1200" baseline="0" dirty="0" smtClean="0"/>
              <a:t> the information and c</a:t>
            </a:r>
            <a:r>
              <a:rPr lang="en-US" sz="1200" dirty="0" smtClean="0"/>
              <a:t>lick </a:t>
            </a:r>
            <a:r>
              <a:rPr lang="en-US" sz="1200" b="0" i="0" dirty="0" smtClean="0"/>
              <a:t>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61810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For more</a:t>
            </a:r>
            <a:r>
              <a:rPr lang="en-US" sz="1200" baseline="0" dirty="0" smtClean="0"/>
              <a:t> detailed information about the FMCSA Portal Company Official Account section of the application, reference the </a:t>
            </a:r>
            <a:r>
              <a:rPr lang="en-US" sz="1200" b="0" i="0" baseline="0" dirty="0" smtClean="0"/>
              <a:t>t</a:t>
            </a:r>
            <a:r>
              <a:rPr lang="en-US" sz="1200" b="0" i="0" dirty="0" smtClean="0"/>
              <a:t>raining module: “URS Company Official</a:t>
            </a:r>
            <a:r>
              <a:rPr lang="en-US" sz="1200" b="0" i="0" baseline="0" dirty="0" smtClean="0"/>
              <a:t> Portal Account</a:t>
            </a:r>
            <a:r>
              <a:rPr lang="en-US" sz="1200" b="0" i="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28650" lvl="1" indent="-171450">
              <a:buFont typeface="Arial" panose="020B0604020202020204" pitchFamily="34" charset="0"/>
              <a:buChar char="•"/>
            </a:pPr>
            <a:r>
              <a:rPr lang="en-US" sz="1200" dirty="0" smtClean="0"/>
              <a:t>FMCSA does not refund filing fees</a:t>
            </a:r>
          </a:p>
          <a:p>
            <a:pPr marL="628650" lvl="1" indent="-171450">
              <a:buFont typeface="Arial" panose="020B0604020202020204" pitchFamily="34" charset="0"/>
              <a:buChar char="•"/>
            </a:pPr>
            <a:r>
              <a:rPr lang="en-US" sz="1200" dirty="0" smtClean="0"/>
              <a:t>Your filing fees must be payable to the FMCSA, by Electronic Funding Transfer (EFT), or by an approved credit card</a:t>
            </a:r>
          </a:p>
          <a:p>
            <a:pPr marL="628650" lvl="1" indent="-171450">
              <a:buFont typeface="Arial" panose="020B0604020202020204" pitchFamily="34" charset="0"/>
              <a:buChar char="•"/>
            </a:pPr>
            <a:r>
              <a:rPr lang="en-US" sz="1200" dirty="0" smtClean="0"/>
              <a:t>EFT must be from an account in a bank in the United States</a:t>
            </a:r>
          </a:p>
          <a:p>
            <a:pPr marL="628650" lvl="1" indent="-171450">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t>35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8767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a:p>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6">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5.png"/><Relationship Id="rId5" Type="http://schemas.openxmlformats.org/officeDocument/2006/relationships/notesSlide" Target="../notesSlides/notesSlide33.xml"/><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ified Registration System URS"/>
          <p:cNvSpPr txBox="1">
            <a:spLocks/>
          </p:cNvSpPr>
          <p:nvPr/>
        </p:nvSpPr>
        <p:spPr>
          <a:xfrm>
            <a:off x="37185" y="696780"/>
            <a:ext cx="8879715" cy="1062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b="1" dirty="0" smtClean="0">
                <a:latin typeface="Arial" panose="020B0604020202020204" pitchFamily="34" charset="0"/>
                <a:cs typeface="Arial" panose="020B0604020202020204" pitchFamily="34" charset="0"/>
              </a:rPr>
              <a:t>Unified Registration System (URS)</a:t>
            </a:r>
            <a:endParaRPr lang="en-US" sz="3200" b="1" dirty="0"/>
          </a:p>
        </p:txBody>
      </p:sp>
      <p:sp>
        <p:nvSpPr>
          <p:cNvPr id="2" name="Title 2"/>
          <p:cNvSpPr>
            <a:spLocks noGrp="1"/>
          </p:cNvSpPr>
          <p:nvPr>
            <p:ph type="ctrTitle"/>
          </p:nvPr>
        </p:nvSpPr>
        <p:spPr>
          <a:xfrm>
            <a:off x="170089" y="2062890"/>
            <a:ext cx="8879715" cy="2959905"/>
          </a:xfrm>
        </p:spPr>
        <p:txBody>
          <a:bodyPr>
            <a:noAutofit/>
          </a:bodyPr>
          <a:lstStyle/>
          <a:p>
            <a:r>
              <a:rPr lang="en-US" sz="4000" b="1" dirty="0" smtClean="0">
                <a:latin typeface="Arial" panose="020B0604020202020204" pitchFamily="34" charset="0"/>
                <a:cs typeface="Arial" panose="020B0604020202020204" pitchFamily="34" charset="0"/>
              </a:rPr>
              <a:t>Intermodal Equipment Provider (IEP) U.S. and Canada:</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t>S</a:t>
            </a:r>
            <a:r>
              <a:rPr lang="en-US" sz="3600" b="1" dirty="0" smtClean="0"/>
              <a:t>ubmit an Application for New Registration</a:t>
            </a:r>
            <a:br>
              <a:rPr lang="en-US" sz="3600" b="1" dirty="0" smtClean="0"/>
            </a:br>
            <a:r>
              <a:rPr lang="en-US" sz="3600" b="1" dirty="0" smtClean="0"/>
              <a:t> </a:t>
            </a:r>
            <a:endParaRPr lang="en-US" sz="3200" b="1" dirty="0"/>
          </a:p>
        </p:txBody>
      </p:sp>
      <p:sp>
        <p:nvSpPr>
          <p:cNvPr id="7" name="Subtitle 2"/>
          <p:cNvSpPr>
            <a:spLocks noGrp="1"/>
          </p:cNvSpPr>
          <p:nvPr>
            <p:ph type="subTitle" idx="1"/>
            <p:custDataLst>
              <p:tags r:id="rId1"/>
            </p:custDataLst>
          </p:nvPr>
        </p:nvSpPr>
        <p:spPr>
          <a:xfrm>
            <a:off x="739303" y="5478165"/>
            <a:ext cx="7665395" cy="618140"/>
          </a:xfrm>
        </p:spPr>
        <p:txBody>
          <a:bodyPr anchor="ctr"/>
          <a:lstStyle/>
          <a:p>
            <a:r>
              <a:rPr lang="en-US" sz="1800" b="1" dirty="0"/>
              <a:t>URS New Application Release for First-Time Applicants, </a:t>
            </a:r>
            <a:r>
              <a:rPr lang="en-US" sz="1800" b="1" dirty="0" smtClean="0"/>
              <a:t>December 2015, v1.0</a:t>
            </a:r>
            <a:endParaRPr lang="en-US" sz="1800" b="1" dirty="0"/>
          </a:p>
        </p:txBody>
      </p:sp>
    </p:spTree>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nvPr>
        </p:nvSpPr>
        <p:spPr/>
        <p:txBody>
          <a:bodyPr/>
          <a:lstStyle/>
          <a:p>
            <a:r>
              <a:rPr lang="en-US" sz="2800" b="1" dirty="0" smtClean="0"/>
              <a:t>Business Description</a:t>
            </a:r>
            <a:endParaRPr lang="en-US" sz="2000" b="1" dirty="0"/>
          </a:p>
        </p:txBody>
      </p:sp>
      <p:sp>
        <p:nvSpPr>
          <p:cNvPr id="6" name="Content Placeholder 1"/>
          <p:cNvSpPr>
            <a:spLocks noGrp="1"/>
          </p:cNvSpPr>
          <p:nvPr>
            <p:ph sz="half" idx="2"/>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p>
          <a:p>
            <a:pPr lvl="1"/>
            <a:endParaRPr lang="en-US" dirty="0" smtClean="0"/>
          </a:p>
          <a:p>
            <a:endParaRPr lang="en-US" sz="2000" dirty="0" smtClean="0"/>
          </a:p>
          <a:p>
            <a:endParaRPr lang="en-US" sz="2000" dirty="0"/>
          </a:p>
        </p:txBody>
      </p:sp>
      <p:pic>
        <p:nvPicPr>
          <p:cNvPr id="9" name="Picture 2" descr="An image of the Business Description Pag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nvSpPr>
        <p:spPr>
          <a:xfrm>
            <a:off x="4571999" y="1179576"/>
            <a:ext cx="4325113" cy="1035104"/>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83834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nvPr>
        </p:nvSpPr>
        <p:spPr/>
        <p:txBody>
          <a:bodyPr/>
          <a:lstStyle/>
          <a:p>
            <a:r>
              <a:rPr lang="en-US" sz="2800" b="1" dirty="0" smtClean="0"/>
              <a:t>Operation Classification</a:t>
            </a:r>
            <a:endParaRPr lang="en-US" sz="2800" b="1" dirty="0"/>
          </a:p>
        </p:txBody>
      </p:sp>
      <p:sp>
        <p:nvSpPr>
          <p:cNvPr id="6" name="Content Placeholder 1"/>
          <p:cNvSpPr txBox="1">
            <a:spLocks/>
          </p:cNvSpPr>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pic>
        <p:nvPicPr>
          <p:cNvPr id="1026" name="Picture 2" descr="An image of the Operation Classification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6276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nvSpPr>
        <p:spPr>
          <a:xfrm>
            <a:off x="94195" y="1319191"/>
            <a:ext cx="4477805"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operate as an Intermodal Equipment Provider (IEP)? </a:t>
            </a:r>
          </a:p>
        </p:txBody>
      </p:sp>
      <p:grpSp>
        <p:nvGrpSpPr>
          <p:cNvPr id="9" name="Group 8" descr="When completed, click Next in the Navigation Menu to move to the next page.&#10;"/>
          <p:cNvGrpSpPr/>
          <p:nvPr/>
        </p:nvGrpSpPr>
        <p:grpSpPr>
          <a:xfrm>
            <a:off x="94195" y="2935898"/>
            <a:ext cx="4389980" cy="2769952"/>
            <a:chOff x="245985" y="2935898"/>
            <a:chExt cx="4098330" cy="2703860"/>
          </a:xfrm>
        </p:grpSpPr>
        <p:pic>
          <p:nvPicPr>
            <p:cNvPr id="8" name="Picture 2" descr="Will the Applicant operate as an Intermodal Equipment Provider (IEP)?  &#10;If the Applicant will operate as an IEP select the Yes bo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85" y="2935898"/>
              <a:ext cx="4098330" cy="2703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2011197" y="4172801"/>
              <a:ext cx="1514890" cy="24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a:t>
              </a:r>
              <a:endParaRPr lang="en-US" sz="1400" b="1" i="1" dirty="0">
                <a:solidFill>
                  <a:schemeClr val="tx1"/>
                </a:solidFill>
              </a:endParaRPr>
            </a:p>
          </p:txBody>
        </p:sp>
        <p:cxnSp>
          <p:nvCxnSpPr>
            <p:cNvPr id="25" name="Straight Arrow Connector 24"/>
            <p:cNvCxnSpPr>
              <a:stCxn id="26" idx="1"/>
            </p:cNvCxnSpPr>
            <p:nvPr/>
          </p:nvCxnSpPr>
          <p:spPr>
            <a:xfrm flipH="1">
              <a:off x="1733467" y="4297166"/>
              <a:ext cx="277730"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13" name="Content Placeholder 2"/>
          <p:cNvSpPr txBox="1">
            <a:spLocks/>
          </p:cNvSpPr>
          <p:nvPr/>
        </p:nvSpPr>
        <p:spPr>
          <a:xfrm>
            <a:off x="4647895" y="1319191"/>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transport </a:t>
            </a:r>
            <a:r>
              <a:rPr lang="en-US" sz="2400" dirty="0"/>
              <a:t>property? </a:t>
            </a:r>
            <a:endParaRPr lang="en-US" sz="2400" dirty="0" smtClean="0"/>
          </a:p>
        </p:txBody>
      </p:sp>
      <p:grpSp>
        <p:nvGrpSpPr>
          <p:cNvPr id="10" name="Group 9" descr="When completed, click Next in the Navigation Menu to move to the next page.&#10;"/>
          <p:cNvGrpSpPr/>
          <p:nvPr/>
        </p:nvGrpSpPr>
        <p:grpSpPr>
          <a:xfrm>
            <a:off x="4647951" y="2935899"/>
            <a:ext cx="4355744" cy="2769951"/>
            <a:chOff x="4799686" y="2935899"/>
            <a:chExt cx="4128058" cy="2703859"/>
          </a:xfrm>
        </p:grpSpPr>
        <p:pic>
          <p:nvPicPr>
            <p:cNvPr id="2051" name="Picture 3" descr="Will the Applicant transport Property?&#10;If the Applicant will NOT transport property select the No bo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686" y="2935899"/>
              <a:ext cx="4128058" cy="2703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6519420" y="4162499"/>
              <a:ext cx="1514890" cy="24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28" name="Straight Arrow Connector 27"/>
            <p:cNvCxnSpPr>
              <a:stCxn id="29" idx="1"/>
            </p:cNvCxnSpPr>
            <p:nvPr/>
          </p:nvCxnSpPr>
          <p:spPr>
            <a:xfrm flipH="1">
              <a:off x="6241690" y="4286864"/>
              <a:ext cx="277730"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a:xfrm>
            <a:off x="3505200" y="6403255"/>
            <a:ext cx="2133600" cy="365125"/>
          </a:xfrm>
        </p:spPr>
        <p:txBody>
          <a:bodyPr/>
          <a:lstStyle/>
          <a:p>
            <a:fld id="{001E099F-D07E-4DB9-AE8A-89E43E73D4FA}" type="slidenum">
              <a:rPr lang="en-US" smtClean="0"/>
              <a:t>12</a:t>
            </a:fld>
            <a:endParaRPr lang="en-US"/>
          </a:p>
        </p:txBody>
      </p:sp>
    </p:spTree>
    <p:extLst>
      <p:ext uri="{BB962C8B-B14F-4D97-AF65-F5344CB8AC3E}">
        <p14:creationId xmlns:p14="http://schemas.microsoft.com/office/powerpoint/2010/main" val="230065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nvSpPr>
        <p:spPr>
          <a:xfrm>
            <a:off x="94195"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any Passengers?</a:t>
            </a:r>
            <a:endParaRPr lang="en-US" sz="2400" dirty="0" smtClean="0"/>
          </a:p>
        </p:txBody>
      </p:sp>
      <p:grpSp>
        <p:nvGrpSpPr>
          <p:cNvPr id="10" name="Group 9" descr="When completed, click Next in the Navigation Menu to move to the next page.&#10;"/>
          <p:cNvGrpSpPr/>
          <p:nvPr/>
        </p:nvGrpSpPr>
        <p:grpSpPr>
          <a:xfrm>
            <a:off x="76200" y="2965672"/>
            <a:ext cx="4410075" cy="2740177"/>
            <a:chOff x="104775" y="3022823"/>
            <a:chExt cx="4410075" cy="2641556"/>
          </a:xfrm>
        </p:grpSpPr>
        <p:pic>
          <p:nvPicPr>
            <p:cNvPr id="3076" name="Picture 4" descr="Will the Applicant transport any Passengers?&#10;If the Applicant will NOT transport any Passengers, select the No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022823"/>
              <a:ext cx="4410075" cy="264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1763885" y="4261693"/>
              <a:ext cx="1554923" cy="244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47" name="Straight Arrow Connector 46"/>
            <p:cNvCxnSpPr>
              <a:stCxn id="48" idx="1"/>
            </p:cNvCxnSpPr>
            <p:nvPr/>
          </p:nvCxnSpPr>
          <p:spPr>
            <a:xfrm flipH="1">
              <a:off x="1478816" y="4384136"/>
              <a:ext cx="285069"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14" name="Content Placeholder 2"/>
          <p:cNvSpPr txBox="1">
            <a:spLocks/>
          </p:cNvSpPr>
          <p:nvPr/>
        </p:nvSpPr>
        <p:spPr>
          <a:xfrm>
            <a:off x="4729453" y="1356240"/>
            <a:ext cx="4198289" cy="1465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a:t>
            </a:r>
            <a:r>
              <a:rPr lang="en-US" sz="2400" dirty="0" smtClean="0">
                <a:solidFill>
                  <a:prstClr val="black"/>
                </a:solidFill>
              </a:rPr>
              <a:t>provide Property and/or Household Goods (HHG) </a:t>
            </a:r>
            <a:r>
              <a:rPr lang="en-US" sz="2400" dirty="0">
                <a:solidFill>
                  <a:prstClr val="black"/>
                </a:solidFill>
              </a:rPr>
              <a:t>Broker services?</a:t>
            </a:r>
          </a:p>
        </p:txBody>
      </p:sp>
      <p:pic>
        <p:nvPicPr>
          <p:cNvPr id="15" name="Picture 3"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244" y="2973631"/>
            <a:ext cx="44672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3505200" y="6313010"/>
            <a:ext cx="2133600" cy="365125"/>
          </a:xfrm>
        </p:spPr>
        <p:txBody>
          <a:bodyPr/>
          <a:lstStyle/>
          <a:p>
            <a:fld id="{001E099F-D07E-4DB9-AE8A-89E43E73D4FA}" type="slidenum">
              <a:rPr lang="en-US" smtClean="0"/>
              <a:t>13</a:t>
            </a:fld>
            <a:endParaRPr lang="en-US"/>
          </a:p>
        </p:txBody>
      </p:sp>
    </p:spTree>
    <p:extLst>
      <p:ext uri="{BB962C8B-B14F-4D97-AF65-F5344CB8AC3E}">
        <p14:creationId xmlns:p14="http://schemas.microsoft.com/office/powerpoint/2010/main" val="221860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3" name="Content Placeholder 1"/>
          <p:cNvSpPr txBox="1">
            <a:spLocks/>
          </p:cNvSpPr>
          <p:nvPr/>
        </p:nvSpPr>
        <p:spPr>
          <a:xfrm>
            <a:off x="123338" y="1316736"/>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provide Freight Forwarder services?</a:t>
            </a:r>
          </a:p>
        </p:txBody>
      </p:sp>
      <p:grpSp>
        <p:nvGrpSpPr>
          <p:cNvPr id="3" name="Group 2" descr="When completed, click Next in the Navigation Menu to move to the next page.&#10;&#10;"/>
          <p:cNvGrpSpPr/>
          <p:nvPr/>
        </p:nvGrpSpPr>
        <p:grpSpPr>
          <a:xfrm>
            <a:off x="123338" y="2973630"/>
            <a:ext cx="4363242" cy="2732220"/>
            <a:chOff x="170091" y="2913112"/>
            <a:chExt cx="4233096" cy="2752530"/>
          </a:xfrm>
        </p:grpSpPr>
        <p:pic>
          <p:nvPicPr>
            <p:cNvPr id="4098" name="Picture 2" descr="Will the Applicant provide Freight Forwarder services?&#10;If the Applicant will NOT provide Freight Forwarder services, select the No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91" y="2913112"/>
              <a:ext cx="4233096" cy="2752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Rectangle 34"/>
            <p:cNvSpPr/>
            <p:nvPr/>
          </p:nvSpPr>
          <p:spPr>
            <a:xfrm>
              <a:off x="1830232" y="4413742"/>
              <a:ext cx="1514890" cy="24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34" name="Straight Arrow Connector 33"/>
            <p:cNvCxnSpPr>
              <a:stCxn id="35" idx="1"/>
            </p:cNvCxnSpPr>
            <p:nvPr/>
          </p:nvCxnSpPr>
          <p:spPr>
            <a:xfrm flipH="1">
              <a:off x="1552502" y="4538107"/>
              <a:ext cx="277730"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39" name="Content Placeholder 2"/>
          <p:cNvSpPr txBox="1">
            <a:spLocks/>
          </p:cNvSpPr>
          <p:nvPr/>
        </p:nvSpPr>
        <p:spPr>
          <a:xfrm>
            <a:off x="4611481" y="1312148"/>
            <a:ext cx="4477805" cy="11302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 Cargo Tank Facility?</a:t>
            </a:r>
          </a:p>
        </p:txBody>
      </p:sp>
      <p:pic>
        <p:nvPicPr>
          <p:cNvPr id="14" name="Picture 4" descr="Will the Applicant operate a Cargo Tank Facility?&#10;If the Applicant will NOT operate a Cargo Tank Facility, select the No box.&#10;Click Next in the Navigation Menu to move to the next pag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637" y="2973630"/>
            <a:ext cx="4467225" cy="2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3505200" y="6313010"/>
            <a:ext cx="2133600" cy="365125"/>
          </a:xfrm>
        </p:spPr>
        <p:txBody>
          <a:bodyPr/>
          <a:lstStyle/>
          <a:p>
            <a:fld id="{001E099F-D07E-4DB9-AE8A-89E43E73D4FA}" type="slidenum">
              <a:rPr lang="en-US" smtClean="0"/>
              <a:t>14</a:t>
            </a:fld>
            <a:endParaRPr lang="en-US" dirty="0"/>
          </a:p>
        </p:txBody>
      </p:sp>
    </p:spTree>
    <p:extLst>
      <p:ext uri="{BB962C8B-B14F-4D97-AF65-F5344CB8AC3E}">
        <p14:creationId xmlns:p14="http://schemas.microsoft.com/office/powerpoint/2010/main" val="75237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nvPr>
        </p:nvSpPr>
        <p:spPr/>
        <p:txBody>
          <a:bodyPr/>
          <a:lstStyle/>
          <a:p>
            <a:r>
              <a:rPr lang="en-US" sz="2800" b="1" dirty="0" smtClean="0"/>
              <a:t>Operation Classification </a:t>
            </a:r>
            <a:r>
              <a:rPr lang="en-US" sz="1800" b="1" dirty="0" smtClean="0"/>
              <a:t>(Cont.)</a:t>
            </a:r>
            <a:endParaRPr lang="en-US" sz="1800" b="1" dirty="0"/>
          </a:p>
        </p:txBody>
      </p:sp>
      <p:sp>
        <p:nvSpPr>
          <p:cNvPr id="23" name="Content Placeholder 1"/>
          <p:cNvSpPr txBox="1">
            <a:spLocks/>
          </p:cNvSpPr>
          <p:nvPr/>
        </p:nvSpPr>
        <p:spPr>
          <a:xfrm>
            <a:off x="65643" y="1325669"/>
            <a:ext cx="4477805" cy="11166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Driveaway?</a:t>
            </a:r>
            <a:endParaRPr lang="en-US" sz="2400" dirty="0" smtClean="0"/>
          </a:p>
        </p:txBody>
      </p:sp>
      <p:grpSp>
        <p:nvGrpSpPr>
          <p:cNvPr id="3" name="Group 2" descr="When completed, click Next in the Navigation Menu to move to the next page."/>
          <p:cNvGrpSpPr/>
          <p:nvPr/>
        </p:nvGrpSpPr>
        <p:grpSpPr>
          <a:xfrm>
            <a:off x="164151" y="2973630"/>
            <a:ext cx="4322147" cy="2732220"/>
            <a:chOff x="221301" y="2973630"/>
            <a:chExt cx="4166487" cy="2732220"/>
          </a:xfrm>
        </p:grpSpPr>
        <p:pic>
          <p:nvPicPr>
            <p:cNvPr id="5122" name="Picture 2" descr="Will the Applicant operate as a Driveaway?&#10;If the Applicant will NOT operate as a Driveaway, select the No box.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01" y="2973630"/>
              <a:ext cx="4166487" cy="2732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1889825" y="4215375"/>
              <a:ext cx="1514890" cy="24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27" name="Straight Arrow Connector 26"/>
            <p:cNvCxnSpPr>
              <a:stCxn id="28" idx="1"/>
            </p:cNvCxnSpPr>
            <p:nvPr/>
          </p:nvCxnSpPr>
          <p:spPr>
            <a:xfrm flipH="1">
              <a:off x="1612095" y="4339740"/>
              <a:ext cx="277730"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18" name="Content Placeholder 2"/>
          <p:cNvSpPr txBox="1">
            <a:spLocks/>
          </p:cNvSpPr>
          <p:nvPr/>
        </p:nvSpPr>
        <p:spPr>
          <a:xfrm>
            <a:off x="4618649"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a:t>
            </a:r>
            <a:r>
              <a:rPr lang="en-US" sz="2400" dirty="0" smtClean="0"/>
              <a:t>Towaway?</a:t>
            </a:r>
          </a:p>
        </p:txBody>
      </p:sp>
      <p:grpSp>
        <p:nvGrpSpPr>
          <p:cNvPr id="6" name="Group 5" descr="When completed, click Next in the Navigation Menu to move to the next page.&#10;"/>
          <p:cNvGrpSpPr/>
          <p:nvPr/>
        </p:nvGrpSpPr>
        <p:grpSpPr>
          <a:xfrm>
            <a:off x="4647590" y="2973629"/>
            <a:ext cx="4286635" cy="2732221"/>
            <a:chOff x="4723790" y="2973629"/>
            <a:chExt cx="4286635" cy="2732221"/>
          </a:xfrm>
        </p:grpSpPr>
        <p:pic>
          <p:nvPicPr>
            <p:cNvPr id="5123" name="Picture 3" descr="Will the Applicant operate as a Towaway?&#10;If the Applicant will NOT operate as a Towaway, select the No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790" y="2973629"/>
              <a:ext cx="4286635" cy="2732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3525" y="4215375"/>
              <a:ext cx="1514890" cy="248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32" name="Straight Arrow Connector 31"/>
            <p:cNvCxnSpPr>
              <a:stCxn id="33" idx="1"/>
            </p:cNvCxnSpPr>
            <p:nvPr/>
          </p:nvCxnSpPr>
          <p:spPr>
            <a:xfrm flipH="1">
              <a:off x="6165795" y="4339740"/>
              <a:ext cx="277730"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15</a:t>
            </a:fld>
            <a:endParaRPr lang="en-US"/>
          </a:p>
        </p:txBody>
      </p:sp>
    </p:spTree>
    <p:extLst>
      <p:ext uri="{BB962C8B-B14F-4D97-AF65-F5344CB8AC3E}">
        <p14:creationId xmlns:p14="http://schemas.microsoft.com/office/powerpoint/2010/main" val="331284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nvPr>
        </p:nvSpPr>
        <p:spPr/>
        <p:txBody>
          <a:bodyPr/>
          <a:lstStyle/>
          <a:p>
            <a:r>
              <a:rPr lang="en-US" sz="2800" b="1" dirty="0" smtClean="0"/>
              <a:t>Operation Classification </a:t>
            </a:r>
            <a:r>
              <a:rPr lang="en-US" sz="1800" b="1" dirty="0" smtClean="0"/>
              <a:t>(Cont.)</a:t>
            </a:r>
            <a:endParaRPr lang="en-US" sz="1800" b="1" dirty="0"/>
          </a:p>
        </p:txBody>
      </p:sp>
      <p:sp>
        <p:nvSpPr>
          <p:cNvPr id="16" name="Content Placeholder 1"/>
          <p:cNvSpPr txBox="1">
            <a:spLocks/>
          </p:cNvSpPr>
          <p:nvPr/>
        </p:nvSpPr>
        <p:spPr>
          <a:xfrm>
            <a:off x="94195" y="1316737"/>
            <a:ext cx="8879715" cy="8979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Please select all classifications of cargo that the Applicant will transport or handle.</a:t>
            </a:r>
          </a:p>
        </p:txBody>
      </p:sp>
      <p:grpSp>
        <p:nvGrpSpPr>
          <p:cNvPr id="10" name="Group 9" descr="Please select all classifications of cargo that the Applicant will transport or handle.&#10;Select Intermodal Cont.&#10;Click Next in the Navigation Menu to move to the next page.&#10;"/>
          <p:cNvGrpSpPr/>
          <p:nvPr/>
        </p:nvGrpSpPr>
        <p:grpSpPr>
          <a:xfrm>
            <a:off x="2114525" y="2214681"/>
            <a:ext cx="6859384" cy="3842348"/>
            <a:chOff x="2114525" y="2214681"/>
            <a:chExt cx="6859384" cy="3842348"/>
          </a:xfrm>
        </p:grpSpPr>
        <p:pic>
          <p:nvPicPr>
            <p:cNvPr id="6146" name="Picture 2" descr="Please select all classifications of cargo that the Applicant will transport or handle.&#10;Select I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25" y="2214681"/>
              <a:ext cx="4655153" cy="3842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Rectangle 21"/>
            <p:cNvSpPr/>
            <p:nvPr/>
          </p:nvSpPr>
          <p:spPr>
            <a:xfrm>
              <a:off x="6464595" y="5284436"/>
              <a:ext cx="2509314" cy="463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Intermodal Cont.</a:t>
              </a:r>
              <a:endParaRPr lang="en-US" sz="1400" b="1" i="1" dirty="0">
                <a:solidFill>
                  <a:schemeClr val="tx1"/>
                </a:solidFill>
              </a:endParaRPr>
            </a:p>
          </p:txBody>
        </p:sp>
        <p:cxnSp>
          <p:nvCxnSpPr>
            <p:cNvPr id="21" name="Straight Arrow Connector 20"/>
            <p:cNvCxnSpPr>
              <a:stCxn id="22" idx="1"/>
            </p:cNvCxnSpPr>
            <p:nvPr/>
          </p:nvCxnSpPr>
          <p:spPr>
            <a:xfrm flipH="1">
              <a:off x="5862215" y="5516409"/>
              <a:ext cx="602380" cy="0"/>
            </a:xfrm>
            <a:prstGeom prst="straightConnector1">
              <a:avLst/>
            </a:prstGeom>
            <a:ln w="15875">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16</a:t>
            </a:fld>
            <a:endParaRPr lang="en-US"/>
          </a:p>
        </p:txBody>
      </p:sp>
    </p:spTree>
    <p:extLst>
      <p:ext uri="{BB962C8B-B14F-4D97-AF65-F5344CB8AC3E}">
        <p14:creationId xmlns:p14="http://schemas.microsoft.com/office/powerpoint/2010/main" val="42886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nvPr>
        </p:nvSpPr>
        <p:spPr/>
        <p:txBody>
          <a:bodyPr/>
          <a:lstStyle/>
          <a:p>
            <a:r>
              <a:rPr lang="en-US" sz="2800" b="1" dirty="0" smtClean="0"/>
              <a:t>Operation Classification </a:t>
            </a:r>
            <a:r>
              <a:rPr lang="en-US" sz="1800" b="1" dirty="0" smtClean="0"/>
              <a:t>(Cont.)</a:t>
            </a:r>
            <a:endParaRPr lang="en-US" sz="1800" b="1" dirty="0"/>
          </a:p>
        </p:txBody>
      </p:sp>
      <p:sp>
        <p:nvSpPr>
          <p:cNvPr id="11" name="Content Placeholder 1"/>
          <p:cNvSpPr txBox="1">
            <a:spLocks/>
          </p:cNvSpPr>
          <p:nvPr/>
        </p:nvSpPr>
        <p:spPr>
          <a:xfrm>
            <a:off x="94196" y="1316737"/>
            <a:ext cx="3491170"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Operation Classification Summary to ensure the answers provided are correct </a:t>
            </a:r>
          </a:p>
          <a:p>
            <a:endParaRPr lang="en-US" sz="2400" dirty="0" smtClean="0"/>
          </a:p>
          <a:p>
            <a:r>
              <a:rPr lang="en-US" sz="2400" dirty="0" smtClean="0"/>
              <a:t>To change an answer, click the question text</a:t>
            </a:r>
          </a:p>
        </p:txBody>
      </p:sp>
      <p:grpSp>
        <p:nvGrpSpPr>
          <p:cNvPr id="2" name="Group 1" descr="When completed, click Next in the Navigation Menu to move to the next page."/>
          <p:cNvGrpSpPr/>
          <p:nvPr/>
        </p:nvGrpSpPr>
        <p:grpSpPr>
          <a:xfrm>
            <a:off x="4132274" y="1179576"/>
            <a:ext cx="4785846" cy="4560463"/>
            <a:chOff x="4132274" y="1179576"/>
            <a:chExt cx="4785846" cy="4560463"/>
          </a:xfrm>
        </p:grpSpPr>
        <p:pic>
          <p:nvPicPr>
            <p:cNvPr id="7170" name="Picture 2" descr="Review the Operation Classification Summary of questions and answers to ensure the information provided is correct.&#10;To edit the answer to a question, click the question text to return to the ques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74" y="1179576"/>
              <a:ext cx="4785846" cy="4560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6559399" y="3101958"/>
              <a:ext cx="1941946" cy="527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13" name="Straight Arrow Connector 12"/>
            <p:cNvCxnSpPr/>
            <p:nvPr/>
          </p:nvCxnSpPr>
          <p:spPr>
            <a:xfrm flipH="1" flipV="1">
              <a:off x="6014005" y="3329643"/>
              <a:ext cx="545397" cy="1"/>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17</a:t>
            </a:fld>
            <a:endParaRPr lang="en-US"/>
          </a:p>
        </p:txBody>
      </p:sp>
    </p:spTree>
    <p:extLst>
      <p:ext uri="{BB962C8B-B14F-4D97-AF65-F5344CB8AC3E}">
        <p14:creationId xmlns:p14="http://schemas.microsoft.com/office/powerpoint/2010/main" val="342613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p:cNvSpPr>
            <a:spLocks noGrp="1"/>
          </p:cNvSpPr>
          <p:nvPr>
            <p:ph type="title"/>
          </p:nvPr>
        </p:nvSpPr>
        <p:spPr/>
        <p:txBody>
          <a:bodyPr/>
          <a:lstStyle/>
          <a:p>
            <a:r>
              <a:rPr lang="en-US" sz="2800" b="1" dirty="0" smtClean="0"/>
              <a:t>Vehicles</a:t>
            </a:r>
            <a:endParaRPr lang="en-US" sz="1800" b="1" dirty="0"/>
          </a:p>
        </p:txBody>
      </p:sp>
      <p:sp>
        <p:nvSpPr>
          <p:cNvPr id="8" name="Content Placeholder 1"/>
          <p:cNvSpPr txBox="1">
            <a:spLocks/>
          </p:cNvSpPr>
          <p:nvPr/>
        </p:nvSpPr>
        <p:spPr>
          <a:xfrm>
            <a:off x="94195" y="1316736"/>
            <a:ext cx="4326015" cy="47685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needs to capture details regarding the Motor Vehicles being planned to operate:</a:t>
            </a:r>
          </a:p>
          <a:p>
            <a:endParaRPr lang="en-US" sz="1200" dirty="0" smtClean="0"/>
          </a:p>
          <a:p>
            <a:pPr lvl="1"/>
            <a:r>
              <a:rPr lang="en-US" sz="2000" dirty="0" smtClean="0"/>
              <a:t>Number </a:t>
            </a:r>
            <a:r>
              <a:rPr lang="en-US" sz="2000" dirty="0"/>
              <a:t>of </a:t>
            </a:r>
            <a:r>
              <a:rPr lang="en-US" sz="2000" dirty="0" smtClean="0"/>
              <a:t>non-CMVs</a:t>
            </a:r>
          </a:p>
          <a:p>
            <a:pPr lvl="1"/>
            <a:r>
              <a:rPr lang="en-US" sz="2000" dirty="0" smtClean="0"/>
              <a:t>Type </a:t>
            </a:r>
            <a:r>
              <a:rPr lang="en-US" sz="2000" dirty="0"/>
              <a:t>of </a:t>
            </a:r>
            <a:r>
              <a:rPr lang="en-US" sz="2000" dirty="0" smtClean="0"/>
              <a:t>CMVs</a:t>
            </a:r>
          </a:p>
          <a:p>
            <a:pPr lvl="1"/>
            <a:r>
              <a:rPr lang="en-US" sz="2000" dirty="0" smtClean="0"/>
              <a:t>Number of CMVs operating  in </a:t>
            </a:r>
            <a:r>
              <a:rPr lang="en-US" sz="2000" dirty="0"/>
              <a:t>Canada or </a:t>
            </a:r>
            <a:r>
              <a:rPr lang="en-US" sz="2000" dirty="0" smtClean="0"/>
              <a:t>Mexico</a:t>
            </a:r>
          </a:p>
          <a:p>
            <a:pPr lvl="1"/>
            <a:r>
              <a:rPr lang="en-US" sz="2000" dirty="0" smtClean="0"/>
              <a:t>Number of CMVs that will operate in Canada </a:t>
            </a:r>
            <a:r>
              <a:rPr lang="en-US" sz="2000" dirty="0"/>
              <a:t>or </a:t>
            </a:r>
            <a:r>
              <a:rPr lang="en-US" sz="2000" dirty="0" smtClean="0"/>
              <a:t>Mexico</a:t>
            </a:r>
          </a:p>
          <a:p>
            <a:pPr lvl="1"/>
            <a:r>
              <a:rPr lang="en-US" sz="2000" dirty="0"/>
              <a:t>Number of CMVs that will operate in Interstate commerce</a:t>
            </a:r>
          </a:p>
          <a:p>
            <a:pPr lvl="1"/>
            <a:r>
              <a:rPr lang="en-US" sz="2000" dirty="0"/>
              <a:t>Number of CMVs that will operate in Intrastate </a:t>
            </a:r>
            <a:r>
              <a:rPr lang="en-US" sz="2000" dirty="0" smtClean="0"/>
              <a:t>commerce</a:t>
            </a:r>
          </a:p>
        </p:txBody>
      </p:sp>
      <p:pic>
        <p:nvPicPr>
          <p:cNvPr id="36866" name="Picture 2" descr="An image of the Vehicles Page.&#10;&#10;"/>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81219" y="2688603"/>
            <a:ext cx="4259025" cy="2048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Some of the questions in the following section may or may not display in the URS Online Application Process. </a:t>
            </a:r>
          </a:p>
          <a:p>
            <a:pPr marL="0" indent="0" algn="ctr">
              <a:buNone/>
            </a:pPr>
            <a:endParaRPr lang="en-US" sz="1400" b="1" i="1" dirty="0" smtClean="0"/>
          </a:p>
          <a:p>
            <a:pPr marL="0" indent="0" algn="ctr">
              <a:buNone/>
            </a:pPr>
            <a:r>
              <a:rPr lang="en-US" sz="1400" b="1" i="1" dirty="0" smtClean="0"/>
              <a:t>The questions display based on the answers selected or entered by the Applicant.</a:t>
            </a:r>
            <a:endParaRPr lang="en-US" sz="14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18</a:t>
            </a:fld>
            <a:endParaRPr lang="en-US"/>
          </a:p>
        </p:txBody>
      </p:sp>
    </p:spTree>
    <p:extLst>
      <p:ext uri="{BB962C8B-B14F-4D97-AF65-F5344CB8AC3E}">
        <p14:creationId xmlns:p14="http://schemas.microsoft.com/office/powerpoint/2010/main" val="190450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nvPr>
        </p:nvSpPr>
        <p:spPr/>
        <p:txBody>
          <a:bodyPr/>
          <a:lstStyle/>
          <a:p>
            <a:r>
              <a:rPr lang="en-US" sz="2800" b="1" dirty="0" smtClean="0"/>
              <a:t>Vehicles </a:t>
            </a:r>
            <a:r>
              <a:rPr lang="en-US" sz="1800" b="1" dirty="0" smtClean="0"/>
              <a:t>(Cont.)</a:t>
            </a:r>
            <a:endParaRPr lang="en-US" sz="1800" b="1" dirty="0"/>
          </a:p>
        </p:txBody>
      </p:sp>
      <p:sp>
        <p:nvSpPr>
          <p:cNvPr id="22" name="Content Placeholder 1"/>
          <p:cNvSpPr txBox="1">
            <a:spLocks/>
          </p:cNvSpPr>
          <p:nvPr/>
        </p:nvSpPr>
        <p:spPr>
          <a:xfrm>
            <a:off x="94195" y="1316737"/>
            <a:ext cx="8803820" cy="7461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a:t>
            </a:r>
            <a:r>
              <a:rPr lang="en-US" sz="2400" dirty="0" smtClean="0"/>
              <a:t>the </a:t>
            </a:r>
            <a:r>
              <a:rPr lang="en-US" sz="2400" dirty="0"/>
              <a:t>number of </a:t>
            </a:r>
            <a:r>
              <a:rPr lang="en-US" sz="2400" dirty="0" smtClean="0"/>
              <a:t>non-Commercial Motor Vehicles (CMV) </a:t>
            </a:r>
            <a:r>
              <a:rPr lang="en-US" sz="2400" dirty="0"/>
              <a:t>the Applicant plans to </a:t>
            </a:r>
            <a:r>
              <a:rPr lang="en-US" sz="2400" dirty="0" smtClean="0"/>
              <a:t>operate.</a:t>
            </a:r>
          </a:p>
        </p:txBody>
      </p:sp>
      <p:grpSp>
        <p:nvGrpSpPr>
          <p:cNvPr id="2" name="Group 1" descr="When completed, click Next in the Navigation Menu to move to the next page.&#10;"/>
          <p:cNvGrpSpPr/>
          <p:nvPr/>
        </p:nvGrpSpPr>
        <p:grpSpPr>
          <a:xfrm>
            <a:off x="1839781" y="2521889"/>
            <a:ext cx="5464440" cy="3231586"/>
            <a:chOff x="824217" y="2359058"/>
            <a:chExt cx="6603818" cy="3613733"/>
          </a:xfrm>
        </p:grpSpPr>
        <p:pic>
          <p:nvPicPr>
            <p:cNvPr id="8194" name="Picture 2" descr="Please provide the number of non-Commercial Motor Vehicles the Applicant plans to operate.&#10;Enter or use the up or down arrows to provide the number of Non-CMV(s) for property.  Enter ‘0’ if there are no vehi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17" y="2359058"/>
              <a:ext cx="6603818" cy="36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36889" y="4052397"/>
              <a:ext cx="2921618" cy="5335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13" name="Straight Arrow Connector 12"/>
            <p:cNvCxnSpPr>
              <a:stCxn id="14" idx="1"/>
            </p:cNvCxnSpPr>
            <p:nvPr/>
          </p:nvCxnSpPr>
          <p:spPr>
            <a:xfrm flipH="1">
              <a:off x="2412543" y="4319185"/>
              <a:ext cx="424346" cy="2"/>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19</a:t>
            </a:fld>
            <a:endParaRPr lang="en-US"/>
          </a:p>
        </p:txBody>
      </p:sp>
    </p:spTree>
    <p:extLst>
      <p:ext uri="{BB962C8B-B14F-4D97-AF65-F5344CB8AC3E}">
        <p14:creationId xmlns:p14="http://schemas.microsoft.com/office/powerpoint/2010/main" val="30902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nvPr>
        </p:nvSpPr>
        <p:spPr/>
        <p:txBody>
          <a:bodyPr>
            <a:noAutofit/>
          </a:bodyPr>
          <a:lstStyle/>
          <a:p>
            <a:r>
              <a:rPr lang="en-US" sz="2800" b="1" dirty="0" smtClean="0"/>
              <a:t>Training Objectives</a:t>
            </a:r>
            <a:endParaRPr lang="en-US" sz="2800" b="1" dirty="0"/>
          </a:p>
        </p:txBody>
      </p:sp>
      <p:sp>
        <p:nvSpPr>
          <p:cNvPr id="2" name="Content Placeholder 1"/>
          <p:cNvSpPr>
            <a:spLocks noGrp="1"/>
          </p:cNvSpPr>
          <p:nvPr>
            <p:ph idx="1"/>
          </p:nvPr>
        </p:nvSpPr>
        <p:spPr>
          <a:xfrm>
            <a:off x="94195" y="1298448"/>
            <a:ext cx="8955610" cy="4727448"/>
          </a:xfrm>
        </p:spPr>
        <p:txBody>
          <a:bodyPr>
            <a:normAutofit/>
          </a:bodyPr>
          <a:lstStyle/>
          <a:p>
            <a:pPr marL="0" indent="0">
              <a:buNone/>
            </a:pPr>
            <a:r>
              <a:rPr lang="en-US" sz="2600" b="1" i="1" dirty="0" smtClean="0"/>
              <a:t>Prerequisite:  </a:t>
            </a:r>
            <a:r>
              <a:rPr lang="en-US" sz="2600" i="1" dirty="0" smtClean="0"/>
              <a:t>Completion </a:t>
            </a:r>
            <a:r>
              <a:rPr lang="en-US" sz="2600" i="1" dirty="0"/>
              <a:t>of the training module titled </a:t>
            </a:r>
            <a:r>
              <a:rPr lang="en-US" sz="2600" b="1" i="1" dirty="0" smtClean="0"/>
              <a:t>‘Introduction to Submit an Application for New Registration’ </a:t>
            </a:r>
          </a:p>
          <a:p>
            <a:pPr marL="0" indent="0">
              <a:buNone/>
            </a:pPr>
            <a:endParaRPr lang="en-US" sz="1800" b="1" i="1" dirty="0" smtClean="0"/>
          </a:p>
          <a:p>
            <a:r>
              <a:rPr lang="en-US" sz="2400" dirty="0" smtClean="0"/>
              <a:t>Provide Intermodal Equipment Providers (IEP)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a:t>
            </a:r>
          </a:p>
        </p:txBody>
      </p:sp>
      <p:sp>
        <p:nvSpPr>
          <p:cNvPr id="4" name="Slide Number Placeholder 3"/>
          <p:cNvSpPr>
            <a:spLocks noGrp="1"/>
          </p:cNvSpPr>
          <p:nvPr>
            <p:ph type="sldNum" sz="quarter" idx="12"/>
          </p:nvPr>
        </p:nvSpPr>
        <p:spPr/>
        <p:txBody>
          <a:bodyPr/>
          <a:lstStyle/>
          <a:p>
            <a:fld id="{001E099F-D07E-4DB9-AE8A-89E43E73D4FA}" type="slidenum">
              <a:rPr lang="en-US" smtClean="0"/>
              <a:t>2</a:t>
            </a:fld>
            <a:endParaRPr lang="en-US"/>
          </a:p>
        </p:txBody>
      </p:sp>
    </p:spTree>
    <p:extLst>
      <p:ext uri="{BB962C8B-B14F-4D97-AF65-F5344CB8AC3E}">
        <p14:creationId xmlns:p14="http://schemas.microsoft.com/office/powerpoint/2010/main" val="367976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nvPr>
        </p:nvSpPr>
        <p:spPr/>
        <p:txBody>
          <a:bodyPr/>
          <a:lstStyle/>
          <a:p>
            <a:r>
              <a:rPr lang="en-US" sz="2800" b="1" dirty="0" smtClean="0"/>
              <a:t>Vehicles </a:t>
            </a:r>
            <a:r>
              <a:rPr lang="en-US" sz="1800" b="1" dirty="0" smtClean="0"/>
              <a:t>(Cont.)</a:t>
            </a:r>
            <a:endParaRPr lang="en-US" sz="1800" b="1" dirty="0"/>
          </a:p>
        </p:txBody>
      </p:sp>
      <p:sp>
        <p:nvSpPr>
          <p:cNvPr id="8" name="Content Placeholder 1"/>
          <p:cNvSpPr txBox="1">
            <a:spLocks/>
          </p:cNvSpPr>
          <p:nvPr/>
        </p:nvSpPr>
        <p:spPr>
          <a:xfrm>
            <a:off x="94195" y="1316737"/>
            <a:ext cx="8803820" cy="7461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What type of Commercial motor vehicle(s) will the Applicant operate </a:t>
            </a:r>
            <a:r>
              <a:rPr lang="en-US" sz="2000" dirty="0" smtClean="0"/>
              <a:t>(select all that apply)? </a:t>
            </a:r>
          </a:p>
        </p:txBody>
      </p:sp>
      <p:grpSp>
        <p:nvGrpSpPr>
          <p:cNvPr id="14" name="Group 13" descr="When completed, click Next in the Navigation Menu to move to the next page.&#10;"/>
          <p:cNvGrpSpPr/>
          <p:nvPr/>
        </p:nvGrpSpPr>
        <p:grpSpPr>
          <a:xfrm>
            <a:off x="1839780" y="2528090"/>
            <a:ext cx="6223390" cy="3263485"/>
            <a:chOff x="1839780" y="2442365"/>
            <a:chExt cx="5907988" cy="2828925"/>
          </a:xfrm>
        </p:grpSpPr>
        <p:pic>
          <p:nvPicPr>
            <p:cNvPr id="9224" name="Picture 8" descr="What type of Commercial motor vehicle(s) will the Applicant operate (select all that apply)?&#10;Enter or use the up or down arrows to provide the number of vehicles planned to operate.  Enter ‘0’ if the vehicle type doesn’t app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80" y="2442365"/>
              <a:ext cx="5191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5024166" y="3732580"/>
              <a:ext cx="2723602" cy="681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11" name="Straight Arrow Connector 10"/>
            <p:cNvCxnSpPr>
              <a:stCxn id="12" idx="1"/>
            </p:cNvCxnSpPr>
            <p:nvPr/>
          </p:nvCxnSpPr>
          <p:spPr>
            <a:xfrm flipH="1">
              <a:off x="4615712" y="4073238"/>
              <a:ext cx="408454" cy="0"/>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20</a:t>
            </a:fld>
            <a:endParaRPr lang="en-US"/>
          </a:p>
        </p:txBody>
      </p:sp>
    </p:spTree>
    <p:extLst>
      <p:ext uri="{BB962C8B-B14F-4D97-AF65-F5344CB8AC3E}">
        <p14:creationId xmlns:p14="http://schemas.microsoft.com/office/powerpoint/2010/main" val="297677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nvPr>
        </p:nvSpPr>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nvSpPr>
        <p:spPr>
          <a:xfrm>
            <a:off x="94195"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will operate in Canada or Mexico.</a:t>
            </a:r>
            <a:endParaRPr lang="en-US" sz="2400" dirty="0" smtClean="0"/>
          </a:p>
        </p:txBody>
      </p:sp>
      <p:grpSp>
        <p:nvGrpSpPr>
          <p:cNvPr id="3" name="Group 2" descr="When completed, click Next in the Navigation Menu to move to the next page."/>
          <p:cNvGrpSpPr/>
          <p:nvPr/>
        </p:nvGrpSpPr>
        <p:grpSpPr>
          <a:xfrm>
            <a:off x="94195" y="3081085"/>
            <a:ext cx="4377267" cy="2777165"/>
            <a:chOff x="94195" y="2928685"/>
            <a:chExt cx="4377267" cy="2777165"/>
          </a:xfrm>
        </p:grpSpPr>
        <p:pic>
          <p:nvPicPr>
            <p:cNvPr id="10242" name="Picture 2" descr="Provide the number of CMV(s) the Applicant will operate in Canada or Mexico.  &#10;Enter or use the up or down arrows to provide the number of CMV(s) the Applicant will operate in Canada or Mexico.  Enter ‘0’ if there are no CM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5" y="2928685"/>
              <a:ext cx="4377267" cy="2777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1417097" y="4441849"/>
              <a:ext cx="2034825" cy="67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23" name="Straight Arrow Connector 22"/>
            <p:cNvCxnSpPr/>
            <p:nvPr/>
          </p:nvCxnSpPr>
          <p:spPr>
            <a:xfrm flipH="1">
              <a:off x="1089745" y="4722599"/>
              <a:ext cx="327352"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19" name="Content Placeholder 2"/>
          <p:cNvSpPr txBox="1">
            <a:spLocks/>
          </p:cNvSpPr>
          <p:nvPr/>
        </p:nvSpPr>
        <p:spPr>
          <a:xfrm>
            <a:off x="4647895"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a:t>
            </a:r>
            <a:r>
              <a:rPr lang="en-US" sz="2400" dirty="0" smtClean="0"/>
              <a:t>will </a:t>
            </a:r>
            <a:r>
              <a:rPr lang="en-US" sz="2400" dirty="0"/>
              <a:t>operate solely in </a:t>
            </a:r>
            <a:r>
              <a:rPr lang="en-US" sz="2400" b="1" i="1" dirty="0"/>
              <a:t>Interstate </a:t>
            </a:r>
            <a:r>
              <a:rPr lang="en-US" sz="2400" dirty="0"/>
              <a:t>Commerce.</a:t>
            </a:r>
          </a:p>
        </p:txBody>
      </p:sp>
      <p:grpSp>
        <p:nvGrpSpPr>
          <p:cNvPr id="6" name="Group 5" descr="When completed, click Next in the Navigation Menu to move to the next page."/>
          <p:cNvGrpSpPr/>
          <p:nvPr/>
        </p:nvGrpSpPr>
        <p:grpSpPr>
          <a:xfrm>
            <a:off x="4647895" y="3081084"/>
            <a:ext cx="4401910" cy="2777165"/>
            <a:chOff x="4647895" y="2928684"/>
            <a:chExt cx="4401910" cy="2777165"/>
          </a:xfrm>
        </p:grpSpPr>
        <p:pic>
          <p:nvPicPr>
            <p:cNvPr id="10243" name="Picture 3" descr="Provide the number of CMVs the Applicant will operate solely in Interstate Commerce.&#10;Enter or use the up or down arrows to provide the number of CMV(s) the Applicant will operate in solely in Interstate Commerce.  Enter ‘0’ if there are no CMV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895" y="2928684"/>
              <a:ext cx="4401910" cy="2777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nvSpPr>
          <p:spPr>
            <a:xfrm>
              <a:off x="5937103" y="4550265"/>
              <a:ext cx="2100849" cy="67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32" name="Straight Arrow Connector 31"/>
            <p:cNvCxnSpPr>
              <a:stCxn id="33" idx="1"/>
            </p:cNvCxnSpPr>
            <p:nvPr/>
          </p:nvCxnSpPr>
          <p:spPr>
            <a:xfrm flipH="1" flipV="1">
              <a:off x="5638801" y="4550265"/>
              <a:ext cx="298302" cy="33790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21</a:t>
            </a:fld>
            <a:endParaRPr lang="en-US"/>
          </a:p>
        </p:txBody>
      </p:sp>
    </p:spTree>
    <p:extLst>
      <p:ext uri="{BB962C8B-B14F-4D97-AF65-F5344CB8AC3E}">
        <p14:creationId xmlns:p14="http://schemas.microsoft.com/office/powerpoint/2010/main" val="2898244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nvPr>
        </p:nvSpPr>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nvSpPr>
        <p:spPr>
          <a:xfrm>
            <a:off x="94195" y="1316737"/>
            <a:ext cx="8939338"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number of CMVs the Applicant will operate solely in </a:t>
            </a:r>
            <a:r>
              <a:rPr lang="en-US" sz="2400" b="1" i="1" dirty="0" smtClean="0"/>
              <a:t>Intrastate</a:t>
            </a:r>
            <a:r>
              <a:rPr lang="en-US" sz="2400" dirty="0" smtClean="0"/>
              <a:t> </a:t>
            </a:r>
            <a:r>
              <a:rPr lang="en-US" sz="2400" dirty="0"/>
              <a:t>Commerce.</a:t>
            </a:r>
          </a:p>
        </p:txBody>
      </p:sp>
      <p:grpSp>
        <p:nvGrpSpPr>
          <p:cNvPr id="6" name="Group 5" descr="When completed, click Next in the Navigation Menu to move to the next page.&#10;"/>
          <p:cNvGrpSpPr/>
          <p:nvPr/>
        </p:nvGrpSpPr>
        <p:grpSpPr>
          <a:xfrm>
            <a:off x="1839780" y="2342276"/>
            <a:ext cx="5492691" cy="3475551"/>
            <a:chOff x="1771590" y="2342276"/>
            <a:chExt cx="5560881" cy="3475551"/>
          </a:xfrm>
        </p:grpSpPr>
        <p:pic>
          <p:nvPicPr>
            <p:cNvPr id="11266" name="Picture 2" descr="Provide the number of CMVs the Applicant will operate solely in Intrastate Commerce.&#10;Enter or use the up or down arrows to provide the number of CMV(s) the Applicant will operate in solely in Intrastate Commerce.  Enter ‘0’ if there are no CM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590" y="2342276"/>
              <a:ext cx="5560881" cy="3475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nvSpPr>
          <p:spPr>
            <a:xfrm>
              <a:off x="3515955" y="4241007"/>
              <a:ext cx="2388740" cy="67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32" name="Straight Arrow Connector 31"/>
            <p:cNvCxnSpPr>
              <a:stCxn id="33" idx="1"/>
            </p:cNvCxnSpPr>
            <p:nvPr/>
          </p:nvCxnSpPr>
          <p:spPr>
            <a:xfrm flipH="1" flipV="1">
              <a:off x="3061805" y="4391441"/>
              <a:ext cx="454150" cy="187466"/>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22</a:t>
            </a:fld>
            <a:endParaRPr lang="en-US"/>
          </a:p>
        </p:txBody>
      </p:sp>
    </p:spTree>
    <p:extLst>
      <p:ext uri="{BB962C8B-B14F-4D97-AF65-F5344CB8AC3E}">
        <p14:creationId xmlns:p14="http://schemas.microsoft.com/office/powerpoint/2010/main" val="4391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nvPr>
        </p:nvSpPr>
        <p:spPr/>
        <p:txBody>
          <a:bodyPr/>
          <a:lstStyle/>
          <a:p>
            <a:r>
              <a:rPr lang="en-US" sz="2800" b="1" dirty="0" smtClean="0"/>
              <a:t>Vehicles </a:t>
            </a:r>
            <a:r>
              <a:rPr lang="en-US" sz="1800" b="1" dirty="0" smtClean="0"/>
              <a:t>(Cont.)</a:t>
            </a:r>
            <a:endParaRPr lang="en-US" sz="1800" b="1" dirty="0"/>
          </a:p>
        </p:txBody>
      </p:sp>
      <p:sp>
        <p:nvSpPr>
          <p:cNvPr id="6" name="Content Placeholder 1"/>
          <p:cNvSpPr txBox="1">
            <a:spLocks/>
          </p:cNvSpPr>
          <p:nvPr/>
        </p:nvSpPr>
        <p:spPr>
          <a:xfrm>
            <a:off x="94196" y="1316737"/>
            <a:ext cx="3411004"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Vehicles Summary to ensure the answers provided are correct </a:t>
            </a:r>
          </a:p>
          <a:p>
            <a:pPr marL="0" indent="0">
              <a:buNone/>
            </a:pPr>
            <a:endParaRPr lang="en-US" sz="2400" dirty="0" smtClean="0"/>
          </a:p>
          <a:p>
            <a:r>
              <a:rPr lang="en-US" sz="2400" dirty="0" smtClean="0"/>
              <a:t>To change an answer, click the question text</a:t>
            </a:r>
          </a:p>
        </p:txBody>
      </p:sp>
      <p:grpSp>
        <p:nvGrpSpPr>
          <p:cNvPr id="16" name="Group 15" descr="When completed, click Next in the Navigation Menu to move to the next page."/>
          <p:cNvGrpSpPr/>
          <p:nvPr/>
        </p:nvGrpSpPr>
        <p:grpSpPr>
          <a:xfrm>
            <a:off x="4000544" y="744172"/>
            <a:ext cx="5083749" cy="5341154"/>
            <a:chOff x="4000544" y="744172"/>
            <a:chExt cx="5083749" cy="5341154"/>
          </a:xfrm>
        </p:grpSpPr>
        <p:pic>
          <p:nvPicPr>
            <p:cNvPr id="12293" name="Picture 5" descr="Review the Vehicles Summary of questions and answers to ensure the information provided is correct.&#10;To edit the answer to a question, click the question text to return to the ques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44" y="744172"/>
              <a:ext cx="5083749" cy="5341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7000640" y="4142684"/>
              <a:ext cx="1941946" cy="527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8" name="Straight Arrow Connector 7"/>
            <p:cNvCxnSpPr>
              <a:stCxn id="9" idx="0"/>
            </p:cNvCxnSpPr>
            <p:nvPr/>
          </p:nvCxnSpPr>
          <p:spPr>
            <a:xfrm flipH="1" flipV="1">
              <a:off x="7456010" y="3808477"/>
              <a:ext cx="515603" cy="33420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t>23</a:t>
            </a:fld>
            <a:endParaRPr lang="en-US"/>
          </a:p>
        </p:txBody>
      </p:sp>
    </p:spTree>
    <p:extLst>
      <p:ext uri="{BB962C8B-B14F-4D97-AF65-F5344CB8AC3E}">
        <p14:creationId xmlns:p14="http://schemas.microsoft.com/office/powerpoint/2010/main" val="909155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p:cNvSpPr>
            <a:spLocks noGrp="1"/>
          </p:cNvSpPr>
          <p:nvPr>
            <p:ph type="title"/>
          </p:nvPr>
        </p:nvSpPr>
        <p:spPr/>
        <p:txBody>
          <a:bodyPr/>
          <a:lstStyle/>
          <a:p>
            <a:r>
              <a:rPr lang="en-US" sz="2800" b="1" dirty="0" smtClean="0"/>
              <a:t>Drivers</a:t>
            </a:r>
            <a:endParaRPr lang="en-US" sz="1800" b="1" dirty="0"/>
          </a:p>
        </p:txBody>
      </p:sp>
      <p:sp>
        <p:nvSpPr>
          <p:cNvPr id="6" name="Content Placeholder 1"/>
          <p:cNvSpPr txBox="1">
            <a:spLocks/>
          </p:cNvSpPr>
          <p:nvPr/>
        </p:nvSpPr>
        <p:spPr>
          <a:xfrm>
            <a:off x="94195" y="1316735"/>
            <a:ext cx="402243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needs to capture details regarding the type of drivers the Applicant will utilize:</a:t>
            </a:r>
          </a:p>
          <a:p>
            <a:pPr marL="0" indent="0">
              <a:buNone/>
            </a:pPr>
            <a:endParaRPr lang="en-US" sz="1200" dirty="0"/>
          </a:p>
          <a:p>
            <a:pPr lvl="1"/>
            <a:r>
              <a:rPr lang="en-US" sz="2000" dirty="0" smtClean="0"/>
              <a:t>Number </a:t>
            </a:r>
            <a:r>
              <a:rPr lang="en-US" sz="2000" dirty="0"/>
              <a:t>of drivers </a:t>
            </a:r>
            <a:r>
              <a:rPr lang="en-US" sz="2000" dirty="0" smtClean="0"/>
              <a:t>operating </a:t>
            </a:r>
            <a:r>
              <a:rPr lang="en-US" sz="2000" dirty="0"/>
              <a:t>as </a:t>
            </a:r>
            <a:r>
              <a:rPr lang="en-US" sz="2000" dirty="0" smtClean="0"/>
              <a:t>Interstate</a:t>
            </a:r>
          </a:p>
          <a:p>
            <a:pPr lvl="1"/>
            <a:r>
              <a:rPr lang="en-US" sz="2000" dirty="0" smtClean="0"/>
              <a:t>Number </a:t>
            </a:r>
            <a:r>
              <a:rPr lang="en-US" sz="2000" dirty="0"/>
              <a:t>of </a:t>
            </a:r>
            <a:r>
              <a:rPr lang="en-US" sz="2000" dirty="0" smtClean="0"/>
              <a:t>drivers operating </a:t>
            </a:r>
            <a:r>
              <a:rPr lang="en-US" sz="2000" dirty="0"/>
              <a:t>solely as </a:t>
            </a:r>
            <a:r>
              <a:rPr lang="en-US" sz="2000" dirty="0" smtClean="0"/>
              <a:t>Intrastate</a:t>
            </a:r>
          </a:p>
          <a:p>
            <a:pPr lvl="1"/>
            <a:r>
              <a:rPr lang="en-US" sz="2000" dirty="0" smtClean="0"/>
              <a:t>Number </a:t>
            </a:r>
            <a:r>
              <a:rPr lang="en-US" sz="2000" dirty="0"/>
              <a:t>of drivers with a </a:t>
            </a:r>
            <a:r>
              <a:rPr lang="en-US" sz="2000" dirty="0" smtClean="0"/>
              <a:t>CDL, </a:t>
            </a:r>
            <a:r>
              <a:rPr lang="en-US" sz="2000" dirty="0" err="1"/>
              <a:t>Licencia</a:t>
            </a:r>
            <a:r>
              <a:rPr lang="en-US" sz="2000" dirty="0"/>
              <a:t> Federal de Conductor (LFC), or a valid Canadian License Class 1, 2, 3, or 4 (or Class A, B, C, or D if licensed in Ontario</a:t>
            </a:r>
            <a:r>
              <a:rPr lang="en-US" sz="2000" dirty="0" smtClean="0"/>
              <a:t>)</a:t>
            </a:r>
            <a:endParaRPr lang="en-US" sz="2400" dirty="0" smtClean="0"/>
          </a:p>
        </p:txBody>
      </p:sp>
      <p:sp>
        <p:nvSpPr>
          <p:cNvPr id="8" name="Content Placeholder 2"/>
          <p:cNvSpPr txBox="1">
            <a:spLocks/>
          </p:cNvSpPr>
          <p:nvPr/>
        </p:nvSpPr>
        <p:spPr>
          <a:xfrm>
            <a:off x="4572000" y="5121183"/>
            <a:ext cx="4325111" cy="8727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t>Number </a:t>
            </a:r>
            <a:r>
              <a:rPr lang="en-US" sz="2000" dirty="0"/>
              <a:t>of drivers </a:t>
            </a:r>
            <a:r>
              <a:rPr lang="en-US" sz="2000" dirty="0" smtClean="0"/>
              <a:t>operating in </a:t>
            </a:r>
            <a:r>
              <a:rPr lang="en-US" sz="2000" dirty="0"/>
              <a:t>Canada or </a:t>
            </a:r>
            <a:r>
              <a:rPr lang="en-US" sz="2000" dirty="0" smtClean="0"/>
              <a:t>Mexico</a:t>
            </a:r>
          </a:p>
        </p:txBody>
      </p:sp>
      <p:pic>
        <p:nvPicPr>
          <p:cNvPr id="13315" name="Picture 3" descr="An image of the Drivers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220" y="2653739"/>
            <a:ext cx="4098330" cy="2232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Some of the questions in the following section may or may not display in the URS Online Application Process. </a:t>
            </a:r>
          </a:p>
          <a:p>
            <a:pPr marL="0" indent="0" algn="ctr">
              <a:buNone/>
            </a:pPr>
            <a:endParaRPr lang="en-US" sz="1400" b="1" i="1" dirty="0" smtClean="0"/>
          </a:p>
          <a:p>
            <a:pPr marL="0" indent="0" algn="ctr">
              <a:buNone/>
            </a:pPr>
            <a:r>
              <a:rPr lang="en-US" sz="1400" b="1" i="1" dirty="0" smtClean="0"/>
              <a:t>The questions display based on the answers selected or entered by the Applicant.</a:t>
            </a:r>
            <a:endParaRPr lang="en-US" sz="14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24</a:t>
            </a:fld>
            <a:endParaRPr lang="en-US"/>
          </a:p>
        </p:txBody>
      </p:sp>
    </p:spTree>
    <p:extLst>
      <p:ext uri="{BB962C8B-B14F-4D97-AF65-F5344CB8AC3E}">
        <p14:creationId xmlns:p14="http://schemas.microsoft.com/office/powerpoint/2010/main" val="2738001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nvPr>
        </p:nvSpPr>
        <p:spPr/>
        <p:txBody>
          <a:bodyPr/>
          <a:lstStyle/>
          <a:p>
            <a:r>
              <a:rPr lang="en-US" sz="2800" b="1" dirty="0" smtClean="0"/>
              <a:t>Drivers </a:t>
            </a:r>
            <a:r>
              <a:rPr lang="en-US" sz="1800" b="1" dirty="0" smtClean="0"/>
              <a:t>(Cont.)</a:t>
            </a:r>
            <a:endParaRPr lang="en-US" sz="1800" b="1" dirty="0"/>
          </a:p>
        </p:txBody>
      </p:sp>
      <p:sp>
        <p:nvSpPr>
          <p:cNvPr id="18" name="Content Placeholder 1"/>
          <p:cNvSpPr txBox="1">
            <a:spLocks/>
          </p:cNvSpPr>
          <p:nvPr/>
        </p:nvSpPr>
        <p:spPr>
          <a:xfrm>
            <a:off x="94196" y="1316737"/>
            <a:ext cx="4250120" cy="18845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as </a:t>
            </a:r>
            <a:r>
              <a:rPr lang="en-US" sz="2400" b="1" i="1" dirty="0">
                <a:solidFill>
                  <a:prstClr val="black"/>
                </a:solidFill>
              </a:rPr>
              <a:t>Interstate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p>
        </p:txBody>
      </p:sp>
      <p:pic>
        <p:nvPicPr>
          <p:cNvPr id="18434" name="Picture 2" descr="What are the number of drivers who will operate as Interstate?&#10;Within a 100 Air-Mile Radius &#10;Beyond a 100 Air-Mile Radius&#10;Enter or use the up or down arrows to provide the number of drivers who will operate in Interstate Commerce within or beyond a 100 Air-Mile Radius. Enter ‘0’ if there are no drivers.&#10;Click Next in the Navigation Menu to move to the next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0" y="3429000"/>
            <a:ext cx="4420210" cy="252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p:cNvSpPr txBox="1">
            <a:spLocks/>
          </p:cNvSpPr>
          <p:nvPr/>
        </p:nvSpPr>
        <p:spPr>
          <a:xfrm>
            <a:off x="4647895" y="789051"/>
            <a:ext cx="4370356" cy="57531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display only for U.S. domiciled Motor Carriers </a:t>
            </a:r>
            <a:endParaRPr lang="en-US" sz="1400" b="1" dirty="0" smtClean="0">
              <a:solidFill>
                <a:prstClr val="black"/>
              </a:solidFill>
            </a:endParaRPr>
          </a:p>
        </p:txBody>
      </p:sp>
      <p:sp>
        <p:nvSpPr>
          <p:cNvPr id="19" name="Content Placeholder 2"/>
          <p:cNvSpPr txBox="1">
            <a:spLocks/>
          </p:cNvSpPr>
          <p:nvPr/>
        </p:nvSpPr>
        <p:spPr>
          <a:xfrm>
            <a:off x="4647895" y="1316736"/>
            <a:ext cx="4279848" cy="19604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solely as </a:t>
            </a:r>
            <a:r>
              <a:rPr lang="en-US" sz="2400" b="1" i="1" dirty="0">
                <a:solidFill>
                  <a:prstClr val="black"/>
                </a:solidFill>
              </a:rPr>
              <a:t>Intrastate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endParaRPr lang="en-US" sz="1200" dirty="0">
              <a:solidFill>
                <a:prstClr val="black"/>
              </a:solidFill>
            </a:endParaRPr>
          </a:p>
        </p:txBody>
      </p:sp>
      <p:pic>
        <p:nvPicPr>
          <p:cNvPr id="18435" name="Picture 3" descr="This question will display only for U.S. domiciled Motor Carriers.&#10;What are the number of drivers who will operate solely as Intrastate?&#10;Within a 100 Air-Mile Radius &#10;Beyond a 100 Air-Mile Radius&#10;Enter or use the up or down arrows to provide the number of drivers who will operate solely in Intrastate Commerce within or beyond a 100 Air-Mile Radius. Enter ‘0’ if there are no drivers.&#10;Click Next in the Navigation Menu to move to the next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895" y="3448261"/>
            <a:ext cx="4370356" cy="250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43334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nvPr>
        </p:nvSpPr>
        <p:spPr/>
        <p:txBody>
          <a:bodyPr/>
          <a:lstStyle/>
          <a:p>
            <a:r>
              <a:rPr lang="en-US" sz="2800" b="1" dirty="0" smtClean="0"/>
              <a:t>Drivers </a:t>
            </a:r>
            <a:r>
              <a:rPr lang="en-US" sz="1800" b="1" dirty="0" smtClean="0"/>
              <a:t>(Cont.)</a:t>
            </a:r>
            <a:endParaRPr lang="en-US" sz="1800" b="1" dirty="0"/>
          </a:p>
        </p:txBody>
      </p:sp>
      <p:sp>
        <p:nvSpPr>
          <p:cNvPr id="10" name="Content Placeholder 3"/>
          <p:cNvSpPr txBox="1">
            <a:spLocks/>
          </p:cNvSpPr>
          <p:nvPr/>
        </p:nvSpPr>
        <p:spPr>
          <a:xfrm>
            <a:off x="126500" y="1217675"/>
            <a:ext cx="4324288" cy="513059"/>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NOT display for U.S. domiciled Motor Carriers </a:t>
            </a:r>
            <a:endParaRPr lang="en-US" sz="1400" b="1" dirty="0" smtClean="0">
              <a:solidFill>
                <a:prstClr val="black"/>
              </a:solidFill>
            </a:endParaRPr>
          </a:p>
        </p:txBody>
      </p:sp>
      <p:sp>
        <p:nvSpPr>
          <p:cNvPr id="6" name="Content Placeholder 1"/>
          <p:cNvSpPr txBox="1">
            <a:spLocks/>
          </p:cNvSpPr>
          <p:nvPr/>
        </p:nvSpPr>
        <p:spPr>
          <a:xfrm>
            <a:off x="65315" y="1759309"/>
            <a:ext cx="4469669" cy="18687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with a Commercial Driver's License (CDL), Licencia Federal de Conductor (LFC), or a valid Canadian License Class 1, 2, 3, or 4 (or Class A, B, C, or D if licensed in Ontario)?</a:t>
            </a:r>
          </a:p>
        </p:txBody>
      </p:sp>
      <p:pic>
        <p:nvPicPr>
          <p:cNvPr id="8" name="Picture 4" descr="This question will NOT display for U.S. domiciled Motor Carriers.&#10;What are the number of drivers with a Commercial Driver's License (CDL), Licencia Federal de Conductor (LFC), or a valid Canadian License Class 1, 2, 3, or 4 (or Class A, B, C, or D if licensed in Ontario)?&#10;Click Next in the Navigation Menu to move to the next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73" y="3656685"/>
            <a:ext cx="4329515" cy="245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txBox="1">
            <a:spLocks/>
          </p:cNvSpPr>
          <p:nvPr/>
        </p:nvSpPr>
        <p:spPr>
          <a:xfrm>
            <a:off x="4647895" y="1227201"/>
            <a:ext cx="4370356" cy="503533"/>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display only for U.S. domiciled Motor Carriers </a:t>
            </a:r>
            <a:endParaRPr lang="en-US" sz="1400" b="1" dirty="0" smtClean="0">
              <a:solidFill>
                <a:prstClr val="black"/>
              </a:solidFill>
            </a:endParaRPr>
          </a:p>
        </p:txBody>
      </p:sp>
      <p:sp>
        <p:nvSpPr>
          <p:cNvPr id="9" name="Content Placeholder 1"/>
          <p:cNvSpPr txBox="1">
            <a:spLocks/>
          </p:cNvSpPr>
          <p:nvPr/>
        </p:nvSpPr>
        <p:spPr>
          <a:xfrm>
            <a:off x="4799685" y="1798324"/>
            <a:ext cx="4233847" cy="9387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who will operate in Canada or Mexico?</a:t>
            </a:r>
          </a:p>
        </p:txBody>
      </p:sp>
      <p:pic>
        <p:nvPicPr>
          <p:cNvPr id="19458" name="Picture 2" descr="This question will display only for U.S. domiciled Motor Carriers.&#10;What are the number of drivers who will operate in Canada or Mexico?&#10;Enter or use the up or down arrows to provide the number of drivers who will operate in Canada or Mexico.  Enter ‘0’ if there are no drivers.&#10;Click Next in the Navigation Menu to move to the next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060" y="3628109"/>
            <a:ext cx="4318656" cy="212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74966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nvPr>
        </p:nvSpPr>
        <p:spPr/>
        <p:txBody>
          <a:bodyPr/>
          <a:lstStyle/>
          <a:p>
            <a:r>
              <a:rPr lang="en-US" sz="2800" b="1" dirty="0" smtClean="0"/>
              <a:t>Drivers </a:t>
            </a:r>
            <a:r>
              <a:rPr lang="en-US" sz="1800" b="1" dirty="0" smtClean="0"/>
              <a:t>(Cont.)</a:t>
            </a:r>
            <a:endParaRPr lang="en-US" sz="1800" b="1" dirty="0"/>
          </a:p>
        </p:txBody>
      </p:sp>
      <p:sp>
        <p:nvSpPr>
          <p:cNvPr id="6" name="Content Placeholder 1"/>
          <p:cNvSpPr txBox="1">
            <a:spLocks/>
          </p:cNvSpPr>
          <p:nvPr/>
        </p:nvSpPr>
        <p:spPr>
          <a:xfrm>
            <a:off x="94195" y="1316737"/>
            <a:ext cx="8955610" cy="135331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Review the Drivers Summary to ensure the answers provided are correct </a:t>
            </a:r>
          </a:p>
          <a:p>
            <a:r>
              <a:rPr lang="en-US" sz="2400" dirty="0" smtClean="0">
                <a:solidFill>
                  <a:prstClr val="black"/>
                </a:solidFill>
              </a:rPr>
              <a:t>To change an answer, click the question text</a:t>
            </a:r>
          </a:p>
          <a:p>
            <a:endParaRPr lang="en-US" sz="2400" dirty="0" smtClean="0">
              <a:solidFill>
                <a:prstClr val="black"/>
              </a:solidFill>
            </a:endParaRPr>
          </a:p>
        </p:txBody>
      </p:sp>
      <p:pic>
        <p:nvPicPr>
          <p:cNvPr id="9220" name="Picture 4" descr="Review the Drivers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022" y="2627518"/>
            <a:ext cx="6463210" cy="34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30914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Agent Designation"/>
          <p:cNvSpPr>
            <a:spLocks noGrp="1"/>
          </p:cNvSpPr>
          <p:nvPr>
            <p:ph type="title"/>
          </p:nvPr>
        </p:nvSpPr>
        <p:spPr/>
        <p:txBody>
          <a:bodyPr/>
          <a:lstStyle/>
          <a:p>
            <a:r>
              <a:rPr lang="en-US" sz="2800" b="1" dirty="0" smtClean="0"/>
              <a:t>Process Agent Designation</a:t>
            </a:r>
            <a:endParaRPr lang="en-US" sz="1200" b="1" dirty="0"/>
          </a:p>
        </p:txBody>
      </p:sp>
      <p:sp>
        <p:nvSpPr>
          <p:cNvPr id="6" name="Content Placeholder 1"/>
          <p:cNvSpPr txBox="1">
            <a:spLocks/>
          </p:cNvSpPr>
          <p:nvPr/>
        </p:nvSpPr>
        <p:spPr>
          <a:xfrm>
            <a:off x="94196" y="1316735"/>
            <a:ext cx="4250120"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has determined the Applicant is required to designate a Process Agent:</a:t>
            </a:r>
          </a:p>
          <a:p>
            <a:endParaRPr lang="en-US" sz="1200" dirty="0" smtClean="0"/>
          </a:p>
          <a:p>
            <a:pPr lvl="1"/>
            <a:r>
              <a:rPr lang="en-US" sz="2000" dirty="0" smtClean="0"/>
              <a:t>Select a Process Agent Service </a:t>
            </a:r>
          </a:p>
          <a:p>
            <a:pPr lvl="1"/>
            <a:r>
              <a:rPr lang="en-US" sz="2000" dirty="0" smtClean="0"/>
              <a:t>Contact  the Process </a:t>
            </a:r>
            <a:r>
              <a:rPr lang="en-US" sz="2000" dirty="0"/>
              <a:t>Agent Service </a:t>
            </a:r>
            <a:r>
              <a:rPr lang="en-US" sz="2000" dirty="0" smtClean="0"/>
              <a:t>to </a:t>
            </a:r>
            <a:r>
              <a:rPr lang="en-US" sz="2000" dirty="0"/>
              <a:t>electronically file the Process Agent Designation document with </a:t>
            </a:r>
            <a:r>
              <a:rPr lang="en-US" sz="2000" dirty="0" smtClean="0"/>
              <a:t>FMCSA</a:t>
            </a:r>
          </a:p>
          <a:p>
            <a:pPr lvl="1"/>
            <a:r>
              <a:rPr lang="en-US" sz="2000" dirty="0" smtClean="0"/>
              <a:t>It’s the Applicant responsibility </a:t>
            </a:r>
            <a:r>
              <a:rPr lang="en-US" sz="2000" dirty="0"/>
              <a:t>to ensure the </a:t>
            </a:r>
            <a:r>
              <a:rPr lang="en-US" sz="2000" dirty="0" smtClean="0"/>
              <a:t>Process Agent Service </a:t>
            </a:r>
            <a:r>
              <a:rPr lang="en-US" sz="2000" dirty="0"/>
              <a:t>electronically files the Process Agent Designation documentation within 90 days from the date of this </a:t>
            </a:r>
            <a:r>
              <a:rPr lang="en-US" sz="2000" dirty="0" smtClean="0"/>
              <a:t>application </a:t>
            </a:r>
            <a:endParaRPr lang="en-US" sz="2800" dirty="0" smtClean="0"/>
          </a:p>
        </p:txBody>
      </p:sp>
      <p:pic>
        <p:nvPicPr>
          <p:cNvPr id="15362" name="Picture 2" descr="An image of the Process Agent Designa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58989"/>
            <a:ext cx="4174226" cy="30432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4572000" y="1179575"/>
            <a:ext cx="4174226"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28</a:t>
            </a:fld>
            <a:endParaRPr lang="en-US"/>
          </a:p>
        </p:txBody>
      </p:sp>
    </p:spTree>
    <p:extLst>
      <p:ext uri="{BB962C8B-B14F-4D97-AF65-F5344CB8AC3E}">
        <p14:creationId xmlns:p14="http://schemas.microsoft.com/office/powerpoint/2010/main" val="503914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nvPr>
        </p:nvSpPr>
        <p:spPr/>
        <p:txBody>
          <a:bodyPr/>
          <a:lstStyle/>
          <a:p>
            <a:r>
              <a:rPr lang="en-US" sz="2800" b="1" dirty="0" smtClean="0"/>
              <a:t>Affiliation with Others</a:t>
            </a:r>
            <a:endParaRPr lang="en-US" sz="1000" b="1" dirty="0"/>
          </a:p>
        </p:txBody>
      </p:sp>
      <p:sp>
        <p:nvSpPr>
          <p:cNvPr id="7" name="Content Placeholder 1"/>
          <p:cNvSpPr txBox="1">
            <a:spLocks/>
          </p:cNvSpPr>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needs to capture details regarding the Applicant’s relationship with any FMCSA-regulated entities:</a:t>
            </a:r>
          </a:p>
          <a:p>
            <a:endParaRPr lang="en-US" sz="1200" dirty="0" smtClean="0"/>
          </a:p>
          <a:p>
            <a:pPr lvl="1"/>
            <a:r>
              <a:rPr lang="en-US" sz="2000" dirty="0" smtClean="0"/>
              <a:t>If the Applicant has </a:t>
            </a:r>
            <a:r>
              <a:rPr lang="en-US" sz="2000" dirty="0"/>
              <a:t>had within the last 3 years of the date of filing this application relationships involving common stock, </a:t>
            </a:r>
            <a:r>
              <a:rPr lang="en-US" sz="2000" dirty="0" smtClean="0"/>
              <a:t>ownership</a:t>
            </a:r>
            <a:r>
              <a:rPr lang="en-US" sz="2000" dirty="0"/>
              <a:t>, </a:t>
            </a:r>
            <a:r>
              <a:rPr lang="en-US" sz="2000" dirty="0" smtClean="0"/>
              <a:t>management</a:t>
            </a:r>
            <a:r>
              <a:rPr lang="en-US" sz="2000" dirty="0"/>
              <a:t>, </a:t>
            </a:r>
            <a:r>
              <a:rPr lang="en-US" sz="2000" dirty="0" smtClean="0"/>
              <a:t>control </a:t>
            </a:r>
            <a:r>
              <a:rPr lang="en-US" sz="2000" dirty="0"/>
              <a:t>or familial relationships or any other </a:t>
            </a:r>
            <a:r>
              <a:rPr lang="en-US" sz="2000" dirty="0" smtClean="0"/>
              <a:t>person(s) </a:t>
            </a:r>
            <a:r>
              <a:rPr lang="en-US" sz="2000" dirty="0"/>
              <a:t>or applicant for </a:t>
            </a:r>
            <a:r>
              <a:rPr lang="en-US" sz="2000" dirty="0" smtClean="0"/>
              <a:t>registration provide the Entity’s USDOT Number</a:t>
            </a:r>
            <a:endParaRPr lang="en-US" sz="1600" dirty="0" smtClean="0"/>
          </a:p>
        </p:txBody>
      </p:sp>
      <p:pic>
        <p:nvPicPr>
          <p:cNvPr id="16386" name="Picture 2" descr="An image of the Affiliation Other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366470"/>
            <a:ext cx="4098331" cy="22009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1999" y="1179575"/>
            <a:ext cx="409833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29</a:t>
            </a:fld>
            <a:endParaRPr lang="en-US"/>
          </a:p>
        </p:txBody>
      </p:sp>
    </p:spTree>
    <p:extLst>
      <p:ext uri="{BB962C8B-B14F-4D97-AF65-F5344CB8AC3E}">
        <p14:creationId xmlns:p14="http://schemas.microsoft.com/office/powerpoint/2010/main" val="278352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167349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nvPr>
        </p:nvSpPr>
        <p:spPr/>
        <p:txBody>
          <a:bodyPr/>
          <a:lstStyle/>
          <a:p>
            <a:r>
              <a:rPr lang="en-US" sz="2800" b="1" dirty="0" smtClean="0"/>
              <a:t>Certification Statement</a:t>
            </a:r>
            <a:endParaRPr lang="en-US" sz="1800" b="1" dirty="0"/>
          </a:p>
        </p:txBody>
      </p:sp>
      <p:sp>
        <p:nvSpPr>
          <p:cNvPr id="3" name="Content Placeholder 2"/>
          <p:cNvSpPr>
            <a:spLocks noGrp="1"/>
          </p:cNvSpPr>
          <p:nvPr>
            <p:ph sz="half" idx="2"/>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21506" name="Picture 2" descr="An image of the Certification Page Statemen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366469"/>
            <a:ext cx="4098329"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nvSpPr>
        <p:spPr>
          <a:xfrm>
            <a:off x="4572001" y="1179575"/>
            <a:ext cx="409833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30</a:t>
            </a:fld>
            <a:endParaRPr lang="en-US"/>
          </a:p>
        </p:txBody>
      </p:sp>
    </p:spTree>
    <p:extLst>
      <p:ext uri="{BB962C8B-B14F-4D97-AF65-F5344CB8AC3E}">
        <p14:creationId xmlns:p14="http://schemas.microsoft.com/office/powerpoint/2010/main" val="258574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nvPr>
        </p:nvSpPr>
        <p:spPr/>
        <p:txBody>
          <a:bodyPr/>
          <a:lstStyle/>
          <a:p>
            <a:r>
              <a:rPr lang="en-US" sz="2800" b="1" dirty="0" smtClean="0"/>
              <a:t>Compliance Certifications</a:t>
            </a:r>
            <a:endParaRPr lang="en-US" sz="700" b="1" dirty="0"/>
          </a:p>
        </p:txBody>
      </p:sp>
      <p:sp>
        <p:nvSpPr>
          <p:cNvPr id="6" name="Content Placeholder 1"/>
          <p:cNvSpPr txBox="1">
            <a:spLocks/>
          </p:cNvSpPr>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Signing the certifications, the Certifying Official is on notice the representations made are subject to verification through inspections in the U.S. and through the request for examination of records and document</a:t>
            </a:r>
          </a:p>
        </p:txBody>
      </p:sp>
      <p:sp>
        <p:nvSpPr>
          <p:cNvPr id="9" name="Content Placeholder 2"/>
          <p:cNvSpPr txBox="1">
            <a:spLocks/>
          </p:cNvSpPr>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Failure </a:t>
            </a:r>
            <a:r>
              <a:rPr lang="en-US" sz="2400" dirty="0"/>
              <a:t>to support the representations </a:t>
            </a:r>
            <a:r>
              <a:rPr lang="en-US" sz="2400" dirty="0" smtClean="0"/>
              <a:t>in </a:t>
            </a:r>
            <a:r>
              <a:rPr lang="en-US" sz="2400" dirty="0"/>
              <a:t>this application could form the basis of a proceeding to assess civil penalties and/or lead to the revocation of the </a:t>
            </a:r>
            <a:r>
              <a:rPr lang="en-US" sz="2400" dirty="0" smtClean="0"/>
              <a:t>registration granted</a:t>
            </a:r>
          </a:p>
        </p:txBody>
      </p:sp>
      <p:pic>
        <p:nvPicPr>
          <p:cNvPr id="62466" name="Picture 2" descr="An image of the Compliance Certification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nvSpPr>
        <p:spPr>
          <a:xfrm>
            <a:off x="4572000" y="1179575"/>
            <a:ext cx="4249218"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31</a:t>
            </a:fld>
            <a:endParaRPr lang="en-US"/>
          </a:p>
        </p:txBody>
      </p:sp>
    </p:spTree>
    <p:extLst>
      <p:ext uri="{BB962C8B-B14F-4D97-AF65-F5344CB8AC3E}">
        <p14:creationId xmlns:p14="http://schemas.microsoft.com/office/powerpoint/2010/main" val="2622337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nvPr>
        </p:nvSpPr>
        <p:spPr/>
        <p:txBody>
          <a:bodyPr/>
          <a:lstStyle/>
          <a:p>
            <a:r>
              <a:rPr lang="en-US" sz="2800" b="1" dirty="0" smtClean="0"/>
              <a:t>Applicant’s Oath</a:t>
            </a:r>
            <a:endParaRPr lang="en-US" sz="400" b="1" dirty="0"/>
          </a:p>
        </p:txBody>
      </p:sp>
      <p:sp>
        <p:nvSpPr>
          <p:cNvPr id="6" name="Content Placeholder 1"/>
          <p:cNvSpPr txBox="1">
            <a:spLocks/>
          </p:cNvSpPr>
          <p:nvPr/>
        </p:nvSpPr>
        <p:spPr>
          <a:xfrm>
            <a:off x="94195" y="1316735"/>
            <a:ext cx="402243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FMCSA requires the Owner or the Authorized Signer or an individual with power of attorney to act on behalf of the Applicant </a:t>
            </a:r>
            <a:r>
              <a:rPr lang="en-US" sz="2400" dirty="0" smtClean="0"/>
              <a:t>to </a:t>
            </a:r>
            <a:r>
              <a:rPr lang="en-US" sz="2400" dirty="0"/>
              <a:t>sign the Applicant’s Oath certifying </a:t>
            </a:r>
            <a:r>
              <a:rPr lang="en-US" sz="2400" dirty="0" smtClean="0"/>
              <a:t>all </a:t>
            </a:r>
            <a:r>
              <a:rPr lang="en-US" sz="2400" dirty="0"/>
              <a:t>information supplied in this application or relating to this application is true and </a:t>
            </a:r>
            <a:r>
              <a:rPr lang="en-US" sz="2400" dirty="0" smtClean="0"/>
              <a:t>correct</a:t>
            </a:r>
          </a:p>
        </p:txBody>
      </p:sp>
      <p:pic>
        <p:nvPicPr>
          <p:cNvPr id="71682" name="Picture 2" descr="An image of the Applicant's Oath Page."/>
          <p:cNvPicPr>
            <a:picLocks noChangeAspect="1" noChangeArrowheads="1"/>
          </p:cNvPicPr>
          <p:nvPr/>
        </p:nvPicPr>
        <p:blipFill rotWithShape="1">
          <a:blip r:embed="rId3">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2"/>
          <p:cNvSpPr txBox="1">
            <a:spLocks/>
          </p:cNvSpPr>
          <p:nvPr/>
        </p:nvSpPr>
        <p:spPr>
          <a:xfrm>
            <a:off x="4571999" y="1179575"/>
            <a:ext cx="4325113"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32</a:t>
            </a:fld>
            <a:endParaRPr lang="en-US"/>
          </a:p>
        </p:txBody>
      </p:sp>
    </p:spTree>
    <p:extLst>
      <p:ext uri="{BB962C8B-B14F-4D97-AF65-F5344CB8AC3E}">
        <p14:creationId xmlns:p14="http://schemas.microsoft.com/office/powerpoint/2010/main" val="406834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1"/>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2"/>
            </p:custDataLst>
          </p:nvPr>
        </p:nvSpPr>
        <p:spPr>
          <a:xfrm>
            <a:off x="94196" y="1297699"/>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An image of the URS Company Official Portal Accou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04848"/>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“URS Company Official Portal Account”</a:t>
            </a:r>
            <a:endParaRPr lang="en-US" sz="1600" b="1" dirty="0" smtClean="0"/>
          </a:p>
        </p:txBody>
      </p:sp>
      <p:sp>
        <p:nvSpPr>
          <p:cNvPr id="4" name="Slide Number Placeholder 3"/>
          <p:cNvSpPr>
            <a:spLocks noGrp="1"/>
          </p:cNvSpPr>
          <p:nvPr>
            <p:ph type="sldNum" sz="quarter" idx="12"/>
            <p:custDataLst>
              <p:tags r:id="rId3"/>
            </p:custDataLst>
          </p:nvPr>
        </p:nvSpPr>
        <p:spPr/>
        <p:txBody>
          <a:bodyPr/>
          <a:lstStyle/>
          <a:p>
            <a:fld id="{001E099F-D07E-4DB9-AE8A-89E43E73D4F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57645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nvPr>
        </p:nvSpPr>
        <p:spPr/>
        <p:txBody>
          <a:bodyPr/>
          <a:lstStyle/>
          <a:p>
            <a:r>
              <a:rPr lang="en-US" sz="2800" b="1" dirty="0" smtClean="0"/>
              <a:t>Payment Information</a:t>
            </a:r>
            <a:endParaRPr lang="en-US" sz="400" b="1" dirty="0"/>
          </a:p>
        </p:txBody>
      </p:sp>
      <p:sp>
        <p:nvSpPr>
          <p:cNvPr id="6" name="Content Placeholder 1"/>
          <p:cNvSpPr txBox="1">
            <a:spLocks/>
          </p:cNvSpPr>
          <p:nvPr/>
        </p:nvSpPr>
        <p:spPr>
          <a:xfrm>
            <a:off x="94195" y="1316735"/>
            <a:ext cx="387064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Operation Classification(s) determines </a:t>
            </a:r>
            <a:r>
              <a:rPr lang="en-US" sz="2400" dirty="0"/>
              <a:t>the </a:t>
            </a:r>
            <a:r>
              <a:rPr lang="en-US" sz="2400" dirty="0" smtClean="0"/>
              <a:t>Applicant's required application fee dollar amount</a:t>
            </a:r>
          </a:p>
          <a:p>
            <a:endParaRPr lang="en-US" sz="1200" dirty="0" smtClean="0"/>
          </a:p>
          <a:p>
            <a:r>
              <a:rPr lang="en-US" sz="2400" dirty="0" smtClean="0"/>
              <a:t>FMCSA </a:t>
            </a:r>
            <a:r>
              <a:rPr lang="en-US" sz="2400" dirty="0"/>
              <a:t>does </a:t>
            </a:r>
            <a:r>
              <a:rPr lang="en-US" sz="2400" dirty="0" smtClean="0"/>
              <a:t>NOT </a:t>
            </a:r>
            <a:r>
              <a:rPr lang="en-US" sz="2400" dirty="0"/>
              <a:t>refund filing </a:t>
            </a:r>
            <a:r>
              <a:rPr lang="en-US" sz="2400" dirty="0" smtClean="0"/>
              <a:t>fees</a:t>
            </a:r>
          </a:p>
          <a:p>
            <a:endParaRPr lang="en-US" sz="1200" dirty="0" smtClean="0"/>
          </a:p>
          <a:p>
            <a:r>
              <a:rPr lang="en-US" sz="2400" dirty="0" smtClean="0"/>
              <a:t>Filing </a:t>
            </a:r>
            <a:r>
              <a:rPr lang="en-US" sz="2400" dirty="0"/>
              <a:t>fees must be payable to the </a:t>
            </a:r>
            <a:r>
              <a:rPr lang="en-US" sz="2400" dirty="0" smtClean="0"/>
              <a:t>FMCSA, </a:t>
            </a:r>
            <a:r>
              <a:rPr lang="en-US" sz="2400" dirty="0"/>
              <a:t>by </a:t>
            </a:r>
            <a:r>
              <a:rPr lang="en-US" sz="2400" dirty="0" smtClean="0"/>
              <a:t>a U.S. EFT </a:t>
            </a:r>
            <a:r>
              <a:rPr lang="en-US" sz="2400" dirty="0"/>
              <a:t>or </a:t>
            </a:r>
            <a:r>
              <a:rPr lang="en-US" sz="2400" dirty="0" smtClean="0"/>
              <a:t>a credit card</a:t>
            </a:r>
          </a:p>
        </p:txBody>
      </p:sp>
      <p:sp>
        <p:nvSpPr>
          <p:cNvPr id="9" name="Content Placeholder 2"/>
          <p:cNvSpPr txBox="1">
            <a:spLocks/>
          </p:cNvSpPr>
          <p:nvPr/>
        </p:nvSpPr>
        <p:spPr>
          <a:xfrm>
            <a:off x="4580011" y="4662345"/>
            <a:ext cx="4469793" cy="142297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Applications aren’t processed until the payment has been deducted from a bank or credit card account </a:t>
            </a:r>
          </a:p>
        </p:txBody>
      </p:sp>
      <p:grpSp>
        <p:nvGrpSpPr>
          <p:cNvPr id="2" name="Group 1" descr="Payment Information"/>
          <p:cNvGrpSpPr/>
          <p:nvPr/>
        </p:nvGrpSpPr>
        <p:grpSpPr>
          <a:xfrm>
            <a:off x="4723790" y="2370130"/>
            <a:ext cx="4173320" cy="1990143"/>
            <a:chOff x="4723790" y="2370130"/>
            <a:chExt cx="4173320" cy="1990143"/>
          </a:xfrm>
        </p:grpSpPr>
        <p:pic>
          <p:nvPicPr>
            <p:cNvPr id="8" name="Picture 2" descr="An image pf the Payment Information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
            <a:stretch/>
          </p:blipFill>
          <p:spPr bwMode="auto">
            <a:xfrm>
              <a:off x="4723790" y="2370130"/>
              <a:ext cx="4173320" cy="1990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4752365" y="3039225"/>
              <a:ext cx="3415275" cy="76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FMCSA has determined the Applicant will operate as an Intermodal Equipment Provider (IEP).  To proceed with submitting the Applicant’s application no application fee is required.</a:t>
              </a:r>
              <a:endParaRPr lang="en-US" sz="1100" b="1" dirty="0">
                <a:solidFill>
                  <a:schemeClr val="tx1"/>
                </a:solidFill>
              </a:endParaRPr>
            </a:p>
          </p:txBody>
        </p:sp>
      </p:grpSp>
      <p:sp>
        <p:nvSpPr>
          <p:cNvPr id="7" name="Content Placeholder 3"/>
          <p:cNvSpPr txBox="1">
            <a:spLocks/>
          </p:cNvSpPr>
          <p:nvPr/>
        </p:nvSpPr>
        <p:spPr>
          <a:xfrm>
            <a:off x="4723790" y="1179575"/>
            <a:ext cx="417332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t>34</a:t>
            </a:fld>
            <a:endParaRPr lang="en-US"/>
          </a:p>
        </p:txBody>
      </p:sp>
    </p:spTree>
    <p:extLst>
      <p:ext uri="{BB962C8B-B14F-4D97-AF65-F5344CB8AC3E}">
        <p14:creationId xmlns:p14="http://schemas.microsoft.com/office/powerpoint/2010/main" val="3732336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nvPr>
        </p:nvSpPr>
        <p:spPr/>
        <p:txBody>
          <a:bodyPr/>
          <a:lstStyle/>
          <a:p>
            <a:r>
              <a:rPr lang="en-US" sz="2800" b="1" dirty="0" smtClean="0"/>
              <a:t>End of the Training Module</a:t>
            </a:r>
            <a:endParaRPr lang="en-US" sz="400" b="1" dirty="0"/>
          </a:p>
        </p:txBody>
      </p:sp>
      <p:sp>
        <p:nvSpPr>
          <p:cNvPr id="6" name="Content Placeholder 1"/>
          <p:cNvSpPr txBox="1">
            <a:spLocks/>
          </p:cNvSpPr>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b="1" dirty="0" smtClean="0"/>
              <a:t>End of the Training Module</a:t>
            </a:r>
          </a:p>
          <a:p>
            <a:pPr marL="0" indent="0" algn="ctr">
              <a:buNone/>
            </a:pPr>
            <a:r>
              <a:rPr lang="en-US" sz="4000" b="1" dirty="0" smtClean="0"/>
              <a:t>Please Close the Browser Window</a:t>
            </a:r>
          </a:p>
        </p:txBody>
      </p:sp>
      <p:sp>
        <p:nvSpPr>
          <p:cNvPr id="4" name="Slide Number Placeholder 3"/>
          <p:cNvSpPr>
            <a:spLocks noGrp="1"/>
          </p:cNvSpPr>
          <p:nvPr>
            <p:ph type="sldNum" sz="quarter" idx="12"/>
          </p:nvPr>
        </p:nvSpPr>
        <p:spPr/>
        <p:txBody>
          <a:bodyPr/>
          <a:lstStyle/>
          <a:p>
            <a:fld id="{001E099F-D07E-4DB9-AE8A-89E43E73D4FA}" type="slidenum">
              <a:rPr lang="en-US" smtClean="0"/>
              <a:t>35</a:t>
            </a:fld>
            <a:endParaRPr lang="en-US"/>
          </a:p>
        </p:txBody>
      </p:sp>
    </p:spTree>
    <p:extLst>
      <p:ext uri="{BB962C8B-B14F-4D97-AF65-F5344CB8AC3E}">
        <p14:creationId xmlns:p14="http://schemas.microsoft.com/office/powerpoint/2010/main" val="54157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223271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1"/>
            </p:custDataLst>
          </p:nvPr>
        </p:nvSpPr>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2"/>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3"/>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p:txBody>
          <a:bodyPr/>
          <a:lstStyle/>
          <a:p>
            <a:fld id="{001E099F-D07E-4DB9-AE8A-89E43E73D4F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0938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1"/>
            </p:custDataLst>
          </p:nvPr>
        </p:nvSpPr>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2"/>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a:p>
            <a:endParaRPr lang="en-US" dirty="0" smtClean="0"/>
          </a:p>
        </p:txBody>
      </p:sp>
      <p:pic>
        <p:nvPicPr>
          <p:cNvPr id="3074" name="Picture 2" descr="An image of the Welcome Pag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3"/>
            </p:custDataLst>
          </p:nvPr>
        </p:nvSpPr>
        <p:spPr/>
        <p:txBody>
          <a:bodyPr/>
          <a:lstStyle/>
          <a:p>
            <a:fld id="{001E099F-D07E-4DB9-AE8A-89E43E73D4F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394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nvPr>
        </p:nvSpPr>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3438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nvPr>
        </p:nvSpPr>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nvPr>
        </p:nvSpPr>
        <p:spPr>
          <a:xfrm>
            <a:off x="44756" y="1306102"/>
            <a:ext cx="4107499"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Enter </a:t>
            </a:r>
            <a:r>
              <a:rPr lang="en-US" dirty="0"/>
              <a:t>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grpSp>
        <p:nvGrpSpPr>
          <p:cNvPr id="61" name="Group 60" descr="FMCSA would like to you to create an account for accessing the application. The account will allow you to return to complete your applicantion if you are not able to complete it in a single sitting. An Applicant ID has been assigned to you. Please specify a password and security questions.  &#10;&#10;Click Next in the Navigation Menu to move to the next page.&#10;"/>
          <p:cNvGrpSpPr/>
          <p:nvPr/>
        </p:nvGrpSpPr>
        <p:grpSpPr>
          <a:xfrm>
            <a:off x="4572000" y="746126"/>
            <a:ext cx="4485035" cy="5377739"/>
            <a:chOff x="4572000" y="746126"/>
            <a:chExt cx="4485035" cy="5377739"/>
          </a:xfrm>
        </p:grpSpPr>
        <p:pic>
          <p:nvPicPr>
            <p:cNvPr id="1029" name="Picture 5" descr="FMCSA would like to you to create an account for accessing the application. The account will allow you to return to complete your applicantion if you are not able to complete it in a single sitting. An Applicant ID has been assigned to you. Please specify a password and security ques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46126"/>
              <a:ext cx="4485035" cy="5377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 name="Rectangle 49"/>
            <p:cNvSpPr/>
            <p:nvPr/>
          </p:nvSpPr>
          <p:spPr>
            <a:xfrm>
              <a:off x="6688120" y="2845590"/>
              <a:ext cx="2254000" cy="327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Create a </a:t>
              </a:r>
              <a:r>
                <a:rPr lang="en-US" sz="1400" b="1" i="1" dirty="0" smtClean="0">
                  <a:solidFill>
                    <a:prstClr val="black"/>
                  </a:solidFill>
                </a:rPr>
                <a:t>Password</a:t>
              </a:r>
              <a:endParaRPr lang="en-US" sz="1400" b="1" i="1" dirty="0">
                <a:solidFill>
                  <a:prstClr val="black"/>
                </a:solidFill>
              </a:endParaRPr>
            </a:p>
          </p:txBody>
        </p:sp>
        <p:cxnSp>
          <p:nvCxnSpPr>
            <p:cNvPr id="51" name="Straight Arrow Connector 50"/>
            <p:cNvCxnSpPr>
              <a:stCxn id="50" idx="1"/>
            </p:cNvCxnSpPr>
            <p:nvPr/>
          </p:nvCxnSpPr>
          <p:spPr>
            <a:xfrm flipH="1">
              <a:off x="6350018" y="3009255"/>
              <a:ext cx="338102" cy="0"/>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6669014" y="3652040"/>
              <a:ext cx="2273106" cy="6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Use the drop down arrow and select  three </a:t>
              </a:r>
              <a:r>
                <a:rPr lang="en-US" sz="1400" b="1" i="1" dirty="0" smtClean="0">
                  <a:solidFill>
                    <a:prstClr val="black"/>
                  </a:solidFill>
                </a:rPr>
                <a:t>Security Questions</a:t>
              </a:r>
              <a:endParaRPr lang="en-US" sz="1400" b="1" i="1" dirty="0">
                <a:solidFill>
                  <a:prstClr val="black"/>
                </a:solidFill>
              </a:endParaRPr>
            </a:p>
          </p:txBody>
        </p:sp>
        <p:cxnSp>
          <p:nvCxnSpPr>
            <p:cNvPr id="14" name="Straight Arrow Connector 13"/>
            <p:cNvCxnSpPr>
              <a:stCxn id="49" idx="1"/>
            </p:cNvCxnSpPr>
            <p:nvPr/>
          </p:nvCxnSpPr>
          <p:spPr>
            <a:xfrm flipH="1">
              <a:off x="6350018" y="3962352"/>
              <a:ext cx="318996" cy="0"/>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6669014" y="4359221"/>
              <a:ext cx="2273105" cy="467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the </a:t>
              </a:r>
              <a:r>
                <a:rPr lang="en-US" sz="1400" b="1" i="1" dirty="0" smtClean="0">
                  <a:solidFill>
                    <a:prstClr val="black"/>
                  </a:solidFill>
                </a:rPr>
                <a:t>Security Answers</a:t>
              </a:r>
              <a:endParaRPr lang="en-US" sz="1400" b="1" i="1" dirty="0">
                <a:solidFill>
                  <a:prstClr val="black"/>
                </a:solidFill>
              </a:endParaRPr>
            </a:p>
          </p:txBody>
        </p:sp>
        <p:cxnSp>
          <p:nvCxnSpPr>
            <p:cNvPr id="18" name="Straight Arrow Connector 17"/>
            <p:cNvCxnSpPr>
              <a:stCxn id="19" idx="1"/>
            </p:cNvCxnSpPr>
            <p:nvPr/>
          </p:nvCxnSpPr>
          <p:spPr>
            <a:xfrm flipH="1" flipV="1">
              <a:off x="6353634" y="4359222"/>
              <a:ext cx="315380" cy="233694"/>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90620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nvPr>
        </p:nvSpPr>
        <p:spPr/>
        <p:txBody>
          <a:bodyPr/>
          <a:lstStyle/>
          <a:p>
            <a:r>
              <a:rPr lang="en-US" sz="2800" b="1" dirty="0" smtClean="0"/>
              <a:t>Application Contact</a:t>
            </a:r>
            <a:endParaRPr lang="en-US" sz="1400" b="1" dirty="0"/>
          </a:p>
        </p:txBody>
      </p:sp>
      <p:sp>
        <p:nvSpPr>
          <p:cNvPr id="2" name="Content Placeholder 1"/>
          <p:cNvSpPr>
            <a:spLocks noGrp="1"/>
          </p:cNvSpPr>
          <p:nvPr>
            <p:ph sz="half" idx="2"/>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a:p>
            <a:pPr lvl="1"/>
            <a:endParaRPr lang="en-US" dirty="0" smtClean="0"/>
          </a:p>
          <a:p>
            <a:pPr lvl="1"/>
            <a:endParaRPr lang="en-US" dirty="0"/>
          </a:p>
        </p:txBody>
      </p:sp>
      <p:pic>
        <p:nvPicPr>
          <p:cNvPr id="12" name="Picture 2" descr="An image of the Application Contact Pag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nvSpPr>
        <p:spPr>
          <a:xfrm>
            <a:off x="4572000" y="1179575"/>
            <a:ext cx="422891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nvPr>
        </p:nvSpPr>
        <p:spPr/>
        <p:txBody>
          <a:bodyPr/>
          <a:lstStyle/>
          <a:p>
            <a:fld id="{001E099F-D07E-4DB9-AE8A-89E43E73D4F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667826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ermodal Equipment Provider (IEP) U.S. and Canada:  Submit an Application for New Registration  &amp;quot;&quot;/&gt;&lt;property id=&quot;20307&quot; value=&quot;256&quot;/&gt;&lt;/object&gt;&lt;object type=&quot;3&quot; unique_id=&quot;366878&quot;&gt;&lt;property id=&quot;20148&quot; value=&quot;5&quot;/&gt;&lt;property id=&quot;20300&quot; value=&quot;Slide 2 - &amp;quot;Training Objectives&amp;quot;&quot;/&gt;&lt;property id=&quot;20307&quot; value=&quot;642&quot;/&gt;&lt;/object&gt;&lt;object type=&quot;3&quot; unique_id=&quot;366879&quot;&gt;&lt;property id=&quot;20148&quot; value=&quot;5&quot;/&gt;&lt;property id=&quot;20300&quot; value=&quot;Slide 3 - &amp;quot;Accessing the URS Online Application Process &amp;quot;&quot;/&gt;&lt;property id=&quot;20307&quot; value=&quot;694&quot;/&gt;&lt;/object&gt;&lt;object type=&quot;3&quot; unique_id=&quot;366880&quot;&gt;&lt;property id=&quot;20148&quot; value=&quot;5&quot;/&gt;&lt;property id=&quot;20300&quot; value=&quot;Slide 4 - &amp;quot;Accessing the URS Online Application Process (Cont.)&amp;quot;&quot;/&gt;&lt;property id=&quot;20307&quot; value=&quot;695&quot;/&gt;&lt;/object&gt;&lt;object type=&quot;3&quot; unique_id=&quot;366881&quot;&gt;&lt;property id=&quot;20148&quot; value=&quot;5&quot;/&gt;&lt;property id=&quot;20300&quot; value=&quot;Slide 5 - &amp;quot;Accessing the URS Online Application Process (Cont.)&amp;quot;&quot;/&gt;&lt;property id=&quot;20307&quot; value=&quot;693&quot;/&gt;&lt;/object&gt;&lt;object type=&quot;3&quot; unique_id=&quot;366882&quot;&gt;&lt;property id=&quot;20148&quot; value=&quot;5&quot;/&gt;&lt;property id=&quot;20300&quot; value=&quot;Slide 6 - &amp;quot;Welcome Page&amp;quot;&quot;/&gt;&lt;property id=&quot;20307&quot; value=&quot;679&quot;/&gt;&lt;/object&gt;&lt;object type=&quot;3&quot; unique_id=&quot;366883&quot;&gt;&lt;property id=&quot;20148&quot; value=&quot;5&quot;/&gt;&lt;property id=&quot;20300&quot; value=&quot;Slide 7 - &amp;quot;Detailed Information for the URS Online Application Process&amp;quot;&quot;/&gt;&lt;property id=&quot;20307&quot; value=&quot;680&quot;/&gt;&lt;/object&gt;&lt;object type=&quot;3&quot; unique_id=&quot;366884&quot;&gt;&lt;property id=&quot;20148&quot; value=&quot;5&quot;/&gt;&lt;property id=&quot;20300&quot; value=&quot;Slide 8 - &amp;quot;Application Security&amp;quot;&quot;/&gt;&lt;property id=&quot;20307&quot; value=&quot;681&quot;/&gt;&lt;/object&gt;&lt;object type=&quot;3&quot; unique_id=&quot;366885&quot;&gt;&lt;property id=&quot;20148&quot; value=&quot;5&quot;/&gt;&lt;property id=&quot;20300&quot; value=&quot;Slide 9 - &amp;quot;Application Contact&amp;quot;&quot;/&gt;&lt;property id=&quot;20307&quot; value=&quot;687&quot;/&gt;&lt;/object&gt;&lt;object type=&quot;3&quot; unique_id=&quot;366886&quot;&gt;&lt;property id=&quot;20148&quot; value=&quot;5&quot;/&gt;&lt;property id=&quot;20300&quot; value=&quot;Slide 10 - &amp;quot;Business Description&amp;quot;&quot;/&gt;&lt;property id=&quot;20307&quot; value=&quot;683&quot;/&gt;&lt;/object&gt;&lt;object type=&quot;3&quot; unique_id=&quot;366887&quot;&gt;&lt;property id=&quot;20148&quot; value=&quot;5&quot;/&gt;&lt;property id=&quot;20300&quot; value=&quot;Slide 11 - &amp;quot;Operation Classification&amp;quot;&quot;/&gt;&lt;property id=&quot;20307&quot; value=&quot;684&quot;/&gt;&lt;/object&gt;&lt;object type=&quot;3&quot; unique_id=&quot;366888&quot;&gt;&lt;property id=&quot;20148&quot; value=&quot;5&quot;/&gt;&lt;property id=&quot;20300&quot; value=&quot;Slide 12 - &amp;quot;Operation Classification (Cont.)&amp;quot;&quot;/&gt;&lt;property id=&quot;20307&quot; value=&quot;649&quot;/&gt;&lt;/object&gt;&lt;object type=&quot;3&quot; unique_id=&quot;366889&quot;&gt;&lt;property id=&quot;20148&quot; value=&quot;5&quot;/&gt;&lt;property id=&quot;20300&quot; value=&quot;Slide 13 - &amp;quot;Operation Classification (Cont.)&amp;quot;&quot;/&gt;&lt;property id=&quot;20307&quot; value=&quot;650&quot;/&gt;&lt;/object&gt;&lt;object type=&quot;3&quot; unique_id=&quot;366890&quot;&gt;&lt;property id=&quot;20148&quot; value=&quot;5&quot;/&gt;&lt;property id=&quot;20300&quot; value=&quot;Slide 14 - &amp;quot;Operation Classification (Cont.)&amp;quot;&quot;/&gt;&lt;property id=&quot;20307&quot; value=&quot;651&quot;/&gt;&lt;/object&gt;&lt;object type=&quot;3&quot; unique_id=&quot;366891&quot;&gt;&lt;property id=&quot;20148&quot; value=&quot;5&quot;/&gt;&lt;property id=&quot;20300&quot; value=&quot;Slide 15 - &amp;quot;Operation Classification (Cont.)&amp;quot;&quot;/&gt;&lt;property id=&quot;20307&quot; value=&quot;666&quot;/&gt;&lt;/object&gt;&lt;object type=&quot;3&quot; unique_id=&quot;366892&quot;&gt;&lt;property id=&quot;20148&quot; value=&quot;5&quot;/&gt;&lt;property id=&quot;20300&quot; value=&quot;Slide 16 - &amp;quot;Operation Classification (Cont.)&amp;quot;&quot;/&gt;&lt;property id=&quot;20307&quot; value=&quot;667&quot;/&gt;&lt;/object&gt;&lt;object type=&quot;3&quot; unique_id=&quot;366893&quot;&gt;&lt;property id=&quot;20148&quot; value=&quot;5&quot;/&gt;&lt;property id=&quot;20300&quot; value=&quot;Slide 17 - &amp;quot;Operation Classification (Cont.)&amp;quot;&quot;/&gt;&lt;property id=&quot;20307&quot; value=&quot;584&quot;/&gt;&lt;/object&gt;&lt;object type=&quot;3&quot; unique_id=&quot;366894&quot;&gt;&lt;property id=&quot;20148&quot; value=&quot;5&quot;/&gt;&lt;property id=&quot;20300&quot; value=&quot;Slide 18 - &amp;quot;Vehicles&amp;quot;&quot;/&gt;&lt;property id=&quot;20307&quot; value=&quot;668&quot;/&gt;&lt;/object&gt;&lt;object type=&quot;3&quot; unique_id=&quot;366895&quot;&gt;&lt;property id=&quot;20148&quot; value=&quot;5&quot;/&gt;&lt;property id=&quot;20300&quot; value=&quot;Slide 19 - &amp;quot;Vehicles (Cont.)&amp;quot;&quot;/&gt;&lt;property id=&quot;20307&quot; value=&quot;669&quot;/&gt;&lt;/object&gt;&lt;object type=&quot;3&quot; unique_id=&quot;366896&quot;&gt;&lt;property id=&quot;20148&quot; value=&quot;5&quot;/&gt;&lt;property id=&quot;20300&quot; value=&quot;Slide 20 - &amp;quot;Vehicles (Cont.)&amp;quot;&quot;/&gt;&lt;property id=&quot;20307&quot; value=&quot;674&quot;/&gt;&lt;/object&gt;&lt;object type=&quot;3&quot; unique_id=&quot;366897&quot;&gt;&lt;property id=&quot;20148&quot; value=&quot;5&quot;/&gt;&lt;property id=&quot;20300&quot; value=&quot;Slide 21 - &amp;quot;Vehicles (Cont.)&amp;quot;&quot;/&gt;&lt;property id=&quot;20307&quot; value=&quot;671&quot;/&gt;&lt;/object&gt;&lt;object type=&quot;3&quot; unique_id=&quot;366898&quot;&gt;&lt;property id=&quot;20148&quot; value=&quot;5&quot;/&gt;&lt;property id=&quot;20300&quot; value=&quot;Slide 22 - &amp;quot;Vehicles (Cont.)&amp;quot;&quot;/&gt;&lt;property id=&quot;20307&quot; value=&quot;672&quot;/&gt;&lt;/object&gt;&lt;object type=&quot;3&quot; unique_id=&quot;366899&quot;&gt;&lt;property id=&quot;20148&quot; value=&quot;5&quot;/&gt;&lt;property id=&quot;20300&quot; value=&quot;Slide 23 - &amp;quot;Vehicles (Cont.)&amp;quot;&quot;/&gt;&lt;property id=&quot;20307&quot; value=&quot;673&quot;/&gt;&lt;/object&gt;&lt;object type=&quot;3&quot; unique_id=&quot;366900&quot;&gt;&lt;property id=&quot;20148&quot; value=&quot;5&quot;/&gt;&lt;property id=&quot;20300&quot; value=&quot;Slide 24 - &amp;quot;Drivers&amp;quot;&quot;/&gt;&lt;property id=&quot;20307&quot; value=&quot;675&quot;/&gt;&lt;/object&gt;&lt;object type=&quot;3&quot; unique_id=&quot;366901&quot;&gt;&lt;property id=&quot;20148&quot; value=&quot;5&quot;/&gt;&lt;property id=&quot;20300&quot; value=&quot;Slide 25 - &amp;quot;Drivers (Cont.)&amp;quot;&quot;/&gt;&lt;property id=&quot;20307&quot; value=&quot;696&quot;/&gt;&lt;/object&gt;&lt;object type=&quot;3&quot; unique_id=&quot;366902&quot;&gt;&lt;property id=&quot;20148&quot; value=&quot;5&quot;/&gt;&lt;property id=&quot;20300&quot; value=&quot;Slide 26 - &amp;quot;Drivers (Cont.)&amp;quot;&quot;/&gt;&lt;property id=&quot;20307&quot; value=&quot;697&quot;/&gt;&lt;/object&gt;&lt;object type=&quot;3&quot; unique_id=&quot;366903&quot;&gt;&lt;property id=&quot;20148&quot; value=&quot;5&quot;/&gt;&lt;property id=&quot;20300&quot; value=&quot;Slide 27 - &amp;quot;Drivers (Cont.)&amp;quot;&quot;/&gt;&lt;property id=&quot;20307&quot; value=&quot;688&quot;/&gt;&lt;/object&gt;&lt;object type=&quot;3&quot; unique_id=&quot;366904&quot;&gt;&lt;property id=&quot;20148&quot; value=&quot;5&quot;/&gt;&lt;property id=&quot;20300&quot; value=&quot;Slide 28 - &amp;quot;Process Agent Designation&amp;quot;&quot;/&gt;&lt;property id=&quot;20307&quot; value=&quot;659&quot;/&gt;&lt;/object&gt;&lt;object type=&quot;3&quot; unique_id=&quot;366905&quot;&gt;&lt;property id=&quot;20148&quot; value=&quot;5&quot;/&gt;&lt;property id=&quot;20300&quot; value=&quot;Slide 29 - &amp;quot;Affiliation with Others&amp;quot;&quot;/&gt;&lt;property id=&quot;20307&quot; value=&quot;660&quot;/&gt;&lt;/object&gt;&lt;object type=&quot;3&quot; unique_id=&quot;366906&quot;&gt;&lt;property id=&quot;20148&quot; value=&quot;5&quot;/&gt;&lt;property id=&quot;20300&quot; value=&quot;Slide 30 - &amp;quot;Certification Statement&amp;quot;&quot;/&gt;&lt;property id=&quot;20307&quot; value=&quot;661&quot;/&gt;&lt;/object&gt;&lt;object type=&quot;3&quot; unique_id=&quot;366907&quot;&gt;&lt;property id=&quot;20148&quot; value=&quot;5&quot;/&gt;&lt;property id=&quot;20300&quot; value=&quot;Slide 31 - &amp;quot;Compliance Certifications&amp;quot;&quot;/&gt;&lt;property id=&quot;20307&quot; value=&quot;662&quot;/&gt;&lt;/object&gt;&lt;object type=&quot;3&quot; unique_id=&quot;366908&quot;&gt;&lt;property id=&quot;20148&quot; value=&quot;5&quot;/&gt;&lt;property id=&quot;20300&quot; value=&quot;Slide 32 - &amp;quot;Applicant’s Oath&amp;quot;&quot;/&gt;&lt;property id=&quot;20307&quot; value=&quot;663&quot;/&gt;&lt;/object&gt;&lt;object type=&quot;3&quot; unique_id=&quot;366909&quot;&gt;&lt;property id=&quot;20148&quot; value=&quot;5&quot;/&gt;&lt;property id=&quot;20300&quot; value=&quot;Slide 33 - &amp;quot;URS Company Official Portal Account &amp;quot;&quot;/&gt;&lt;property id=&quot;20307&quot; value=&quot;664&quot;/&gt;&lt;/object&gt;&lt;object type=&quot;3&quot; unique_id=&quot;366910&quot;&gt;&lt;property id=&quot;20148&quot; value=&quot;5&quot;/&gt;&lt;property id=&quot;20300&quot; value=&quot;Slide 34 - &amp;quot;Payment Information&amp;quot;&quot;/&gt;&lt;property id=&quot;20307&quot; value=&quot;665&quot;/&gt;&lt;/object&gt;&lt;object type=&quot;3&quot; unique_id=&quot;366911&quot;&gt;&lt;property id=&quot;20148&quot; value=&quot;5&quot;/&gt;&lt;property id=&quot;20300&quot; value=&quot;Slide 35 - &amp;quot;End of the Training Module&amp;quot;&quot;/&gt;&lt;property id=&quot;20307&quot; value=&quot;68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9C226C1E-7308-4F72-ABD1-B7165DEC5E84}_4.png&quot;/&gt;&lt;left val=&quot;275&quot;/&gt;&lt;top val=&quot;497&quot;/&gt;&lt;width val=&quot;168&quot;/&gt;&lt;height val=&quot;2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5&quot;/&gt;&lt;lineCharCount val=&quot;18&quot;/&gt;&lt;lineCharCount val=&quot;20&quot;/&gt;&lt;lineCharCount val=&quot;27&quot;/&gt;&lt;lineCharCount val=&quot;20&quot;/&gt;&lt;lineCharCount val=&quot;2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5&quot;/&gt;&lt;lineCharCount val=&quot;18&quot;/&gt;&lt;lineCharCount val=&quot;20&quot;/&gt;&lt;lineCharCount val=&quot;27&quot;/&gt;&lt;lineCharCount val=&quot;20&quot;/&gt;&lt;lineCharCount val=&quot;2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5&quot;/&gt;&lt;lineCharCount val=&quot;18&quot;/&gt;&lt;lineCharCount val=&quot;20&quot;/&gt;&lt;lineCharCount val=&quot;27&quot;/&gt;&lt;lineCharCount val=&quot;20&quot;/&gt;&lt;lineCharCount val=&quot;2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0&quot;/&gt;&lt;lineCharCount val=&quot;15&quot;/&gt;&lt;lineCharCount val=&quot;52&quot;/&gt;&lt;lineCharCount val=&quot;23&quot;/&gt;&lt;lineCharCount val=&quot;55&quot;/&gt;&lt;lineCharCount val=&quot;36&quot;/&gt;&lt;lineCharCount val=&quot;60&quot;/&gt;&lt;lineCharCount val=&quot;54&quot;/&gt;&lt;lineCharCount val=&quot;12&quot;/&gt;&lt;lineCharCount val=&quot;55&quot;/&gt;&lt;lineCharCount val=&quot;1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PSNARRATION" val="1,167375974,C:\Users\debbi\Documents\URS Final to Repository\FINAL_Submit Application for New Registration_MXCZ_Broker_Property_HHG_pptx\Media.ppcx"/>
  <p:tag name="HTML_SHAPEINFO" val="&lt;SlideThumbPath val=&quot;Slide3.PNG&quo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B7839A43-B509-4575-8502-82B469D66D02}_3.png&quot;/&gt;&lt;left val=&quot;-10&quot;/&gt;&lt;top val=&quot;49&quot;/&gt;&lt;width val=&quot;730&quot;/&gt;&lt;height val=&quot;6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ACEAF0F6-3B68-4EEC-8518-35723365FB6F}_3.png&quot;/&gt;&lt;left val=&quot;0&quot;/&gt;&lt;top val=&quot;99&quot;/&gt;&lt;width val=&quot;712&quot;/&gt;&lt;height val=&quot;7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7132D9BC-9C16-4F96-9BB8-0B344DCC8392}_3.png&quot;/&gt;&lt;left val=&quot;275&quot;/&gt;&lt;top val=&quot;497&quot;/&gt;&lt;width val=&quot;168&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PSNARRATION" val="2,167375974,C:\Users\debbi\Documents\URS Final to Repository\FINAL_Submit Application for New Registration_MXCZ_Broker_Property_HHG_pptx\Media.ppcx"/>
  <p:tag name="HTML_SHAPEINFO" val="&lt;SlideThumbPath val=&quot;Slide4.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B3A05557-3478-4161-BF77-CF7B65CE5119}_4.png&quot;/&gt;&lt;left val=&quot;-10&quot;/&gt;&lt;top val=&quot;49&quot;/&gt;&lt;width val=&quot;730&quot;/&gt;&lt;height val=&quot;6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sers\debbi\Documents\URS Training Module\FINAL_Submit Application for New Registration_MXCZ_Broker_Property_HHG\data\asimages\{6A72D0F9-40C9-4E59-A1EB-690A05572E45}_4.png&quot;/&gt;&lt;left val=&quot;-1&quot;/&gt;&lt;top val=&quot;89&quot;/&gt;&lt;width val=&quot;715&quot;/&gt;&lt;height val=&quot;157&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35649</TotalTime>
  <Words>5121</Words>
  <Application>Microsoft Office PowerPoint</Application>
  <PresentationFormat>On-screen Show (4:3)</PresentationFormat>
  <Paragraphs>578</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1_Office Theme</vt:lpstr>
      <vt:lpstr>URS Training Material</vt:lpstr>
      <vt:lpstr>2_Office Theme</vt:lpstr>
      <vt:lpstr>Intermodal Equipment Provider (IEP) U.S. and Canada:  Submit an Application for New Registration  </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Operation Classification (Cont.)</vt:lpstr>
      <vt:lpstr>Operation Classification (Cont.)</vt:lpstr>
      <vt:lpstr>Vehicles</vt:lpstr>
      <vt:lpstr>Vehicles (Cont.)</vt:lpstr>
      <vt:lpstr>Vehicles (Cont.)</vt:lpstr>
      <vt:lpstr>Vehicles (Cont.)</vt:lpstr>
      <vt:lpstr>Vehicles (Cont.)</vt:lpstr>
      <vt:lpstr>Vehicles (Cont.)</vt:lpstr>
      <vt:lpstr>Drivers</vt:lpstr>
      <vt:lpstr>Drivers (Cont.)</vt:lpstr>
      <vt:lpstr>Drivers (Cont.)</vt:lpstr>
      <vt:lpstr>Drivers (Cont.)</vt:lpstr>
      <vt:lpstr>Process Agent Designation</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Tawana L.</dc:creator>
  <cp:lastModifiedBy>King, Tawana L.</cp:lastModifiedBy>
  <cp:revision>842</cp:revision>
  <dcterms:created xsi:type="dcterms:W3CDTF">2015-06-22T14:46:22Z</dcterms:created>
  <dcterms:modified xsi:type="dcterms:W3CDTF">2015-12-10T21:22:12Z</dcterms:modified>
</cp:coreProperties>
</file>