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6.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9.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34.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5.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3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37.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 id="2147483688" r:id="rId3"/>
  </p:sldMasterIdLst>
  <p:notesMasterIdLst>
    <p:notesMasterId r:id="rId42"/>
  </p:notesMasterIdLst>
  <p:handoutMasterIdLst>
    <p:handoutMasterId r:id="rId43"/>
  </p:handoutMasterIdLst>
  <p:sldIdLst>
    <p:sldId id="256" r:id="rId4"/>
    <p:sldId id="642" r:id="rId5"/>
    <p:sldId id="714" r:id="rId6"/>
    <p:sldId id="715" r:id="rId7"/>
    <p:sldId id="716" r:id="rId8"/>
    <p:sldId id="717" r:id="rId9"/>
    <p:sldId id="718" r:id="rId10"/>
    <p:sldId id="719" r:id="rId11"/>
    <p:sldId id="720" r:id="rId12"/>
    <p:sldId id="721" r:id="rId13"/>
    <p:sldId id="722" r:id="rId14"/>
    <p:sldId id="723" r:id="rId15"/>
    <p:sldId id="713" r:id="rId16"/>
    <p:sldId id="674" r:id="rId17"/>
    <p:sldId id="584" r:id="rId18"/>
    <p:sldId id="652" r:id="rId19"/>
    <p:sldId id="605" r:id="rId20"/>
    <p:sldId id="653" r:id="rId21"/>
    <p:sldId id="654" r:id="rId22"/>
    <p:sldId id="606" r:id="rId23"/>
    <p:sldId id="655" r:id="rId24"/>
    <p:sldId id="609" r:id="rId25"/>
    <p:sldId id="612" r:id="rId26"/>
    <p:sldId id="611" r:id="rId27"/>
    <p:sldId id="676" r:id="rId28"/>
    <p:sldId id="677" r:id="rId29"/>
    <p:sldId id="678" r:id="rId30"/>
    <p:sldId id="657" r:id="rId31"/>
    <p:sldId id="614" r:id="rId32"/>
    <p:sldId id="658" r:id="rId33"/>
    <p:sldId id="724" r:id="rId34"/>
    <p:sldId id="725" r:id="rId35"/>
    <p:sldId id="726" r:id="rId36"/>
    <p:sldId id="727" r:id="rId37"/>
    <p:sldId id="728" r:id="rId38"/>
    <p:sldId id="729" r:id="rId39"/>
    <p:sldId id="730" r:id="rId40"/>
    <p:sldId id="731"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Tawana L." initials="TLK" lastIdx="16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2557" autoAdjust="0"/>
  </p:normalViewPr>
  <p:slideViewPr>
    <p:cSldViewPr snapToObjects="1">
      <p:cViewPr>
        <p:scale>
          <a:sx n="100" d="100"/>
          <a:sy n="100" d="100"/>
        </p:scale>
        <p:origin x="-1944" y="-150"/>
      </p:cViewPr>
      <p:guideLst>
        <p:guide orient="horz" pos="2160"/>
        <p:guide pos="2880"/>
      </p:guideLst>
    </p:cSldViewPr>
  </p:slideViewPr>
  <p:outlineViewPr>
    <p:cViewPr>
      <p:scale>
        <a:sx n="33" d="100"/>
        <a:sy n="33" d="100"/>
      </p:scale>
      <p:origin x="48" y="13296"/>
    </p:cViewPr>
  </p:outlineViewPr>
  <p:notesTextViewPr>
    <p:cViewPr>
      <p:scale>
        <a:sx n="1" d="1"/>
        <a:sy n="1" d="1"/>
      </p:scale>
      <p:origin x="0" y="0"/>
    </p:cViewPr>
  </p:notesTextViewPr>
  <p:notesViewPr>
    <p:cSldViewPr snapToObjects="1">
      <p:cViewPr varScale="1">
        <p:scale>
          <a:sx n="84" d="100"/>
          <a:sy n="84" d="100"/>
        </p:scale>
        <p:origin x="-3936" y="-84"/>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166A3-1A95-41D7-84D9-3F4EE3A80EF9}" type="slidenum">
              <a:rPr lang="en-US" smtClean="0"/>
              <a:t>‹#›</a:t>
            </a:fld>
            <a:endParaRPr lang="en-US"/>
          </a:p>
        </p:txBody>
      </p:sp>
    </p:spTree>
    <p:extLst>
      <p:ext uri="{BB962C8B-B14F-4D97-AF65-F5344CB8AC3E}">
        <p14:creationId xmlns:p14="http://schemas.microsoft.com/office/powerpoint/2010/main" val="4025092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0417-D7B8-46AE-A907-A9157B80B95B}" type="slidenum">
              <a:rPr lang="en-US" smtClean="0"/>
              <a:t>‹#›</a:t>
            </a:fld>
            <a:endParaRPr lang="en-US"/>
          </a:p>
        </p:txBody>
      </p:sp>
    </p:spTree>
    <p:extLst>
      <p:ext uri="{BB962C8B-B14F-4D97-AF65-F5344CB8AC3E}">
        <p14:creationId xmlns:p14="http://schemas.microsoft.com/office/powerpoint/2010/main" val="3971516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Registration System</a:t>
            </a:r>
            <a:r>
              <a:rPr lang="en-US" baseline="0" dirty="0" smtClean="0"/>
              <a:t> (URS).</a:t>
            </a:r>
          </a:p>
          <a:p>
            <a:r>
              <a:rPr lang="en-US" dirty="0" smtClean="0"/>
              <a:t>Cargo Tank</a:t>
            </a:r>
            <a:r>
              <a:rPr lang="en-US" baseline="0" dirty="0" smtClean="0"/>
              <a:t> Facility </a:t>
            </a:r>
            <a:r>
              <a:rPr lang="en-US" baseline="0" dirty="0" smtClean="0"/>
              <a:t>Mexico Domiciled:  </a:t>
            </a:r>
            <a:r>
              <a:rPr lang="en-US" dirty="0" smtClean="0"/>
              <a:t>Submit </a:t>
            </a:r>
            <a:r>
              <a:rPr lang="en-US" baseline="0" dirty="0" smtClean="0"/>
              <a:t>an Application for New Registration</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a:t>
            </a:fld>
            <a:endParaRPr lang="en-US"/>
          </a:p>
        </p:txBody>
      </p:sp>
    </p:spTree>
    <p:extLst>
      <p:ext uri="{BB962C8B-B14F-4D97-AF65-F5344CB8AC3E}">
        <p14:creationId xmlns:p14="http://schemas.microsoft.com/office/powerpoint/2010/main" val="220635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Business Description.</a:t>
            </a:r>
          </a:p>
          <a:p>
            <a:pPr marL="173736" indent="-173736">
              <a:buFont typeface="Arial" panose="020B0604020202020204" pitchFamily="34" charset="0"/>
              <a:buChar char="•"/>
            </a:pPr>
            <a:r>
              <a:rPr lang="en-US" sz="1200" dirty="0" smtClean="0"/>
              <a:t>FMCSA needs to capture the business details regarding the Applicant </a:t>
            </a:r>
            <a:r>
              <a:rPr lang="en-US" sz="1200" baseline="0" dirty="0" smtClean="0"/>
              <a:t>applying for new registration. </a:t>
            </a:r>
            <a:r>
              <a:rPr lang="en-US" sz="1200" dirty="0" smtClean="0"/>
              <a:t> </a:t>
            </a:r>
          </a:p>
          <a:p>
            <a:pPr marL="173736" indent="-173736">
              <a:buFont typeface="Arial" panose="020B0604020202020204" pitchFamily="34" charset="0"/>
              <a:buChar char="•"/>
            </a:pPr>
            <a:r>
              <a:rPr lang="en-US" sz="1200" dirty="0" smtClean="0"/>
              <a:t>The information includes the following:</a:t>
            </a:r>
          </a:p>
          <a:p>
            <a:pPr marL="630936" lvl="1" indent="-173736">
              <a:buFont typeface="Arial" panose="020B0604020202020204" pitchFamily="34" charset="0"/>
              <a:buChar char="•"/>
            </a:pPr>
            <a:r>
              <a:rPr lang="en-US" sz="1200" dirty="0" smtClean="0"/>
              <a:t>Dunn &amp; Bradstreet Number</a:t>
            </a:r>
          </a:p>
          <a:p>
            <a:pPr marL="630936" lvl="1" indent="-173736">
              <a:buFont typeface="Arial" panose="020B0604020202020204" pitchFamily="34" charset="0"/>
              <a:buChar char="•"/>
            </a:pPr>
            <a:r>
              <a:rPr lang="en-US" sz="1200" dirty="0" smtClean="0"/>
              <a:t>Legal and Doing Business As Name</a:t>
            </a:r>
          </a:p>
          <a:p>
            <a:pPr marL="630936" lvl="1" indent="-173736">
              <a:buFont typeface="Arial" panose="020B0604020202020204" pitchFamily="34" charset="0"/>
              <a:buChar char="•"/>
            </a:pPr>
            <a:r>
              <a:rPr lang="en-US" sz="1200" dirty="0" smtClean="0"/>
              <a:t>Principal Place of Business Addresses</a:t>
            </a:r>
          </a:p>
          <a:p>
            <a:pPr marL="630936" lvl="1" indent="-173736">
              <a:buFont typeface="Arial" panose="020B0604020202020204" pitchFamily="34" charset="0"/>
              <a:buChar char="•"/>
            </a:pPr>
            <a:r>
              <a:rPr lang="en-US" sz="1200" dirty="0" smtClean="0"/>
              <a:t>Telephone, Fax, Cell Numbers</a:t>
            </a:r>
          </a:p>
          <a:p>
            <a:pPr marL="630936" lvl="1" indent="-173736">
              <a:buFont typeface="Arial" panose="020B0604020202020204" pitchFamily="34" charset="0"/>
              <a:buChar char="•"/>
            </a:pPr>
            <a:r>
              <a:rPr lang="en-US" sz="1200" dirty="0" smtClean="0"/>
              <a:t>EIN or SSN</a:t>
            </a:r>
          </a:p>
          <a:p>
            <a:pPr marL="630936" lvl="1" indent="-173736">
              <a:buFont typeface="Arial" panose="020B0604020202020204" pitchFamily="34" charset="0"/>
              <a:buChar char="•"/>
            </a:pPr>
            <a:r>
              <a:rPr lang="en-US" sz="1200" dirty="0" smtClean="0"/>
              <a:t>If applicable, Canadian NCS Number</a:t>
            </a:r>
          </a:p>
          <a:p>
            <a:pPr marL="630936" lvl="1" indent="-173736">
              <a:buFont typeface="Arial" panose="020B0604020202020204" pitchFamily="34" charset="0"/>
              <a:buChar char="•"/>
            </a:pPr>
            <a:r>
              <a:rPr lang="en-US" sz="1200" dirty="0" smtClean="0"/>
              <a:t>If applicable, Mexico RFC Number</a:t>
            </a:r>
          </a:p>
          <a:p>
            <a:pPr marL="630936" lvl="1" indent="-173736">
              <a:buFont typeface="Arial" panose="020B0604020202020204" pitchFamily="34" charset="0"/>
              <a:buChar char="•"/>
            </a:pPr>
            <a:r>
              <a:rPr lang="en-US" sz="1200" dirty="0" smtClean="0"/>
              <a:t>Unit of Government</a:t>
            </a:r>
          </a:p>
          <a:p>
            <a:pPr marL="630936" lvl="1" indent="-173736">
              <a:buFont typeface="Arial" panose="020B0604020202020204" pitchFamily="34" charset="0"/>
              <a:buChar char="•"/>
            </a:pPr>
            <a:r>
              <a:rPr lang="en-US" sz="1200" dirty="0" smtClean="0"/>
              <a:t>Form of Business</a:t>
            </a:r>
          </a:p>
          <a:p>
            <a:pPr marL="630936" lvl="1" indent="-173736">
              <a:buFont typeface="Arial" panose="020B0604020202020204" pitchFamily="34" charset="0"/>
              <a:buChar char="•"/>
            </a:pPr>
            <a:r>
              <a:rPr lang="en-US" sz="1200" dirty="0" smtClean="0"/>
              <a:t>Ownership and Control</a:t>
            </a:r>
          </a:p>
          <a:p>
            <a:pPr marL="630936" lvl="1" indent="-173736">
              <a:buFont typeface="Arial" panose="020B0604020202020204" pitchFamily="34" charset="0"/>
              <a:buChar char="•"/>
            </a:pPr>
            <a:r>
              <a:rPr lang="en-US" sz="1200" dirty="0" smtClean="0"/>
              <a:t>Company Contact Names, Titles and Addresses</a:t>
            </a:r>
          </a:p>
          <a:p>
            <a:pPr marL="630936" lvl="1" indent="-173736">
              <a:buFont typeface="Arial" panose="020B0604020202020204" pitchFamily="34" charset="0"/>
              <a:buChar cha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Business Description section of the application, reference the </a:t>
            </a:r>
            <a:r>
              <a:rPr lang="en-US" sz="1200" b="0" i="0" baseline="0" dirty="0" smtClean="0"/>
              <a:t>t</a:t>
            </a:r>
            <a:r>
              <a:rPr lang="en-US" sz="1200" b="0" i="0" dirty="0" smtClean="0"/>
              <a:t>raining module: “Mexico</a:t>
            </a:r>
            <a:r>
              <a:rPr lang="en-US" sz="1200" b="0" i="0" baseline="0" dirty="0" smtClean="0"/>
              <a:t> - </a:t>
            </a:r>
            <a:r>
              <a:rPr lang="en-US" sz="1200" b="0" i="0" dirty="0" smtClean="0"/>
              <a:t>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2525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Operation</a:t>
            </a:r>
            <a:r>
              <a:rPr lang="en-US" sz="1200" baseline="0" dirty="0" smtClean="0"/>
              <a:t> Classification.</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baseline="0" dirty="0" smtClean="0"/>
          </a:p>
          <a:p>
            <a:pPr marL="171450" indent="-171450">
              <a:buFont typeface="Arial" panose="020B0604020202020204" pitchFamily="34" charset="0"/>
              <a:buChar char="•"/>
            </a:pPr>
            <a:r>
              <a:rPr lang="en-US" sz="1200" dirty="0" smtClean="0"/>
              <a:t>FMCSA needs to capture details regarding</a:t>
            </a:r>
            <a:r>
              <a:rPr lang="en-US" sz="1200" baseline="0" dirty="0" smtClean="0"/>
              <a:t> the Applicant’s planned operation.</a:t>
            </a:r>
          </a:p>
          <a:p>
            <a:pPr marL="171450" indent="-171450">
              <a:buFont typeface="Arial" panose="020B0604020202020204" pitchFamily="34" charset="0"/>
              <a:buChar char="•"/>
            </a:pPr>
            <a:r>
              <a:rPr lang="en-US" sz="1200" baseline="0" dirty="0" smtClean="0"/>
              <a:t>This includes the following information:</a:t>
            </a:r>
          </a:p>
          <a:p>
            <a:pPr marL="630936" lvl="1" indent="-173736">
              <a:buFont typeface="Arial" panose="020B0604020202020204" pitchFamily="34" charset="0"/>
              <a:buChar char="•"/>
            </a:pPr>
            <a:r>
              <a:rPr lang="en-US" sz="1200" dirty="0" smtClean="0"/>
              <a:t>Transporting Property</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Transporting Passengers</a:t>
            </a:r>
          </a:p>
          <a:p>
            <a:pPr marL="630936" lvl="1" indent="-173736">
              <a:buFont typeface="Arial" panose="020B0604020202020204" pitchFamily="34" charset="0"/>
              <a:buChar char="•"/>
            </a:pPr>
            <a:r>
              <a:rPr lang="en-US" sz="1200" dirty="0" smtClean="0"/>
              <a:t>Broker Services</a:t>
            </a:r>
          </a:p>
          <a:p>
            <a:pPr marL="630936" lvl="1" indent="-173736">
              <a:buFont typeface="Arial" panose="020B0604020202020204" pitchFamily="34" charset="0"/>
              <a:buChar char="•"/>
            </a:pPr>
            <a:r>
              <a:rPr lang="en-US" sz="1200" dirty="0" smtClean="0"/>
              <a:t>Type of Cargo or Property Transporting</a:t>
            </a:r>
          </a:p>
          <a:p>
            <a:pPr marL="630936" lvl="1" indent="-173736">
              <a:buFont typeface="Arial" panose="020B0604020202020204" pitchFamily="34" charset="0"/>
              <a:buChar char="•"/>
            </a:pPr>
            <a:r>
              <a:rPr lang="en-US" sz="1200" dirty="0" smtClean="0"/>
              <a:t>Transporting  across state lines with/without HM</a:t>
            </a:r>
          </a:p>
          <a:p>
            <a:pPr marL="630936" lvl="1" indent="-173736">
              <a:buFont typeface="Arial" panose="020B0604020202020204" pitchFamily="34" charset="0"/>
              <a:buChar char="•"/>
            </a:pPr>
            <a:r>
              <a:rPr lang="en-US" sz="1200" dirty="0" smtClean="0"/>
              <a:t>Receiving a grant from the FTA</a:t>
            </a:r>
          </a:p>
          <a:p>
            <a:pPr marL="630936" lvl="1" indent="-173736">
              <a:buFont typeface="Arial" panose="020B0604020202020204" pitchFamily="34" charset="0"/>
              <a:buChar char="•"/>
            </a:pPr>
            <a:r>
              <a:rPr lang="en-US" sz="1200" dirty="0" smtClean="0"/>
              <a:t>Freight Forwarder Services</a:t>
            </a:r>
          </a:p>
          <a:p>
            <a:pPr marL="630936" lvl="1" indent="-173736">
              <a:buFont typeface="Arial" panose="020B0604020202020204" pitchFamily="34" charset="0"/>
              <a:buChar char="•"/>
            </a:pPr>
            <a:r>
              <a:rPr lang="en-US" sz="1200" dirty="0" smtClean="0"/>
              <a:t>Cargo Tank Facility</a:t>
            </a:r>
          </a:p>
          <a:p>
            <a:pPr marL="630936" lvl="1" indent="-173736">
              <a:buFont typeface="Arial" panose="020B0604020202020204" pitchFamily="34" charset="0"/>
              <a:buChar char="•"/>
            </a:pPr>
            <a:r>
              <a:rPr lang="en-US" sz="1200" dirty="0" smtClean="0"/>
              <a:t>Classification of Cargo</a:t>
            </a:r>
          </a:p>
          <a:p>
            <a:pPr marL="201168" lvl="1" indent="-274320"/>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9095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Will the Applicant transport</a:t>
            </a:r>
            <a:r>
              <a:rPr lang="en-US" b="0" i="0" baseline="0" dirty="0" smtClean="0"/>
              <a:t> Property?</a:t>
            </a:r>
            <a:endParaRPr lang="en-US" b="0" i="0" dirty="0" smtClean="0"/>
          </a:p>
          <a:p>
            <a:pPr marL="628650" lvl="1" indent="-171450">
              <a:buFont typeface="Arial" panose="020B0604020202020204" pitchFamily="34" charset="0"/>
              <a:buChar char="•"/>
            </a:pPr>
            <a:r>
              <a:rPr lang="en-US" b="0" i="0" dirty="0" smtClean="0"/>
              <a:t>If</a:t>
            </a:r>
            <a:r>
              <a:rPr lang="en-US" b="0" i="0" baseline="0" dirty="0" smtClean="0"/>
              <a:t> the Applicant will NOT transport property select the No box</a:t>
            </a:r>
            <a:r>
              <a:rPr lang="en-US" baseline="0" dirty="0" smtClean="0"/>
              <a:t>.</a:t>
            </a:r>
          </a:p>
          <a:p>
            <a:endParaRPr lang="en-US" baseline="0" dirty="0" smtClean="0"/>
          </a:p>
          <a:p>
            <a:r>
              <a:rPr lang="en-US" baseline="0" dirty="0" smtClean="0"/>
              <a:t>Click </a:t>
            </a:r>
            <a:r>
              <a:rPr lang="en-US" b="0" i="0" baseline="0" dirty="0" smtClean="0"/>
              <a:t>Next i</a:t>
            </a:r>
            <a:r>
              <a:rPr lang="en-US" baseline="0" dirty="0" smtClean="0"/>
              <a:t>n the Navigation Menu to move to the next page.</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any Passengers?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transport any Passengers,</a:t>
            </a:r>
            <a:r>
              <a:rPr lang="en-US" sz="1200" baseline="0" dirty="0" smtClean="0"/>
              <a:t> s</a:t>
            </a:r>
            <a:r>
              <a:rPr lang="en-US" baseline="0" dirty="0" smtClean="0"/>
              <a:t>elect the </a:t>
            </a:r>
            <a:r>
              <a:rPr lang="en-US" b="0" i="0" baseline="0" dirty="0" smtClean="0"/>
              <a:t>No</a:t>
            </a:r>
            <a:r>
              <a:rPr lang="en-US" baseline="0" dirty="0" smtClean="0"/>
              <a:t> box.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 i</a:t>
            </a:r>
            <a:r>
              <a:rPr lang="en-US" baseline="0" dirty="0" smtClean="0"/>
              <a:t>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7875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Will the Applicant provide Property and/or Household</a:t>
            </a:r>
            <a:r>
              <a:rPr lang="en-US" sz="1200" baseline="0" dirty="0" smtClean="0"/>
              <a:t> Goods (HHG) </a:t>
            </a:r>
            <a:r>
              <a:rPr lang="en-US" sz="1200" dirty="0" smtClean="0"/>
              <a:t>Broker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provide Broker services, </a:t>
            </a:r>
            <a:r>
              <a:rPr lang="en-US" sz="1200" baseline="0" dirty="0" smtClean="0"/>
              <a:t>s</a:t>
            </a:r>
            <a:r>
              <a:rPr lang="en-US" baseline="0" dirty="0" smtClean="0"/>
              <a:t>elect the </a:t>
            </a:r>
            <a:r>
              <a:rPr lang="en-US" b="0" i="0" baseline="0" dirty="0" smtClean="0"/>
              <a:t>No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r>
              <a:rPr lang="en-US" b="0" i="0" baseline="0" dirty="0" smtClean="0"/>
              <a:t>Click Next in the Navigation Menu to move to the next page.</a:t>
            </a:r>
          </a:p>
          <a:p>
            <a:endParaRPr lang="en-US" b="0" i="0" baseline="0" dirty="0" smtClean="0"/>
          </a:p>
          <a:p>
            <a:pPr marL="171450" indent="-171450">
              <a:buFont typeface="Arial" panose="020B0604020202020204" pitchFamily="34" charset="0"/>
              <a:buChar char="•"/>
            </a:pPr>
            <a:r>
              <a:rPr lang="en-US" sz="1200" b="0" i="0" dirty="0" smtClean="0">
                <a:solidFill>
                  <a:schemeClr val="tx1"/>
                </a:solidFill>
              </a:rPr>
              <a:t>Will the Applicant provide Freight Forwarder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solidFill>
                  <a:schemeClr val="tx1"/>
                </a:solidFill>
              </a:rPr>
              <a:t>If the Applicant will NOT provide Freight Forwarder services,</a:t>
            </a:r>
            <a:r>
              <a:rPr lang="en-US" sz="1200" b="0" i="0" baseline="0" dirty="0" smtClean="0">
                <a:solidFill>
                  <a:schemeClr val="tx1"/>
                </a:solidFill>
              </a:rPr>
              <a:t> s</a:t>
            </a:r>
            <a:r>
              <a:rPr lang="en-US" sz="1200" b="0" i="0" dirty="0" smtClean="0"/>
              <a:t>elect the No </a:t>
            </a:r>
            <a:r>
              <a:rPr lang="en-US" sz="1200" dirty="0" smtClean="0"/>
              <a:t>box</a:t>
            </a:r>
            <a:r>
              <a:rPr lang="en-US" b="0" i="0" baseline="0" dirty="0" smtClean="0"/>
              <a:t>.</a:t>
            </a:r>
            <a:endParaRPr lang="en-US" baseline="0" dirty="0" smtClean="0"/>
          </a:p>
          <a:p>
            <a:endParaRPr lang="en-US" baseline="0" dirty="0" smtClean="0"/>
          </a:p>
          <a:p>
            <a:r>
              <a:rPr lang="en-US" baseline="0" dirty="0" smtClean="0"/>
              <a:t>Click </a:t>
            </a:r>
            <a:r>
              <a:rPr lang="en-US" b="0" i="0" baseline="0" dirty="0" smtClean="0"/>
              <a:t>Next</a:t>
            </a:r>
            <a:r>
              <a:rPr lang="en-US" baseline="0" dirty="0" smtClean="0"/>
              <a: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 </a:t>
            </a:r>
            <a:r>
              <a:rPr lang="en-US" sz="1200" dirty="0" smtClean="0"/>
              <a:t>Will the Applicant operate a Cargo Tank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a:t>
            </a:r>
            <a:r>
              <a:rPr lang="en-US" sz="1200" dirty="0" smtClean="0"/>
              <a:t>operate </a:t>
            </a:r>
            <a:r>
              <a:rPr lang="en-US" sz="1200" dirty="0" smtClean="0"/>
              <a:t>a Cargo Tank Facility,</a:t>
            </a:r>
            <a:r>
              <a:rPr lang="en-US" sz="1200" baseline="0" dirty="0" smtClean="0"/>
              <a:t> s</a:t>
            </a:r>
            <a:r>
              <a:rPr lang="en-US" baseline="0" dirty="0" smtClean="0"/>
              <a:t>elect the </a:t>
            </a:r>
            <a:r>
              <a:rPr lang="en-US" b="0" i="0" baseline="0" dirty="0" smtClean="0"/>
              <a:t>Yes</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Operation Classification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Cargo Tank Facility.</a:t>
            </a:r>
          </a:p>
          <a:p>
            <a:r>
              <a:rPr lang="en-US" sz="1200" dirty="0" smtClean="0"/>
              <a:t>The information being collected</a:t>
            </a:r>
            <a:r>
              <a:rPr lang="en-US" sz="1200" baseline="0" dirty="0" smtClean="0"/>
              <a:t> in this section is needed for each Cargo Tank Facility being registered.</a:t>
            </a:r>
            <a:endParaRPr lang="en-US" sz="1200" dirty="0" smtClean="0"/>
          </a:p>
          <a:p>
            <a:pPr marL="173736" indent="-173736">
              <a:buFont typeface="Arial" panose="020B0604020202020204" pitchFamily="34" charset="0"/>
              <a:buChar char="•"/>
            </a:pPr>
            <a:r>
              <a:rPr lang="en-US" sz="1200" dirty="0" smtClean="0"/>
              <a:t>FMCSA needs to capture some details regarding the Cargo Tank Facilities the Applicant will operate:</a:t>
            </a:r>
          </a:p>
          <a:p>
            <a:pPr marL="630936" lvl="1" indent="-173736">
              <a:buFont typeface="Arial" panose="020B0604020202020204" pitchFamily="34" charset="0"/>
              <a:buChar char="•"/>
            </a:pPr>
            <a:r>
              <a:rPr lang="en-US" sz="1200" dirty="0" smtClean="0"/>
              <a:t>How many and the Names</a:t>
            </a:r>
          </a:p>
          <a:p>
            <a:pPr marL="630936" lvl="1" indent="-173736">
              <a:buFont typeface="Arial" panose="020B0604020202020204" pitchFamily="34" charset="0"/>
              <a:buChar char="•"/>
            </a:pPr>
            <a:r>
              <a:rPr lang="en-US" sz="1200" dirty="0" smtClean="0"/>
              <a:t>Addresses</a:t>
            </a:r>
          </a:p>
          <a:p>
            <a:pPr marL="630936" lvl="1" indent="-173736">
              <a:buFont typeface="Arial" panose="020B0604020202020204" pitchFamily="34" charset="0"/>
              <a:buChar char="•"/>
            </a:pPr>
            <a:r>
              <a:rPr lang="en-US" sz="1200" dirty="0" smtClean="0"/>
              <a:t>Functions, Exemptions, Special Permits, Vehicles</a:t>
            </a:r>
          </a:p>
          <a:p>
            <a:pPr marL="630936" lvl="1" indent="-173736">
              <a:buFont typeface="Arial" panose="020B0604020202020204" pitchFamily="34" charset="0"/>
              <a:buChar char="•"/>
            </a:pPr>
            <a:r>
              <a:rPr lang="en-US" sz="1200" dirty="0" smtClean="0"/>
              <a:t>Manufacture or Repair functions</a:t>
            </a:r>
          </a:p>
          <a:p>
            <a:pPr marL="630936" lvl="1" indent="-173736">
              <a:buFont typeface="Arial" panose="020B0604020202020204" pitchFamily="34" charset="0"/>
              <a:buChar char="•"/>
            </a:pPr>
            <a:r>
              <a:rPr lang="en-US" sz="1200" dirty="0" smtClean="0"/>
              <a:t>Uses mobile testing/inspection equipment</a:t>
            </a:r>
          </a:p>
          <a:p>
            <a:pPr marL="630936" lvl="1" indent="-173736">
              <a:buFont typeface="Arial" panose="020B0604020202020204" pitchFamily="34" charset="0"/>
              <a:buChar char="•"/>
            </a:pPr>
            <a:r>
              <a:rPr lang="en-US" sz="1200" dirty="0" smtClean="0"/>
              <a:t>Contact, Inspector information </a:t>
            </a:r>
          </a:p>
          <a:p>
            <a:pPr marL="630936" lvl="1" indent="-173736">
              <a:buFont typeface="Arial" panose="020B0604020202020204" pitchFamily="34" charset="0"/>
              <a:buChar char="•"/>
            </a:pPr>
            <a:r>
              <a:rPr lang="en-US" sz="1200" dirty="0" smtClean="0"/>
              <a:t>American Society of Mechanical Engineers (ASME) Certificate of Authorization</a:t>
            </a:r>
          </a:p>
          <a:p>
            <a:pPr marL="630936" lvl="1" indent="-173736">
              <a:buFont typeface="Arial" panose="020B0604020202020204" pitchFamily="34" charset="0"/>
              <a:buChar char="•"/>
            </a:pPr>
            <a:r>
              <a:rPr lang="en-US" sz="1200" dirty="0" smtClean="0"/>
              <a:t>Certification</a:t>
            </a:r>
          </a:p>
          <a:p>
            <a:pPr marL="0" lvl="0" indent="0">
              <a:buFont typeface="Arial" panose="020B0604020202020204" pitchFamily="34" charset="0"/>
              <a:buNone/>
            </a:pPr>
            <a:endParaRPr lang="en-US" sz="1200" dirty="0" smtClean="0"/>
          </a:p>
          <a:p>
            <a:pPr marL="0" lvl="0" indent="0">
              <a:buFont typeface="Arial" panose="020B0604020202020204" pitchFamily="34" charset="0"/>
              <a:buNone/>
            </a:pPr>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How many Cargo Tank</a:t>
            </a:r>
            <a:r>
              <a:rPr lang="en-US" sz="1200" baseline="0" dirty="0" smtClean="0"/>
              <a:t> Facilities will you register with this application?</a:t>
            </a:r>
          </a:p>
          <a:p>
            <a:pPr marL="628650" lvl="1" indent="-171450">
              <a:buFont typeface="Arial" panose="020B0604020202020204" pitchFamily="34" charset="0"/>
              <a:buChar char="•"/>
            </a:pPr>
            <a:r>
              <a:rPr lang="en-US" sz="1200" baseline="0" dirty="0" smtClean="0"/>
              <a:t>Enter or use the up or down arrows to enter the number of Cargo Tank Facilities being registered.</a:t>
            </a:r>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r>
              <a:rPr lang="en-US" baseline="0" dirty="0" smtClean="0"/>
              <a:t> </a:t>
            </a:r>
          </a:p>
          <a:p>
            <a:pPr marL="171450" indent="-171450">
              <a:buFont typeface="Arial" panose="020B0604020202020204" pitchFamily="34" charset="0"/>
              <a:buChar char="•"/>
            </a:pPr>
            <a:r>
              <a:rPr lang="en-US" sz="1200" dirty="0" smtClean="0"/>
              <a:t>What is the name of your Cargo Tank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a:t>
            </a:r>
            <a:r>
              <a:rPr lang="en-US" sz="1200" dirty="0" smtClean="0"/>
              <a:t>the name of your Cargo Tank Facility</a:t>
            </a:r>
            <a:r>
              <a:rPr lang="en-US" sz="1200" baseline="0" dirty="0" smtClean="0"/>
              <a:t> in the field.</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17</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Is the Physical Cargo Tank Facility Address different from the Principal Place of Business Address?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Physical Cargo Tank Facility Address is different from the Principal Place of Business Address,</a:t>
            </a:r>
            <a:r>
              <a:rPr lang="en-US" sz="1200" baseline="0" dirty="0" smtClean="0"/>
              <a:t> select the </a:t>
            </a:r>
            <a:r>
              <a:rPr lang="en-US" sz="1200" b="0" i="0" baseline="0" dirty="0" smtClean="0"/>
              <a:t>Yes </a:t>
            </a:r>
            <a:r>
              <a:rPr lang="en-US" sz="1200" baseline="0" dirty="0" smtClean="0"/>
              <a:t>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Physical Cargo Tank Facility Address is NOT different from the Principal Place of Business Address,</a:t>
            </a:r>
            <a:r>
              <a:rPr lang="en-US" sz="1200" baseline="0" dirty="0" smtClean="0"/>
              <a:t> select the </a:t>
            </a:r>
            <a:r>
              <a:rPr lang="en-US" sz="1200" b="0" i="0" baseline="0" dirty="0" smtClean="0"/>
              <a:t>No </a:t>
            </a:r>
            <a:r>
              <a:rPr lang="en-US" sz="1200" baseline="0" dirty="0" smtClean="0"/>
              <a:t>box.</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r>
              <a:rPr lang="en-US" baseline="0" dirty="0" smtClean="0"/>
              <a:t> </a:t>
            </a:r>
          </a:p>
          <a:p>
            <a:pPr marL="171450" indent="-171450">
              <a:buFont typeface="Arial" panose="020B0604020202020204" pitchFamily="34" charset="0"/>
              <a:buChar char="•"/>
            </a:pPr>
            <a:r>
              <a:rPr lang="en-US" sz="1200" dirty="0" smtClean="0"/>
              <a:t>Provide the Physical Cargo Tank Facility Address if it is different from the Principal Place of Business Address.</a:t>
            </a:r>
          </a:p>
          <a:p>
            <a:pPr marL="0" indent="0">
              <a:buFont typeface="Arial" panose="020B0604020202020204" pitchFamily="34" charset="0"/>
              <a:buNone/>
            </a:pPr>
            <a:r>
              <a:rPr lang="en-US" sz="1200" dirty="0" smtClean="0"/>
              <a:t>P.O. Boxes are NOT accepted.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a:t>
            </a:r>
            <a:r>
              <a:rPr lang="en-US" sz="1200" dirty="0" smtClean="0"/>
              <a:t>the address information</a:t>
            </a:r>
            <a:r>
              <a:rPr lang="en-US" sz="1200" baseline="0" dirty="0" smtClean="0"/>
              <a:t> in the fields.</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Is the Mailing Address different from the Physical Cargo Tank Facility Address?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Mailing Address is different from the Physical Cargo Tank Facility Address,</a:t>
            </a:r>
            <a:r>
              <a:rPr lang="en-US" sz="1200" baseline="0" dirty="0" smtClean="0"/>
              <a:t> select the </a:t>
            </a:r>
            <a:r>
              <a:rPr lang="en-US" sz="1200" b="0" i="0" baseline="0" dirty="0" smtClean="0"/>
              <a:t>Yes </a:t>
            </a:r>
            <a:r>
              <a:rPr lang="en-US" sz="1200" baseline="0" dirty="0" smtClean="0"/>
              <a:t>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Is the Mailing Address is NOT different from the Physical Cargo Tank Facility Address,</a:t>
            </a:r>
            <a:r>
              <a:rPr lang="en-US" sz="1200" baseline="0" dirty="0" smtClean="0"/>
              <a:t> select the </a:t>
            </a:r>
            <a:r>
              <a:rPr lang="en-US" sz="1200" b="0" i="0" baseline="0" dirty="0" smtClean="0"/>
              <a:t>No </a:t>
            </a:r>
            <a:r>
              <a:rPr lang="en-US" sz="1200" baseline="0" dirty="0" smtClean="0"/>
              <a:t>box.</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r>
              <a:rPr lang="en-US" baseline="0" dirty="0" smtClean="0"/>
              <a:t> </a:t>
            </a:r>
          </a:p>
          <a:p>
            <a:pPr marL="171450" indent="-171450">
              <a:buFont typeface="Arial" panose="020B0604020202020204" pitchFamily="34" charset="0"/>
              <a:buChar char="•"/>
            </a:pPr>
            <a:r>
              <a:rPr lang="en-US" sz="1200" dirty="0" smtClean="0"/>
              <a:t>Provide the Mailing Address if it is different from the Physical Cargo Tank Facility Address.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a:t>
            </a:r>
            <a:r>
              <a:rPr lang="en-US" sz="1200" dirty="0" smtClean="0"/>
              <a:t>the address information</a:t>
            </a:r>
            <a:r>
              <a:rPr lang="en-US" sz="1200" baseline="0" dirty="0" smtClean="0"/>
              <a:t> in the fields.</a:t>
            </a:r>
            <a:endParaRPr lang="en-US" sz="1200" dirty="0" smtClean="0"/>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Training Objectives.</a:t>
            </a:r>
          </a:p>
          <a:p>
            <a:pPr marL="173736" indent="-173736">
              <a:buFont typeface="Arial" panose="020B0604020202020204" pitchFamily="34" charset="0"/>
              <a:buChar char="•"/>
            </a:pPr>
            <a:r>
              <a:rPr lang="en-US" sz="1200" b="0" i="0" dirty="0" smtClean="0"/>
              <a:t>The prerequisite</a:t>
            </a:r>
            <a:r>
              <a:rPr lang="en-US" sz="1200" b="0" i="0" baseline="0" dirty="0" smtClean="0"/>
              <a:t> for this training module is the c</a:t>
            </a:r>
            <a:r>
              <a:rPr lang="en-US" sz="1200" b="0" i="0" dirty="0" smtClean="0"/>
              <a:t>ompletion of the training module titled ‘Mexico - Introduction to Submit an Application for New Registration’.</a:t>
            </a:r>
          </a:p>
          <a:p>
            <a:pPr marL="173736" indent="-173736">
              <a:buFont typeface="Arial" panose="020B0604020202020204" pitchFamily="34" charset="0"/>
              <a:buChar char="•"/>
            </a:pPr>
            <a:endParaRPr lang="en-US" sz="1200" b="1" i="1" dirty="0" smtClean="0"/>
          </a:p>
          <a:p>
            <a:pPr marL="173736" indent="-173736">
              <a:buFont typeface="Arial" panose="020B0604020202020204" pitchFamily="34" charset="0"/>
              <a:buChar char="•"/>
            </a:pPr>
            <a:r>
              <a:rPr lang="en-US" sz="1200" dirty="0" smtClean="0"/>
              <a:t>A training objective is to provide Cargo Tank</a:t>
            </a:r>
            <a:r>
              <a:rPr lang="en-US" sz="1200" baseline="0" dirty="0" smtClean="0"/>
              <a:t> Facilities </a:t>
            </a:r>
            <a:r>
              <a:rPr lang="en-US" sz="1200" dirty="0" smtClean="0"/>
              <a:t>an overview for submitting an application for New Registration using the URS Online Application Process.</a:t>
            </a:r>
          </a:p>
          <a:p>
            <a:pPr marL="173736" indent="-173736">
              <a:buFont typeface="Arial" panose="020B0604020202020204" pitchFamily="34" charset="0"/>
              <a:buChar char="•"/>
            </a:pPr>
            <a:endParaRPr lang="en-US" sz="1200" dirty="0" smtClean="0"/>
          </a:p>
          <a:p>
            <a:pPr marL="173736" indent="-173736">
              <a:buFont typeface="Arial" panose="020B0604020202020204" pitchFamily="34" charset="0"/>
              <a:buChar char="•"/>
            </a:pPr>
            <a:r>
              <a:rPr lang="en-US" sz="1200" dirty="0" smtClean="0"/>
              <a:t>The functionality in this module includes the following:</a:t>
            </a:r>
          </a:p>
          <a:p>
            <a:pPr marL="630936" lvl="1" indent="-173736">
              <a:buFont typeface="Arial" panose="020B0604020202020204" pitchFamily="34" charset="0"/>
              <a:buChar char="•"/>
            </a:pPr>
            <a:r>
              <a:rPr lang="en-US" sz="1200" dirty="0" smtClean="0"/>
              <a:t>Completing the Application for New Registration</a:t>
            </a:r>
          </a:p>
        </p:txBody>
      </p:sp>
      <p:sp>
        <p:nvSpPr>
          <p:cNvPr id="4" name="Slide Number Placeholder 3"/>
          <p:cNvSpPr>
            <a:spLocks noGrp="1"/>
          </p:cNvSpPr>
          <p:nvPr>
            <p:ph type="sldNum" sz="quarter" idx="10"/>
          </p:nvPr>
        </p:nvSpPr>
        <p:spPr/>
        <p:txBody>
          <a:bodyPr/>
          <a:lstStyle/>
          <a:p>
            <a:fld id="{767A0417-D7B8-46AE-A907-A9157B80B95B}" type="slidenum">
              <a:rPr lang="en-US" smtClean="0"/>
              <a:t>2</a:t>
            </a:fld>
            <a:endParaRPr lang="en-US"/>
          </a:p>
        </p:txBody>
      </p:sp>
    </p:spTree>
    <p:extLst>
      <p:ext uri="{BB962C8B-B14F-4D97-AF65-F5344CB8AC3E}">
        <p14:creationId xmlns:p14="http://schemas.microsoft.com/office/powerpoint/2010/main" val="33074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a:t>
            </a:r>
            <a:r>
              <a:rPr lang="en-US" sz="1200" baseline="0" dirty="0" smtClean="0"/>
              <a:t> Cargo Tank Facility #x, provide the following information:</a:t>
            </a:r>
          </a:p>
          <a:p>
            <a:pPr marL="171450" indent="-171450">
              <a:buFont typeface="Arial" panose="020B0604020202020204" pitchFamily="34" charset="0"/>
              <a:buChar char="•"/>
            </a:pPr>
            <a:r>
              <a:rPr lang="en-US" sz="1200" baseline="0" dirty="0" smtClean="0"/>
              <a:t>Functions.  Select the Functions from the list.</a:t>
            </a:r>
          </a:p>
          <a:p>
            <a:pPr marL="171450" indent="-171450">
              <a:buFont typeface="Arial" panose="020B0604020202020204" pitchFamily="34" charset="0"/>
              <a:buChar char="•"/>
            </a:pPr>
            <a:r>
              <a:rPr lang="en-US" sz="1200" baseline="0" dirty="0" smtClean="0"/>
              <a:t>Exemptions.  Enter the Exemptions for the Cargo Tank Facility.</a:t>
            </a:r>
          </a:p>
          <a:p>
            <a:pPr marL="171450" indent="-171450">
              <a:buFont typeface="Arial" panose="020B0604020202020204" pitchFamily="34" charset="0"/>
              <a:buChar char="•"/>
            </a:pPr>
            <a:r>
              <a:rPr lang="en-US" sz="1200" baseline="0" dirty="0" smtClean="0"/>
              <a:t>Special Permits.  Enter the Special Permits for the Cargo Tank Facility.</a:t>
            </a:r>
          </a:p>
          <a:p>
            <a:pPr marL="171450" indent="-171450">
              <a:buFont typeface="Arial" panose="020B0604020202020204" pitchFamily="34" charset="0"/>
              <a:buChar char="•"/>
            </a:pPr>
            <a:r>
              <a:rPr lang="en-US" sz="1200" baseline="0" dirty="0" smtClean="0"/>
              <a:t>Vehicle.  Select the Vehicle information from the list.</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You have selected one of the Manufacture or Repair functions.  </a:t>
            </a:r>
          </a:p>
          <a:p>
            <a:pPr marL="628650" lvl="1" indent="-171450">
              <a:buFont typeface="Arial" panose="020B0604020202020204" pitchFamily="34" charset="0"/>
              <a:buChar char="•"/>
            </a:pPr>
            <a:r>
              <a:rPr lang="en-US" sz="1200" baseline="0" dirty="0" smtClean="0"/>
              <a:t>This selection requires the uploading of a “R” or “TR” Stamp.  </a:t>
            </a:r>
          </a:p>
          <a:p>
            <a:pPr marL="628650" lvl="1" indent="-171450">
              <a:buFont typeface="Arial" panose="020B0604020202020204" pitchFamily="34" charset="0"/>
              <a:buChar char="•"/>
            </a:pPr>
            <a:r>
              <a:rPr lang="en-US" sz="1200" baseline="0" dirty="0" smtClean="0"/>
              <a:t>Please upload either the ‘R’ or ‘TR’ Stamp.  </a:t>
            </a:r>
          </a:p>
          <a:p>
            <a:pPr marL="628650" lvl="1" indent="-171450">
              <a:buFont typeface="Arial" panose="020B0604020202020204" pitchFamily="34" charset="0"/>
              <a:buChar char="•"/>
            </a:pPr>
            <a:r>
              <a:rPr lang="en-US" sz="1200" baseline="0" dirty="0" smtClean="0"/>
              <a:t>If you are unable to upload at this time, you may still proceed with submitting your application, however please note that this information is required before your application can be approved.</a:t>
            </a: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dirty="0" smtClean="0"/>
              <a:t>For more</a:t>
            </a:r>
            <a:r>
              <a:rPr lang="en-US" sz="1200" b="0" i="0" baseline="0" dirty="0" smtClean="0"/>
              <a:t> detailed information on how to upload a document, reference the t</a:t>
            </a:r>
            <a:r>
              <a:rPr lang="en-US" sz="1200" b="0" i="0" dirty="0" smtClean="0"/>
              <a:t>raining module: “Mexico -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C</a:t>
            </a:r>
            <a:r>
              <a:rPr lang="en-US" sz="1200" b="0" i="0" dirty="0" smtClean="0"/>
              <a:t>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21</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Specify whether the facility uses mobile testing/inspection equipment to perform inspections, tests, or repairs at a location other than the address listed in the Business Description section of this application.</a:t>
            </a:r>
          </a:p>
          <a:p>
            <a:pPr marL="628650" lvl="1" indent="-171450">
              <a:buFont typeface="Arial" panose="020B0604020202020204" pitchFamily="34" charset="0"/>
              <a:buChar char="•"/>
            </a:pPr>
            <a:r>
              <a:rPr lang="en-US" sz="1200" baseline="0" dirty="0" smtClean="0"/>
              <a:t>Select the applicable option, Fixed Facility, Mobile or Both.</a:t>
            </a:r>
          </a:p>
          <a:p>
            <a:endParaRPr lang="en-US"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22</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Provide the contact information for the person at the facility location responsible for compliance with the applicable requirements of chapter 1, title 49 Code of Federal Regulations.</a:t>
            </a:r>
          </a:p>
          <a:p>
            <a:pPr marL="628650" lvl="1" indent="-171450">
              <a:buFont typeface="Arial" panose="020B0604020202020204" pitchFamily="34" charset="0"/>
              <a:buChar char="•"/>
            </a:pPr>
            <a:r>
              <a:rPr lang="en-US" sz="1200" dirty="0" smtClean="0"/>
              <a:t>Enter the</a:t>
            </a:r>
            <a:r>
              <a:rPr lang="en-US" sz="1200" baseline="0" dirty="0" smtClean="0"/>
              <a:t> persons information:</a:t>
            </a:r>
          </a:p>
          <a:p>
            <a:pPr marL="1085850" lvl="2" indent="-171450">
              <a:buFont typeface="Arial" panose="020B0604020202020204" pitchFamily="34" charset="0"/>
              <a:buChar char="•"/>
            </a:pPr>
            <a:r>
              <a:rPr lang="en-US" sz="1200" baseline="0" dirty="0" smtClean="0"/>
              <a:t>First Name</a:t>
            </a:r>
          </a:p>
          <a:p>
            <a:pPr marL="1085850" lvl="2" indent="-171450">
              <a:buFont typeface="Arial" panose="020B0604020202020204" pitchFamily="34" charset="0"/>
              <a:buChar char="•"/>
            </a:pPr>
            <a:r>
              <a:rPr lang="en-US" sz="1200" baseline="0" dirty="0" smtClean="0"/>
              <a:t>Middle Name</a:t>
            </a:r>
          </a:p>
          <a:p>
            <a:pPr marL="1085850" lvl="2" indent="-171450">
              <a:buFont typeface="Arial" panose="020B0604020202020204" pitchFamily="34" charset="0"/>
              <a:buChar char="•"/>
            </a:pPr>
            <a:r>
              <a:rPr lang="en-US" sz="1200" baseline="0" dirty="0" smtClean="0"/>
              <a:t>Last Name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Suffix, 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1085850" lvl="2" indent="-171450">
              <a:buFont typeface="Arial" panose="020B0604020202020204" pitchFamily="34" charset="0"/>
              <a:buChar char="•"/>
            </a:pPr>
            <a:r>
              <a:rPr lang="en-US" sz="1200" baseline="0" dirty="0" smtClean="0"/>
              <a:t>Title</a:t>
            </a:r>
          </a:p>
          <a:p>
            <a:pPr marL="1085850" lvl="2" indent="-171450">
              <a:buFont typeface="Arial" panose="020B0604020202020204" pitchFamily="34" charset="0"/>
              <a:buChar char="•"/>
            </a:pPr>
            <a:r>
              <a:rPr lang="en-US" sz="1200" baseline="0" dirty="0" smtClean="0"/>
              <a:t>Telephone Number</a:t>
            </a:r>
          </a:p>
          <a:p>
            <a:pPr marL="1085850" lvl="2" indent="-171450">
              <a:buFont typeface="Arial" panose="020B0604020202020204" pitchFamily="34" charset="0"/>
              <a:buChar char="•"/>
            </a:pPr>
            <a:r>
              <a:rPr lang="en-US" sz="1200" baseline="0" dirty="0" smtClean="0"/>
              <a:t>Fax Numbers</a:t>
            </a:r>
          </a:p>
          <a:p>
            <a:pPr marL="1085850" lvl="2" indent="-171450">
              <a:buFont typeface="Arial" panose="020B0604020202020204" pitchFamily="34" charset="0"/>
              <a:buChar char="•"/>
            </a:pPr>
            <a:r>
              <a:rPr lang="en-US" sz="1200" baseline="0" dirty="0" smtClean="0"/>
              <a:t>Email Address</a:t>
            </a:r>
          </a:p>
          <a:p>
            <a:pPr marL="1085850" lvl="2" indent="-171450">
              <a:buFont typeface="Arial" panose="020B0604020202020204" pitchFamily="34" charset="0"/>
              <a:buChar cha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Does the Applicant utilize a registered inspector, authorized inspector, certified individual, qualified inspector, or design certified engineer employed by the company to conduct certification, inspection, or testing functions?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does utilize registered and authorized inspectors</a:t>
            </a:r>
            <a:r>
              <a:rPr lang="en-US" sz="1200" baseline="0" dirty="0" smtClean="0"/>
              <a:t> and engineers employed at the company to conduct functions</a:t>
            </a:r>
            <a:r>
              <a:rPr lang="en-US" sz="1200" dirty="0" smtClean="0"/>
              <a:t>, s</a:t>
            </a:r>
            <a:r>
              <a:rPr lang="en-US" baseline="0" dirty="0" smtClean="0"/>
              <a:t>elect the </a:t>
            </a:r>
            <a:r>
              <a:rPr lang="en-US" b="0" i="0" baseline="0" dirty="0" smtClean="0"/>
              <a:t>Yes</a:t>
            </a:r>
            <a:r>
              <a:rPr lang="en-US" b="1" i="1" baseline="0" dirty="0" smtClean="0"/>
              <a:t> </a:t>
            </a:r>
            <a:r>
              <a:rPr lang="en-US" b="0" i="0" baseline="0" dirty="0" smtClean="0"/>
              <a:t>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does NOT utilize registered and authorized inspectors</a:t>
            </a:r>
            <a:r>
              <a:rPr lang="en-US" sz="1200" baseline="0" dirty="0" smtClean="0"/>
              <a:t> and engineers employed at the company to conduct functions</a:t>
            </a:r>
            <a:r>
              <a:rPr lang="en-US" sz="1200" dirty="0" smtClean="0"/>
              <a:t>, s</a:t>
            </a:r>
            <a:r>
              <a:rPr lang="en-US" baseline="0" dirty="0" smtClean="0"/>
              <a:t>elect the </a:t>
            </a:r>
            <a:r>
              <a:rPr lang="en-US" b="0" i="0" baseline="0" dirty="0" smtClean="0"/>
              <a:t>No</a:t>
            </a:r>
            <a:r>
              <a:rPr lang="en-US" b="1" i="1" baseline="0" dirty="0" smtClean="0"/>
              <a:t> </a:t>
            </a:r>
            <a:r>
              <a:rPr lang="en-US" b="0" i="0" baseline="0" dirty="0" smtClean="0"/>
              <a:t>box.</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Provide the contact information for the registered inspector, authorized inspector, certified individual, qualified inspector, or design certified engineer employed by the company to conduct certification, inspection, or testing functions:</a:t>
            </a:r>
          </a:p>
          <a:p>
            <a:pPr marL="628650" lvl="1" indent="-171450">
              <a:buFont typeface="Arial" panose="020B0604020202020204" pitchFamily="34" charset="0"/>
              <a:buChar char="•"/>
            </a:pPr>
            <a:r>
              <a:rPr lang="en-US" baseline="0" dirty="0" smtClean="0"/>
              <a:t>First Name</a:t>
            </a:r>
          </a:p>
          <a:p>
            <a:pPr marL="628650" lvl="1" indent="-171450">
              <a:buFont typeface="Arial" panose="020B0604020202020204" pitchFamily="34" charset="0"/>
              <a:buChar char="•"/>
            </a:pPr>
            <a:r>
              <a:rPr lang="en-US" baseline="0" dirty="0" smtClean="0"/>
              <a:t>Middle Name</a:t>
            </a:r>
          </a:p>
          <a:p>
            <a:pPr marL="628650" lvl="1" indent="-171450">
              <a:buFont typeface="Arial" panose="020B0604020202020204" pitchFamily="34" charset="0"/>
              <a:buChar char="•"/>
            </a:pPr>
            <a:r>
              <a:rPr lang="en-US" baseline="0" dirty="0" smtClean="0"/>
              <a:t>Last Name</a:t>
            </a:r>
          </a:p>
          <a:p>
            <a:pPr marL="628650" lvl="1" indent="-171450">
              <a:buFont typeface="Arial" panose="020B0604020202020204" pitchFamily="34" charset="0"/>
              <a:buChar char="•"/>
            </a:pPr>
            <a:r>
              <a:rPr lang="en-US" baseline="0" dirty="0" smtClean="0"/>
              <a:t>Suffix, </a:t>
            </a:r>
            <a:r>
              <a:rPr lang="en-US" sz="1200" b="0" i="0" baseline="0" dirty="0" smtClean="0"/>
              <a:t>values include the following:  </a:t>
            </a:r>
            <a:r>
              <a:rPr lang="en-US" sz="1200" b="0" i="0" kern="1200" dirty="0" smtClean="0">
                <a:solidFill>
                  <a:schemeClr val="tx1"/>
                </a:solidFill>
                <a:effectLst/>
                <a:latin typeface="+mn-lt"/>
                <a:ea typeface="+mn-ea"/>
                <a:cs typeface="+mn-cs"/>
              </a:rPr>
              <a:t>Jr., Sr., 2</a:t>
            </a:r>
            <a:r>
              <a:rPr lang="en-US" sz="1200" b="0" i="0" kern="1200" baseline="30000" dirty="0" smtClean="0">
                <a:solidFill>
                  <a:schemeClr val="tx1"/>
                </a:solidFill>
                <a:effectLst/>
                <a:latin typeface="+mn-lt"/>
                <a:ea typeface="+mn-ea"/>
                <a:cs typeface="+mn-cs"/>
              </a:rPr>
              <a:t>nd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II, III, IV, V, VI</a:t>
            </a:r>
          </a:p>
          <a:p>
            <a:pPr marL="628650" lvl="1" indent="-171450">
              <a:buFont typeface="Arial" panose="020B0604020202020204" pitchFamily="34" charset="0"/>
              <a:buChar char="•"/>
            </a:pPr>
            <a:r>
              <a:rPr lang="en-US" baseline="0" dirty="0" smtClean="0"/>
              <a:t>Inspector Type</a:t>
            </a:r>
          </a:p>
          <a:p>
            <a:pPr marL="171450" lvl="0" indent="-171450">
              <a:buFont typeface="Arial" panose="020B0604020202020204" pitchFamily="34" charset="0"/>
              <a:buChar char="•"/>
            </a:pPr>
            <a:r>
              <a:rPr lang="en-US" baseline="0" dirty="0" smtClean="0"/>
              <a:t>Use the More button to enter additional persons.</a:t>
            </a:r>
          </a:p>
          <a:p>
            <a:pPr marL="0" lv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Does the Applicant utilize a registered inspector, authorized inspector, certified individual, qualified inspector, or design certified engineer NOT employed by the company to conduct certification, inspection, or testing functions?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utilizes registered and authorized inspectors</a:t>
            </a:r>
            <a:r>
              <a:rPr lang="en-US" sz="1200" baseline="0" dirty="0" smtClean="0"/>
              <a:t> and engineers NOT employed at the company to conduct functions, </a:t>
            </a:r>
            <a:r>
              <a:rPr lang="en-US" sz="1200" dirty="0" smtClean="0"/>
              <a:t>s</a:t>
            </a:r>
            <a:r>
              <a:rPr lang="en-US" baseline="0" dirty="0" smtClean="0"/>
              <a:t>elect the </a:t>
            </a:r>
            <a:r>
              <a:rPr lang="en-US" b="0" i="0" baseline="0" dirty="0" smtClean="0"/>
              <a:t>Yes 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does NOT utilize registered and authorized inspectors</a:t>
            </a:r>
            <a:r>
              <a:rPr lang="en-US" sz="1200" baseline="0" dirty="0" smtClean="0"/>
              <a:t> and engineers NOT employed at the company to conduct functions</a:t>
            </a:r>
            <a:r>
              <a:rPr lang="en-US" sz="1200" dirty="0" smtClean="0"/>
              <a:t>, s</a:t>
            </a:r>
            <a:r>
              <a:rPr lang="en-US" baseline="0" dirty="0" smtClean="0"/>
              <a:t>elect the </a:t>
            </a:r>
            <a:r>
              <a:rPr lang="en-US" b="0" i="0" baseline="0" dirty="0" smtClean="0"/>
              <a:t>No box.</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Provide the contact information for the registered inspector, authorized inspector, certified individual, qualified inspector, or design certified engineer NOT employed by the company to conduct certification, inspection, or testing functions:</a:t>
            </a:r>
          </a:p>
          <a:p>
            <a:pPr marL="628650" lvl="1" indent="-171450">
              <a:buFont typeface="Arial" panose="020B0604020202020204" pitchFamily="34" charset="0"/>
              <a:buChar char="•"/>
            </a:pPr>
            <a:r>
              <a:rPr lang="en-US" baseline="0" dirty="0" smtClean="0"/>
              <a:t>First Name</a:t>
            </a:r>
          </a:p>
          <a:p>
            <a:pPr marL="628650" lvl="1" indent="-171450">
              <a:buFont typeface="Arial" panose="020B0604020202020204" pitchFamily="34" charset="0"/>
              <a:buChar char="•"/>
            </a:pPr>
            <a:r>
              <a:rPr lang="en-US" baseline="0" dirty="0" smtClean="0"/>
              <a:t>Middle Name</a:t>
            </a:r>
          </a:p>
          <a:p>
            <a:pPr marL="628650" lvl="1" indent="-171450">
              <a:buFont typeface="Arial" panose="020B0604020202020204" pitchFamily="34" charset="0"/>
              <a:buChar char="•"/>
            </a:pPr>
            <a:r>
              <a:rPr lang="en-US" baseline="0" dirty="0" smtClean="0"/>
              <a:t>Last Name</a:t>
            </a:r>
          </a:p>
          <a:p>
            <a:pPr marL="628650" lvl="1" indent="-171450">
              <a:buFont typeface="Arial" panose="020B0604020202020204" pitchFamily="34" charset="0"/>
              <a:buChar char="•"/>
            </a:pPr>
            <a:r>
              <a:rPr lang="en-US" baseline="0" dirty="0" smtClean="0"/>
              <a:t>Suffix, </a:t>
            </a:r>
            <a:r>
              <a:rPr lang="en-US" sz="1200" b="0" i="0" baseline="0" dirty="0" smtClean="0"/>
              <a:t>values include the following:  </a:t>
            </a:r>
            <a:r>
              <a:rPr lang="en-US" sz="1200" b="0" i="0" kern="1200" dirty="0" smtClean="0">
                <a:solidFill>
                  <a:schemeClr val="tx1"/>
                </a:solidFill>
                <a:effectLst/>
                <a:latin typeface="+mn-lt"/>
                <a:ea typeface="+mn-ea"/>
                <a:cs typeface="+mn-cs"/>
              </a:rPr>
              <a:t>Jr., Sr., 2</a:t>
            </a:r>
            <a:r>
              <a:rPr lang="en-US" sz="1200" b="0" i="0" kern="1200" baseline="30000" dirty="0" smtClean="0">
                <a:solidFill>
                  <a:schemeClr val="tx1"/>
                </a:solidFill>
                <a:effectLst/>
                <a:latin typeface="+mn-lt"/>
                <a:ea typeface="+mn-ea"/>
                <a:cs typeface="+mn-cs"/>
              </a:rPr>
              <a:t>nd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II, III, IV, V, VI</a:t>
            </a:r>
          </a:p>
          <a:p>
            <a:pPr marL="628650" lvl="1" indent="-171450">
              <a:buFont typeface="Arial" panose="020B0604020202020204" pitchFamily="34" charset="0"/>
              <a:buChar char="•"/>
            </a:pPr>
            <a:r>
              <a:rPr lang="en-US" baseline="0" dirty="0" smtClean="0"/>
              <a:t>Inspector Type</a:t>
            </a:r>
          </a:p>
          <a:p>
            <a:pPr marL="628650" lvl="1" indent="-171450">
              <a:buFont typeface="Arial" panose="020B0604020202020204" pitchFamily="34" charset="0"/>
              <a:buChar char="•"/>
            </a:pPr>
            <a:r>
              <a:rPr lang="en-US" baseline="0" dirty="0" smtClean="0"/>
              <a:t>Cargo Tank Facility Number (Provide an active Cargo Tank Number)</a:t>
            </a:r>
          </a:p>
          <a:p>
            <a:pPr marL="171450" lvl="0" indent="-171450">
              <a:buFont typeface="Arial" panose="020B0604020202020204" pitchFamily="34" charset="0"/>
              <a:buChar char="•"/>
            </a:pPr>
            <a:r>
              <a:rPr lang="en-US" baseline="0" dirty="0" smtClean="0"/>
              <a:t>Use the More button to enter additional persons.</a:t>
            </a:r>
          </a:p>
          <a:p>
            <a:pPr marL="0" lv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27</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This question displays only for a Manufacture.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Please provide the information of the manufacturer’s current American Society of Mechanical Engineers (ASME) Certificate of Authorization for the use of the ASME “U” Stamp.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Certification Number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Authorization Date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Expiration Date</a:t>
            </a:r>
            <a:endParaRPr lang="en-US" b="0" i="0"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question displays only for a Repair Facility.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information of the repair facility’s current National Board Certificate of Authorization for the use of the “R” and/or "TR" stamps or ASME Certificate of Authorization for the use of the ASME “U”  and/or "T" Stamps: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Stamp Type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Certification Number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Authorization Date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Expiration Date</a:t>
            </a:r>
            <a:endParaRPr lang="en-US" b="0" i="0" baseline="0" dirty="0" smtClean="0"/>
          </a:p>
          <a:p>
            <a:pPr marL="0" lv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28</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smtClean="0"/>
              <a:t>Does the Applicant certify that all Registered Inspectors and Design Certifying Engineers used in performance of the prescribed functions meet the minimum qualification requirements set forth in 49 CFR 171.8, that I am the person responsible for ensuring compliance with the applicable requirements of this chapter, and that I have knowledge of the requirements applicable to the functions to be performed. Under penalty of perjury, I declare that the information entered on this report is, to the best of my knowledge and belief, true, correct and complete.</a:t>
            </a:r>
          </a:p>
          <a:p>
            <a:pPr marL="628650" lvl="1" indent="-171450">
              <a:buFont typeface="Arial" panose="020B0604020202020204" pitchFamily="34" charset="0"/>
              <a:buChar char="•"/>
            </a:pPr>
            <a:r>
              <a:rPr lang="en-US" sz="1200" b="0" i="0" dirty="0" smtClean="0"/>
              <a:t>Select Yes, I Certify.</a:t>
            </a:r>
          </a:p>
          <a:p>
            <a:pPr marL="628650" lvl="1" indent="-171450">
              <a:buFont typeface="Arial" panose="020B0604020202020204" pitchFamily="34" charset="0"/>
              <a:buChar char="•"/>
            </a:pPr>
            <a:r>
              <a:rPr lang="en-US" sz="1200" b="0" i="0" dirty="0" smtClean="0"/>
              <a:t>Enter your</a:t>
            </a:r>
            <a:r>
              <a:rPr lang="en-US" sz="1200" b="0" i="0" baseline="0" dirty="0" smtClean="0"/>
              <a:t> information:</a:t>
            </a:r>
          </a:p>
          <a:p>
            <a:pPr marL="1085850" lvl="2" indent="-171450">
              <a:buFont typeface="Arial" panose="020B0604020202020204" pitchFamily="34" charset="0"/>
              <a:buChar char="•"/>
            </a:pPr>
            <a:r>
              <a:rPr lang="en-US" sz="1200" b="0" i="0" baseline="0" dirty="0" smtClean="0"/>
              <a:t>First Name </a:t>
            </a:r>
          </a:p>
          <a:p>
            <a:pPr marL="1085850" lvl="2" indent="-171450">
              <a:buFont typeface="Arial" panose="020B0604020202020204" pitchFamily="34" charset="0"/>
              <a:buChar char="•"/>
            </a:pPr>
            <a:r>
              <a:rPr lang="en-US" sz="1200" b="0" i="0" baseline="0" dirty="0" smtClean="0"/>
              <a:t>Middle Name</a:t>
            </a:r>
          </a:p>
          <a:p>
            <a:pPr marL="1085850" lvl="2" indent="-171450">
              <a:buFont typeface="Arial" panose="020B0604020202020204" pitchFamily="34" charset="0"/>
              <a:buChar char="•"/>
            </a:pPr>
            <a:r>
              <a:rPr lang="en-US" sz="1200" b="0" i="0" baseline="0" dirty="0" smtClean="0"/>
              <a:t>Last Name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1085850" lvl="2" indent="-171450">
              <a:buFont typeface="Arial" panose="020B0604020202020204" pitchFamily="34" charset="0"/>
              <a:buChar char="•"/>
            </a:pPr>
            <a:r>
              <a:rPr lang="en-US" sz="1200" b="0" i="0" baseline="0" dirty="0" smtClean="0"/>
              <a:t>Title</a:t>
            </a:r>
          </a:p>
          <a:p>
            <a:pPr marL="1085850" lvl="2" indent="-171450">
              <a:buFont typeface="Arial" panose="020B0604020202020204" pitchFamily="34" charset="0"/>
              <a:buChar char="•"/>
            </a:pPr>
            <a:r>
              <a:rPr lang="en-US" sz="1200" b="0" i="0" baseline="0" dirty="0" smtClean="0"/>
              <a:t>Email address</a:t>
            </a:r>
          </a:p>
          <a:p>
            <a:pPr marL="914400" lvl="2" indent="0">
              <a:buFont typeface="Arial" panose="020B0604020202020204" pitchFamily="34" charset="0"/>
              <a:buNone/>
            </a:pPr>
            <a:endParaRPr lang="en-US" sz="1200" b="0" i="0" baseline="0" dirty="0" smtClean="0"/>
          </a:p>
          <a:p>
            <a:pPr marL="0" lvl="0" indent="0">
              <a:buFont typeface="Arial" panose="020B0604020202020204" pitchFamily="34" charset="0"/>
              <a:buNone/>
            </a:pPr>
            <a:r>
              <a:rPr lang="en-US" sz="1200" b="0" i="0" baseline="0" dirty="0" smtClean="0"/>
              <a:t>If the Applicant has more than one Cargo Tank Facility to register, the system will guide you to the next questions to enter the information for the additional Cargo Tank Facilities.</a:t>
            </a:r>
          </a:p>
          <a:p>
            <a:pPr marL="0" lvl="0" indent="0">
              <a:buFont typeface="Arial" panose="020B0604020202020204" pitchFamily="34" charset="0"/>
              <a:buNone/>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dirty="0"/>
          </a:p>
        </p:txBody>
      </p:sp>
      <p:sp>
        <p:nvSpPr>
          <p:cNvPr id="4" name="Slide Number Placeholder 3"/>
          <p:cNvSpPr>
            <a:spLocks noGrp="1"/>
          </p:cNvSpPr>
          <p:nvPr>
            <p:ph type="sldNum" sz="quarter" idx="10"/>
          </p:nvPr>
        </p:nvSpPr>
        <p:spPr/>
        <p:txBody>
          <a:bodyPr/>
          <a:lstStyle/>
          <a:p>
            <a:fld id="{767A0417-D7B8-46AE-A907-A9157B80B95B}" type="slidenum">
              <a:rPr lang="en-US" smtClean="0"/>
              <a:t>29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the URS Online</a:t>
            </a:r>
            <a:r>
              <a:rPr lang="en-US" baseline="0" dirty="0" smtClean="0"/>
              <a:t> </a:t>
            </a:r>
            <a:r>
              <a:rPr lang="en-US" dirty="0" smtClean="0"/>
              <a:t>Application Process.</a:t>
            </a:r>
          </a:p>
          <a:p>
            <a:r>
              <a:rPr lang="en-US" dirty="0" smtClean="0"/>
              <a:t>To apply for New </a:t>
            </a:r>
            <a:r>
              <a:rPr lang="en-US" baseline="0" dirty="0" smtClean="0"/>
              <a:t>Registration t</a:t>
            </a:r>
            <a:r>
              <a:rPr lang="en-US" dirty="0" smtClean="0"/>
              <a:t>he</a:t>
            </a:r>
            <a:r>
              <a:rPr lang="en-US" baseline="0" dirty="0" smtClean="0"/>
              <a:t> </a:t>
            </a:r>
            <a:r>
              <a:rPr lang="en-US" dirty="0" smtClean="0"/>
              <a:t>URS Online Application Process can be accessed from the FMCSA Website,</a:t>
            </a:r>
            <a:r>
              <a:rPr lang="en-US" baseline="0" dirty="0" smtClean="0"/>
              <a:t> www.fmcsa.dot.gov/urs.</a:t>
            </a:r>
          </a:p>
          <a:p>
            <a:endParaRPr lang="en-US" baseline="0" dirty="0" smtClean="0"/>
          </a:p>
          <a:p>
            <a:r>
              <a:rPr lang="en-US" baseline="0" dirty="0" smtClean="0"/>
              <a:t>These are the steps to access the online application:</a:t>
            </a:r>
          </a:p>
          <a:p>
            <a:pPr marL="228600" indent="-228600">
              <a:buFont typeface="+mj-lt"/>
              <a:buAutoNum type="arabicPeriod"/>
            </a:pPr>
            <a:r>
              <a:rPr lang="en-US" baseline="0" dirty="0" smtClean="0"/>
              <a:t>Navigate to the FMCSA Website</a:t>
            </a:r>
          </a:p>
          <a:p>
            <a:pPr marL="228600" indent="-228600">
              <a:buFont typeface="+mj-lt"/>
              <a:buAutoNum type="arabicPeriod"/>
            </a:pPr>
            <a:r>
              <a:rPr lang="en-US" baseline="0" dirty="0" smtClean="0"/>
              <a:t>Click the “To Get Started Click Here” button in the middle of the page</a:t>
            </a:r>
          </a:p>
          <a:p>
            <a:pPr marL="228600" indent="-228600">
              <a:buFont typeface="+mj-lt"/>
              <a:buAutoNum type="arabicPeriod"/>
            </a:pPr>
            <a:r>
              <a:rPr lang="en-US" baseline="0" dirty="0" smtClean="0"/>
              <a:t>Completed the Human Verification</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078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Cargo Tank Facility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r>
              <a:rPr lang="en-US" sz="1200" b="0" i="0" baseline="0" dirty="0" smtClean="0"/>
              <a:t>.</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Process Agent Designation.</a:t>
            </a:r>
          </a:p>
          <a:p>
            <a:pPr marL="171450" indent="-171450">
              <a:buFont typeface="Arial" panose="020B0604020202020204" pitchFamily="34" charset="0"/>
              <a:buChar char="•"/>
            </a:pPr>
            <a:r>
              <a:rPr lang="en-US" sz="1200" dirty="0" smtClean="0"/>
              <a:t>FMCSA has determined the Applicant is required to designate a Process Agent. A Process Agent must be designated in each State in which the Company expects to operate, even if it merely passes through the State. Filing of process agent designation is mandatory before registration/operating authority registration can be finalized but this information does  not need to be completed at time of the initial application submission. </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Process Agent Designation section of the application, reference the </a:t>
            </a:r>
            <a:r>
              <a:rPr lang="en-US" sz="1200" b="0" i="0" baseline="0" dirty="0" smtClean="0"/>
              <a:t>t</a:t>
            </a:r>
            <a:r>
              <a:rPr lang="en-US" sz="1200" b="0" i="0" dirty="0" smtClean="0"/>
              <a:t>raining module: “Mexico -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Select</a:t>
            </a:r>
            <a:r>
              <a:rPr lang="en-US" sz="1200" baseline="0" dirty="0" smtClean="0"/>
              <a:t> the information and c</a:t>
            </a:r>
            <a:r>
              <a:rPr lang="en-US" sz="1200" dirty="0" smtClean="0"/>
              <a:t>lick </a:t>
            </a:r>
            <a:r>
              <a:rPr lang="en-US" sz="1200" b="0" i="0" dirty="0" smtClean="0"/>
              <a:t>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68600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Affiliation with Others.</a:t>
            </a:r>
          </a:p>
          <a:p>
            <a:pPr marL="171450" indent="-171450">
              <a:buFont typeface="Arial" panose="020B0604020202020204" pitchFamily="34" charset="0"/>
              <a:buChar char="•"/>
            </a:pPr>
            <a:r>
              <a:rPr lang="en-US" sz="1200" dirty="0" smtClean="0"/>
              <a:t>FMCSA needs to capture some details regarding the Applicant's relationship with any FMCSA-regulated entities.</a:t>
            </a:r>
          </a:p>
          <a:p>
            <a:pPr marL="171450" indent="-171450">
              <a:buFont typeface="Arial" panose="020B0604020202020204" pitchFamily="34" charset="0"/>
              <a:buChar char="•"/>
            </a:pPr>
            <a:r>
              <a:rPr lang="en-US" sz="1200" dirty="0" smtClean="0"/>
              <a:t>If the Applicant has had within the last 3 years of the date of filing this application relationships involving common stock, ownership, management, control or familial relationships or any other person(s) or applicant for registration provide the Entity’s USDOT Number.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Affiliation with Others section of the application, reference the </a:t>
            </a:r>
            <a:r>
              <a:rPr lang="en-US" sz="1200" b="0" i="0" baseline="0" dirty="0" smtClean="0"/>
              <a:t>t</a:t>
            </a:r>
            <a:r>
              <a:rPr lang="en-US" sz="1200" b="0" i="0" dirty="0" smtClean="0"/>
              <a:t>raining module: “Mexico</a:t>
            </a:r>
            <a:r>
              <a:rPr lang="en-US" sz="1200" b="0" i="0" baseline="0" dirty="0" smtClean="0"/>
              <a:t> - </a:t>
            </a:r>
            <a:r>
              <a:rPr lang="en-US" sz="1200" b="0" i="0" dirty="0" smtClean="0"/>
              <a:t>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65692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Certification Statement.</a:t>
            </a:r>
          </a:p>
          <a:p>
            <a:pPr marL="171450" indent="-171450">
              <a:buFont typeface="Arial" panose="020B0604020202020204" pitchFamily="34" charset="0"/>
              <a:buChar char="•"/>
            </a:pPr>
            <a:r>
              <a:rPr lang="en-US" dirty="0" smtClean="0"/>
              <a:t>This certification applies to the responses provided to this application by the Applicant.</a:t>
            </a:r>
          </a:p>
          <a:p>
            <a:pPr marL="171450" indent="-171450">
              <a:buFont typeface="Arial" panose="020B0604020202020204" pitchFamily="34" charset="0"/>
              <a:buChar char="•"/>
            </a:pPr>
            <a:r>
              <a:rPr lang="en-US" dirty="0" smtClean="0"/>
              <a:t>The Applicant must certify to the truthfulness of statements in this application under penalty of perjury.</a:t>
            </a:r>
            <a:endParaRPr lang="en-US" sz="120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Certification Statement section of the application, reference the </a:t>
            </a:r>
            <a:r>
              <a:rPr lang="en-US" sz="1200" b="0" i="0" baseline="0" dirty="0" smtClean="0"/>
              <a:t>t</a:t>
            </a:r>
            <a:r>
              <a:rPr lang="en-US" sz="1200" b="0" i="0" dirty="0" smtClean="0"/>
              <a:t>raining module: “Mexico -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800"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572737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Compliance Certifications.</a:t>
            </a:r>
          </a:p>
          <a:p>
            <a:pPr marL="171450" indent="-171450">
              <a:buFont typeface="Arial" panose="020B0604020202020204" pitchFamily="34" charset="0"/>
              <a:buChar char="•"/>
            </a:pPr>
            <a:r>
              <a:rPr lang="en-US" sz="1200" dirty="0" smtClean="0"/>
              <a:t>By signing these certifications, the certifying official is on notice that the representations made herein are subject to verification through inspections in the United States and through the request for examination of records and documents.  </a:t>
            </a:r>
          </a:p>
          <a:p>
            <a:pPr marL="171450" indent="-171450">
              <a:buFont typeface="Arial" panose="020B0604020202020204" pitchFamily="34" charset="0"/>
              <a:buChar char="•"/>
            </a:pPr>
            <a:r>
              <a:rPr lang="en-US" sz="1200" dirty="0" smtClean="0"/>
              <a:t>Failure to support the representations contained in this application could form the basis of a proceeding to assess civil penalties and/or lead to the revocation of the registration granted.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Compliance Certifications section of the application, reference the </a:t>
            </a:r>
            <a:r>
              <a:rPr lang="en-US" sz="1200" b="0" i="0" baseline="0" dirty="0" smtClean="0"/>
              <a:t>t</a:t>
            </a:r>
            <a:r>
              <a:rPr lang="en-US" sz="1200" b="0" i="0" dirty="0" smtClean="0"/>
              <a:t>raining module: “Mexico -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872570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Applicant’s Oath.</a:t>
            </a:r>
          </a:p>
          <a:p>
            <a:pPr marL="171450" indent="-171450">
              <a:buFont typeface="Arial" panose="020B0604020202020204" pitchFamily="34" charset="0"/>
              <a:buChar char="•"/>
            </a:pPr>
            <a:r>
              <a:rPr lang="en-US" sz="1200" baseline="0" dirty="0" smtClean="0"/>
              <a:t>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Applicant’s Oath section of the application, reference the </a:t>
            </a:r>
            <a:r>
              <a:rPr lang="en-US" sz="1200" b="0" i="0" baseline="0" dirty="0" smtClean="0"/>
              <a:t>t</a:t>
            </a:r>
            <a:r>
              <a:rPr lang="en-US" sz="1200" b="0" i="0" dirty="0" smtClean="0"/>
              <a:t>raining module: “Mexico -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35</a:t>
            </a:fld>
            <a:endParaRPr lang="en-US"/>
          </a:p>
        </p:txBody>
      </p:sp>
    </p:spTree>
    <p:extLst>
      <p:ext uri="{BB962C8B-B14F-4D97-AF65-F5344CB8AC3E}">
        <p14:creationId xmlns:p14="http://schemas.microsoft.com/office/powerpoint/2010/main" val="189174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URS Company Official Portal Account.</a:t>
            </a:r>
          </a:p>
          <a:p>
            <a:pPr marL="171450" indent="-171450">
              <a:buFont typeface="Arial" panose="020B0604020202020204" pitchFamily="34" charset="0"/>
              <a:buChar char="•"/>
            </a:pPr>
            <a:r>
              <a:rPr lang="en-US" sz="1200" dirty="0" smtClean="0"/>
              <a:t>FMCSA requires applicants to have access to the FMCSA Portal to maintain their registration information and to monitor their safety information and activity. </a:t>
            </a:r>
          </a:p>
          <a:p>
            <a:pPr marL="171450" indent="-171450">
              <a:buFont typeface="Arial" panose="020B0604020202020204" pitchFamily="34" charset="0"/>
              <a:buChar char="•"/>
            </a:pPr>
            <a:r>
              <a:rPr lang="en-US" sz="1200" dirty="0" smtClean="0"/>
              <a:t>As part of submitting the application for registration, an individual needs to be assigned the Company Official role for the FMCSA Portal. </a:t>
            </a:r>
          </a:p>
          <a:p>
            <a:pPr marL="171450" indent="-171450">
              <a:buFont typeface="Arial" panose="020B0604020202020204" pitchFamily="34" charset="0"/>
              <a:buChar char="•"/>
            </a:pPr>
            <a:r>
              <a:rPr lang="en-US" sz="1200" dirty="0" smtClean="0"/>
              <a:t>The Company Official administers access to sensitive company information in the FMCSA Portal or Existing Systems for their specific entity.</a:t>
            </a:r>
          </a:p>
          <a:p>
            <a:pPr marL="0" lv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Click </a:t>
            </a:r>
            <a:r>
              <a:rPr lang="en-US" sz="1200" b="0" i="0" baseline="0" dirty="0" smtClean="0"/>
              <a:t>Next </a:t>
            </a:r>
            <a:r>
              <a:rPr lang="en-US" sz="1200" baseline="0" dirty="0" smtClean="0"/>
              <a:t>in the Navigation Menu to move to the next page. </a:t>
            </a:r>
            <a:endParaRPr lang="en-US" sz="1200" dirty="0" smtClean="0"/>
          </a:p>
          <a:p>
            <a:pPr marL="0" lv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For detailed</a:t>
            </a:r>
            <a:r>
              <a:rPr lang="en-US" sz="1200" b="0" i="0" baseline="0" dirty="0" smtClean="0"/>
              <a:t> information on obtaining a FMCSA Portal Account for a Company Official, reference the training module: “URS Company Official Portal Account”. </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200269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Payment Information.</a:t>
            </a:r>
          </a:p>
          <a:p>
            <a:pPr marL="171450" indent="-171450">
              <a:buFont typeface="Arial" panose="020B0604020202020204" pitchFamily="34" charset="0"/>
              <a:buChar char="•"/>
            </a:pPr>
            <a:r>
              <a:rPr lang="en-US" sz="1200" dirty="0" smtClean="0"/>
              <a:t>Based on the Operation Classification(s), FMCSA determines the Applicant's required application fee dollar amount.</a:t>
            </a:r>
          </a:p>
          <a:p>
            <a:pPr marL="630936" lvl="1" indent="-173736">
              <a:buFont typeface="Arial" panose="020B0604020202020204" pitchFamily="34" charset="0"/>
              <a:buChar char="•"/>
            </a:pPr>
            <a:r>
              <a:rPr lang="en-US" sz="1200" dirty="0" smtClean="0"/>
              <a:t>FMCSA does not refund filing fees</a:t>
            </a:r>
          </a:p>
          <a:p>
            <a:pPr marL="630936" lvl="1" indent="-173736">
              <a:buFont typeface="Arial" panose="020B0604020202020204" pitchFamily="34" charset="0"/>
              <a:buChar char="•"/>
            </a:pPr>
            <a:r>
              <a:rPr lang="en-US" sz="1200" dirty="0" smtClean="0"/>
              <a:t>Your filing fees must be payable to the FMCSA, by Electronic Funding Transfer (EFT), or by an approved credit card</a:t>
            </a:r>
          </a:p>
          <a:p>
            <a:pPr marL="630936" lvl="1" indent="-173736">
              <a:buFont typeface="Arial" panose="020B0604020202020204" pitchFamily="34" charset="0"/>
              <a:buChar char="•"/>
            </a:pPr>
            <a:r>
              <a:rPr lang="en-US" sz="1200" dirty="0" smtClean="0"/>
              <a:t>EFT must be from an account in a bank in the United States</a:t>
            </a:r>
          </a:p>
          <a:p>
            <a:pPr marL="630936" lvl="1" indent="-173736">
              <a:buFont typeface="Arial" panose="020B0604020202020204" pitchFamily="34" charset="0"/>
              <a:buChar char="•"/>
            </a:pPr>
            <a:r>
              <a:rPr lang="en-US" sz="1200" dirty="0" smtClean="0"/>
              <a:t>Fees are required for each type of registration requested. For example, if applicant wishes to be registered as both a motor carrier and a broker, applicant may file a single application and make a single payment of $600.</a:t>
            </a:r>
          </a:p>
          <a:p>
            <a:pPr marL="630936" lvl="1" indent="-173736">
              <a:buFont typeface="Arial" panose="020B0604020202020204" pitchFamily="34" charset="0"/>
              <a:buChar char="•"/>
            </a:pPr>
            <a:r>
              <a:rPr lang="en-US" sz="1200" dirty="0" smtClean="0"/>
              <a:t>FTA grantees do not pay a fee to file an application for registration</a:t>
            </a:r>
          </a:p>
          <a:p>
            <a:pPr marL="630936" lvl="1" indent="-173736">
              <a:buFont typeface="Arial" panose="020B0604020202020204" pitchFamily="34" charset="0"/>
              <a:buChar char="•"/>
            </a:pPr>
            <a:r>
              <a:rPr lang="en-US" sz="1200" dirty="0" smtClean="0"/>
              <a:t>FMCSA will not process an applicant’s application until the payment has been deducted from his/her banking or credit card account </a:t>
            </a:r>
          </a:p>
          <a:p>
            <a:pPr marL="630936" lvl="1" indent="-173736">
              <a:buFont typeface="Arial" panose="020B0604020202020204" pitchFamily="34" charset="0"/>
              <a:buChar char="•"/>
            </a:pPr>
            <a:r>
              <a:rPr lang="en-US" sz="1200" dirty="0" smtClean="0"/>
              <a:t>Creation of a FMCSA application does not guarantee access to the FMCSA Portal Account</a:t>
            </a:r>
          </a:p>
          <a:p>
            <a:pPr marL="457200" lvl="1" indent="0">
              <a:buFont typeface="Arial" panose="020B0604020202020204" pitchFamily="34" charset="0"/>
              <a:buNone/>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Payment Information section of the application, reference the </a:t>
            </a:r>
            <a:r>
              <a:rPr lang="en-US" sz="1200" b="0" i="0" baseline="0" dirty="0" smtClean="0"/>
              <a:t>t</a:t>
            </a:r>
            <a:r>
              <a:rPr lang="en-US" sz="1200" b="0" i="0" dirty="0" smtClean="0"/>
              <a:t>raining module: “Mexico -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 to move to the next page.</a:t>
            </a:r>
            <a:endParaRPr lang="en-US" sz="1200" dirty="0"/>
          </a:p>
        </p:txBody>
      </p:sp>
      <p:sp>
        <p:nvSpPr>
          <p:cNvPr id="4" name="Slide Number Placeholder 3"/>
          <p:cNvSpPr>
            <a:spLocks noGrp="1"/>
          </p:cNvSpPr>
          <p:nvPr>
            <p:ph type="sldNum" sz="quarter" idx="10"/>
          </p:nvPr>
        </p:nvSpPr>
        <p:spPr/>
        <p:txBody>
          <a:bodyPr/>
          <a:lstStyle/>
          <a:p>
            <a:fld id="{767A0417-D7B8-46AE-A907-A9157B80B95B}" type="slidenum">
              <a:rPr lang="en-US" smtClean="0"/>
              <a:t>37</a:t>
            </a:fld>
            <a:endParaRPr lang="en-US"/>
          </a:p>
        </p:txBody>
      </p:sp>
    </p:spTree>
    <p:extLst>
      <p:ext uri="{BB962C8B-B14F-4D97-AF65-F5344CB8AC3E}">
        <p14:creationId xmlns:p14="http://schemas.microsoft.com/office/powerpoint/2010/main" val="1924294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This is the end of the training module, please close the browser window.</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29639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Before accessing the application the Applicant will need to provide Human</a:t>
            </a:r>
            <a:r>
              <a:rPr lang="en-US" b="0" i="0" baseline="0" dirty="0" smtClean="0"/>
              <a:t> Verification.</a:t>
            </a:r>
          </a:p>
          <a:p>
            <a:pPr marL="628650" lvl="1" indent="-171450">
              <a:buFont typeface="Arial" panose="020B0604020202020204" pitchFamily="34" charset="0"/>
              <a:buChar char="•"/>
            </a:pPr>
            <a:r>
              <a:rPr lang="en-US" b="0" i="0" baseline="0" dirty="0" smtClean="0"/>
              <a:t>Select the check box I’m not a robot</a:t>
            </a:r>
          </a:p>
          <a:p>
            <a:pPr marL="628650" lvl="1" indent="-171450">
              <a:buFont typeface="Arial" panose="020B0604020202020204" pitchFamily="34" charset="0"/>
              <a:buChar char="•"/>
            </a:pPr>
            <a:r>
              <a:rPr lang="en-US" b="0" i="0" baseline="0" dirty="0" smtClean="0"/>
              <a:t>Complete the verification request</a:t>
            </a:r>
          </a:p>
          <a:p>
            <a:pPr marL="628650" lvl="1" indent="-171450">
              <a:buFont typeface="Arial" panose="020B0604020202020204" pitchFamily="34" charset="0"/>
              <a:buChar char="•"/>
            </a:pPr>
            <a:r>
              <a:rPr lang="en-US" b="0" i="0" baseline="0" dirty="0" smtClean="0"/>
              <a:t>When complete, click Verify</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5628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The system</a:t>
            </a:r>
            <a:r>
              <a:rPr lang="en-US" b="0" i="0" baseline="0" dirty="0" smtClean="0"/>
              <a:t> will display a green check mark confirming the human verification.</a:t>
            </a:r>
          </a:p>
          <a:p>
            <a:pPr marL="171450" indent="-171450">
              <a:buFont typeface="Arial" panose="020B0604020202020204" pitchFamily="34" charset="0"/>
              <a:buChar char="•"/>
            </a:pPr>
            <a:r>
              <a:rPr lang="en-US" b="0" i="0" baseline="0" dirty="0" smtClean="0"/>
              <a:t>The system will display the URS </a:t>
            </a:r>
            <a:r>
              <a:rPr lang="en-US" b="0" i="0" dirty="0" smtClean="0"/>
              <a:t>Welcome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1514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Page.  </a:t>
            </a:r>
          </a:p>
          <a:p>
            <a:pPr marL="171450" indent="-171450">
              <a:buFont typeface="Arial" panose="020B0604020202020204" pitchFamily="34" charset="0"/>
              <a:buChar char="•"/>
            </a:pPr>
            <a:r>
              <a:rPr lang="en-US" b="0" i="0" dirty="0" smtClean="0"/>
              <a:t>The Welcome page provides</a:t>
            </a:r>
            <a:r>
              <a:rPr lang="en-US" b="0" i="0" baseline="0" dirty="0" smtClean="0"/>
              <a:t> the Applicant the option to choose New Applicant or Returning Applicant.</a:t>
            </a:r>
          </a:p>
          <a:p>
            <a:pPr marL="171450" indent="-171450">
              <a:buFont typeface="Arial" panose="020B0604020202020204" pitchFamily="34" charset="0"/>
              <a:buChar char="•"/>
            </a:pPr>
            <a:r>
              <a:rPr lang="en-US" b="0" i="0" dirty="0" smtClean="0"/>
              <a:t>Applicants applying for New Registration select the New Applicant box under</a:t>
            </a:r>
            <a:r>
              <a:rPr lang="en-US" b="0" i="0" baseline="0" dirty="0" smtClean="0"/>
              <a:t> the green avatar on the left side of the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When all the information on a page has been provided, the Next option in the Navigation Menu on the</a:t>
            </a:r>
            <a:r>
              <a:rPr lang="en-US" b="0" i="0" baseline="0" dirty="0" smtClean="0"/>
              <a:t> right of the page </a:t>
            </a:r>
            <a:r>
              <a:rPr lang="en-US" b="0" i="0" dirty="0" smtClean="0"/>
              <a:t>will display yellow.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The Navigation Menu on the right</a:t>
            </a:r>
            <a:r>
              <a:rPr lang="en-US" b="0" i="0" baseline="0" dirty="0" smtClean="0"/>
              <a:t> side of the page will display throughout the URS Online Application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163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Detailed Information for the URS Online Application</a:t>
            </a:r>
            <a:r>
              <a:rPr lang="en-US" sz="1200" b="0" baseline="0" dirty="0" smtClean="0"/>
              <a:t> Process</a:t>
            </a:r>
            <a:r>
              <a:rPr lang="en-US" sz="1200" b="0" dirty="0" smtClean="0"/>
              <a:t>.</a:t>
            </a:r>
          </a:p>
          <a:p>
            <a:pPr marL="173736" indent="-173736">
              <a:buFont typeface="Arial" panose="020B0604020202020204" pitchFamily="34" charset="0"/>
              <a:buChar char="•"/>
            </a:pPr>
            <a:r>
              <a:rPr lang="en-US" sz="1200" dirty="0" smtClean="0"/>
              <a:t>Reference the training module </a:t>
            </a:r>
            <a:r>
              <a:rPr lang="en-US" sz="1200" b="0" i="0" dirty="0" smtClean="0"/>
              <a:t>‘Mexico - Introduction </a:t>
            </a:r>
            <a:r>
              <a:rPr lang="en-US" sz="1200" b="0" i="0" dirty="0" smtClean="0"/>
              <a:t>to Submit an Application  for New Registration’  for detailed information </a:t>
            </a:r>
            <a:r>
              <a:rPr lang="en-US" sz="1200" dirty="0" smtClean="0"/>
              <a:t>on the following topics and</a:t>
            </a:r>
            <a:r>
              <a:rPr lang="en-US" sz="1200" baseline="0" dirty="0" smtClean="0"/>
              <a:t> </a:t>
            </a:r>
            <a:r>
              <a:rPr lang="en-US" sz="1200" dirty="0" smtClean="0"/>
              <a:t>application sections:</a:t>
            </a:r>
          </a:p>
          <a:p>
            <a:pPr marL="630936" lvl="1" indent="-173736">
              <a:buFont typeface="Arial" panose="020B0604020202020204" pitchFamily="34" charset="0"/>
              <a:buChar char="•"/>
            </a:pPr>
            <a:r>
              <a:rPr lang="en-US" sz="1200" dirty="0" smtClean="0"/>
              <a:t>Navigating the URS Online</a:t>
            </a:r>
            <a:r>
              <a:rPr lang="en-US" sz="1200" baseline="0" dirty="0" smtClean="0"/>
              <a:t> </a:t>
            </a:r>
            <a:r>
              <a:rPr lang="en-US" sz="1200" dirty="0" smtClean="0"/>
              <a:t>Application Process</a:t>
            </a:r>
          </a:p>
          <a:p>
            <a:pPr marL="630936" lvl="1" indent="-173736">
              <a:buFont typeface="Arial" panose="020B0604020202020204" pitchFamily="34" charset="0"/>
              <a:buChar char="•"/>
            </a:pPr>
            <a:r>
              <a:rPr lang="en-US" sz="1200" dirty="0" smtClean="0"/>
              <a:t>Required Information</a:t>
            </a:r>
          </a:p>
          <a:p>
            <a:pPr marL="630936" lvl="1" indent="-173736">
              <a:buFont typeface="Arial" panose="020B0604020202020204" pitchFamily="34" charset="0"/>
              <a:buChar char="•"/>
            </a:pPr>
            <a:r>
              <a:rPr lang="en-US" sz="1200" dirty="0" smtClean="0"/>
              <a:t>Informational</a:t>
            </a:r>
            <a:r>
              <a:rPr lang="en-US" sz="1200" baseline="0" dirty="0" smtClean="0"/>
              <a:t> Notices </a:t>
            </a:r>
          </a:p>
          <a:p>
            <a:pPr marL="630936" lvl="1" indent="-173736">
              <a:buFont typeface="Arial" panose="020B0604020202020204" pitchFamily="34" charset="0"/>
              <a:buChar char="•"/>
            </a:pPr>
            <a:r>
              <a:rPr lang="en-US" sz="1200" baseline="0" dirty="0" smtClean="0"/>
              <a:t>Application Contact Information</a:t>
            </a:r>
          </a:p>
          <a:p>
            <a:pPr marL="630936" lvl="1" indent="-173736">
              <a:buFont typeface="Arial" panose="020B0604020202020204" pitchFamily="34" charset="0"/>
              <a:buChar char="•"/>
            </a:pPr>
            <a:r>
              <a:rPr lang="en-US" sz="1200" baseline="0" dirty="0" smtClean="0"/>
              <a:t>Business Description Information</a:t>
            </a:r>
          </a:p>
          <a:p>
            <a:pPr marL="630936" lvl="1" indent="-173736">
              <a:buFont typeface="Arial" panose="020B0604020202020204" pitchFamily="34" charset="0"/>
              <a:buChar char="•"/>
            </a:pPr>
            <a:r>
              <a:rPr lang="en-US" sz="1200" baseline="0" dirty="0" smtClean="0"/>
              <a:t>Process Agent Designation</a:t>
            </a:r>
          </a:p>
          <a:p>
            <a:pPr marL="630936" lvl="1" indent="-173736">
              <a:spcBef>
                <a:spcPts val="576"/>
              </a:spcBef>
              <a:buFont typeface="Arial" panose="020B0604020202020204" pitchFamily="34" charset="0"/>
              <a:buChar char="•"/>
            </a:pPr>
            <a:r>
              <a:rPr lang="en-US" sz="1200" dirty="0" smtClean="0"/>
              <a:t>Affiliation with Others</a:t>
            </a:r>
          </a:p>
          <a:p>
            <a:pPr marL="630936" lvl="1" indent="-173736">
              <a:spcBef>
                <a:spcPts val="576"/>
              </a:spcBef>
              <a:buFont typeface="Arial" panose="020B0604020202020204" pitchFamily="34" charset="0"/>
              <a:buChar char="•"/>
            </a:pPr>
            <a:r>
              <a:rPr lang="en-US" sz="1200" dirty="0" smtClean="0"/>
              <a:t>Certification Statement</a:t>
            </a:r>
          </a:p>
          <a:p>
            <a:pPr marL="630936" lvl="1" indent="-173736">
              <a:spcBef>
                <a:spcPts val="576"/>
              </a:spcBef>
              <a:buFont typeface="Arial" panose="020B0604020202020204" pitchFamily="34" charset="0"/>
              <a:buChar char="•"/>
            </a:pPr>
            <a:r>
              <a:rPr lang="en-US" sz="1200" dirty="0" smtClean="0"/>
              <a:t>Compliance Certifications</a:t>
            </a:r>
          </a:p>
          <a:p>
            <a:pPr marL="630936" lvl="1" indent="-173736">
              <a:spcBef>
                <a:spcPts val="576"/>
              </a:spcBef>
              <a:buFont typeface="Arial" panose="020B0604020202020204" pitchFamily="34" charset="0"/>
              <a:buChar char="•"/>
            </a:pPr>
            <a:r>
              <a:rPr lang="en-US" sz="1200" dirty="0" smtClean="0"/>
              <a:t>Applicant’s Oath</a:t>
            </a:r>
          </a:p>
          <a:p>
            <a:pPr marL="630936" lvl="1" indent="-173736">
              <a:spcBef>
                <a:spcPts val="576"/>
              </a:spcBef>
              <a:buFont typeface="Arial" panose="020B0604020202020204" pitchFamily="34" charset="0"/>
              <a:buChar char="•"/>
            </a:pPr>
            <a:r>
              <a:rPr lang="en-US" sz="1200" dirty="0" smtClean="0"/>
              <a:t>Submitting Payment </a:t>
            </a:r>
          </a:p>
          <a:p>
            <a:pPr marL="630936" lvl="1" indent="-173736">
              <a:spcBef>
                <a:spcPts val="576"/>
              </a:spcBef>
              <a:buFont typeface="Arial" panose="020B0604020202020204" pitchFamily="34" charset="0"/>
              <a:buChar char="•"/>
            </a:pPr>
            <a:r>
              <a:rPr lang="en-US" sz="1200" dirty="0" smtClean="0"/>
              <a:t>Uploading Documents</a:t>
            </a:r>
          </a:p>
          <a:p>
            <a:pPr marL="630936" lvl="1" indent="-173736">
              <a:spcBef>
                <a:spcPts val="576"/>
              </a:spcBef>
              <a:buFont typeface="Arial" panose="020B0604020202020204" pitchFamily="34" charset="0"/>
              <a:buChar char="•"/>
            </a:pPr>
            <a:r>
              <a:rPr lang="en-US" sz="1200" dirty="0" smtClean="0"/>
              <a:t>Returning to Complete</a:t>
            </a:r>
            <a:r>
              <a:rPr lang="en-US" sz="1200" baseline="0" dirty="0" smtClean="0"/>
              <a:t> </a:t>
            </a:r>
            <a:r>
              <a:rPr lang="en-US" sz="1200" dirty="0" smtClean="0"/>
              <a:t>an Incomplete Application</a:t>
            </a:r>
            <a:endParaRPr lang="en-US" sz="8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2902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Application Security.</a:t>
            </a:r>
          </a:p>
          <a:p>
            <a:pPr marL="171450" indent="-171450">
              <a:buFont typeface="Arial" panose="020B0604020202020204" pitchFamily="34" charset="0"/>
              <a:buChar char="•"/>
            </a:pPr>
            <a:r>
              <a:rPr lang="en-US" sz="1200" b="0" i="0" dirty="0" smtClean="0"/>
              <a:t>FMCSA would like to you to create an account for accessing the application. The account will allow you to return to complete your application if you are not able to complete it in a single sitting.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The Applicant ID is system generated and assigned to the Applicant and associated to the application being completed.  </a:t>
            </a:r>
          </a:p>
          <a:p>
            <a:pPr marL="171450" indent="-171450">
              <a:buFont typeface="Arial" panose="020B0604020202020204" pitchFamily="34" charset="0"/>
              <a:buChar char="•"/>
            </a:pPr>
            <a:r>
              <a:rPr lang="en-US" sz="1200" b="0" i="0" dirty="0" smtClean="0"/>
              <a:t>The Applicant</a:t>
            </a:r>
            <a:r>
              <a:rPr lang="en-US" sz="1200" b="0" i="0" baseline="0" dirty="0" smtClean="0"/>
              <a:t> will need to create a </a:t>
            </a:r>
            <a:r>
              <a:rPr lang="en-US" sz="1200" b="0" i="0" dirty="0" smtClean="0"/>
              <a:t>password,</a:t>
            </a:r>
            <a:r>
              <a:rPr lang="en-US" sz="1200" b="0" i="0" baseline="0" dirty="0" smtClean="0"/>
              <a:t> select three </a:t>
            </a:r>
            <a:r>
              <a:rPr lang="en-US" sz="1200" b="0" i="0" dirty="0" smtClean="0"/>
              <a:t>security questions and provide</a:t>
            </a:r>
            <a:r>
              <a:rPr lang="en-US" sz="1200" b="0" i="0" baseline="0" dirty="0" smtClean="0"/>
              <a:t> the answers</a:t>
            </a:r>
            <a:r>
              <a:rPr lang="en-US" sz="1200" b="0" i="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A saved application must be completed within 30 calendar days of the saved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Enter a Password and Re-enter or Confirm the Password</a:t>
            </a:r>
            <a:r>
              <a:rPr lang="en-US" b="0" i="0" baseline="0" dirty="0" smtClean="0"/>
              <a:t>  following the Password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Use the Security Question drop down arrow to view the different questions. </a:t>
            </a:r>
            <a:r>
              <a:rPr lang="en-US" b="0" i="0" dirty="0" smtClean="0"/>
              <a:t>Select three Security Questions and provide the Security Answers</a:t>
            </a:r>
            <a:r>
              <a:rPr lang="en-US" b="0" i="0" baseline="0" dirty="0" smtClean="0"/>
              <a:t> in the blank fields.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a:t>
            </a:r>
            <a:r>
              <a:rPr lang="en-US" b="0" i="0" dirty="0" smtClean="0"/>
              <a:t>he Application Security</a:t>
            </a:r>
            <a:r>
              <a:rPr lang="en-US" b="0" i="0" baseline="0" dirty="0" smtClean="0"/>
              <a:t> Page can be printed to retain the information for future use.</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For more</a:t>
            </a:r>
            <a:r>
              <a:rPr lang="en-US" b="0" i="0" baseline="0" dirty="0" smtClean="0"/>
              <a:t> detailed information about the Application Security section of the application, reference the t</a:t>
            </a:r>
            <a:r>
              <a:rPr lang="en-US" sz="1200" b="0" i="0" dirty="0" smtClean="0"/>
              <a:t>raining module: “Introduction to Submit an Application for New Registration”.</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3550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Application Contact.</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information includes the following: </a:t>
            </a:r>
          </a:p>
          <a:p>
            <a:pPr marL="630936" lvl="1" indent="-173736">
              <a:buFont typeface="Arial" panose="020B0604020202020204" pitchFamily="34" charset="0"/>
              <a:buChar char="•"/>
            </a:pPr>
            <a:r>
              <a:rPr lang="en-US" sz="1200" dirty="0" smtClean="0"/>
              <a:t>Application Contact Type</a:t>
            </a:r>
          </a:p>
          <a:p>
            <a:pPr marL="630936" lvl="1" indent="-173736">
              <a:buFont typeface="Arial" panose="020B0604020202020204" pitchFamily="34" charset="0"/>
              <a:buChar char="•"/>
            </a:pPr>
            <a:r>
              <a:rPr lang="en-US" sz="1200" dirty="0" smtClean="0"/>
              <a:t>First Name</a:t>
            </a:r>
          </a:p>
          <a:p>
            <a:pPr marL="630936" lvl="1" indent="-173736">
              <a:buFont typeface="Arial" panose="020B0604020202020204" pitchFamily="34" charset="0"/>
              <a:buChar char="•"/>
            </a:pPr>
            <a:r>
              <a:rPr lang="en-US" sz="1200" dirty="0" smtClean="0"/>
              <a:t>Middle Name</a:t>
            </a:r>
          </a:p>
          <a:p>
            <a:pPr marL="630936" lvl="1" indent="-173736">
              <a:buFont typeface="Arial" panose="020B0604020202020204" pitchFamily="34" charset="0"/>
              <a:buChar char="•"/>
            </a:pPr>
            <a:r>
              <a:rPr lang="en-US" sz="1200" baseline="0" dirty="0" smtClean="0"/>
              <a:t>Last </a:t>
            </a:r>
            <a:r>
              <a:rPr lang="en-US" sz="1200" dirty="0" smtClean="0"/>
              <a:t>Name</a:t>
            </a:r>
          </a:p>
          <a:p>
            <a:pPr marL="630936" lvl="1" indent="-173736">
              <a:buFont typeface="Arial" panose="020B0604020202020204" pitchFamily="34" charset="0"/>
              <a:buChar char="•"/>
            </a:pPr>
            <a:r>
              <a:rPr lang="en-US" sz="120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630936" lvl="1" indent="-173736">
              <a:buFont typeface="Arial" panose="020B0604020202020204" pitchFamily="34" charset="0"/>
              <a:buChar char="•"/>
            </a:pPr>
            <a:r>
              <a:rPr lang="en-US" sz="1200" dirty="0" smtClean="0"/>
              <a:t>Title</a:t>
            </a:r>
          </a:p>
          <a:p>
            <a:pPr marL="630936" lvl="1" indent="-173736">
              <a:buFont typeface="Arial" panose="020B0604020202020204" pitchFamily="34" charset="0"/>
              <a:buChar char="•"/>
            </a:pPr>
            <a:r>
              <a:rPr lang="en-US" sz="1200" dirty="0" smtClean="0"/>
              <a:t>Address</a:t>
            </a:r>
          </a:p>
          <a:p>
            <a:pPr marL="630936" lvl="1" indent="-173736">
              <a:buFont typeface="Arial" panose="020B0604020202020204" pitchFamily="34" charset="0"/>
              <a:buChar char="•"/>
            </a:pPr>
            <a:r>
              <a:rPr lang="en-US" sz="1200" dirty="0" smtClean="0"/>
              <a:t>Email Address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Telephone, Fax and Cell Phone Numbers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Preferred Contact Method</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Application Contact section of the application, reference the </a:t>
            </a:r>
            <a:r>
              <a:rPr lang="en-US" sz="1200" b="0" i="0" baseline="0" dirty="0" smtClean="0"/>
              <a:t>t</a:t>
            </a:r>
            <a:r>
              <a:rPr lang="en-US" sz="1200" b="0" i="0" dirty="0" smtClean="0"/>
              <a:t>raining module: “Mexico -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12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1646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3.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a:p>
        </p:txBody>
      </p:sp>
      <p:sp>
        <p:nvSpPr>
          <p:cNvPr id="7" name="Title 1"/>
          <p:cNvSpPr>
            <a:spLocks noGrp="1"/>
          </p:cNvSpPr>
          <p:nvPr>
            <p:ph type="title"/>
          </p:nvPr>
        </p:nvSpPr>
        <p:spPr>
          <a:xfrm>
            <a:off x="0" y="533401"/>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a:p>
        </p:txBody>
      </p:sp>
      <p:sp>
        <p:nvSpPr>
          <p:cNvPr id="10" name="Title 1"/>
          <p:cNvSpPr>
            <a:spLocks noGrp="1"/>
          </p:cNvSpPr>
          <p:nvPr>
            <p:ph type="title"/>
          </p:nvPr>
        </p:nvSpPr>
        <p:spPr>
          <a:xfrm>
            <a:off x="0" y="541868"/>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p:nvPr>
        </p:nvSpPr>
        <p:spPr>
          <a:xfrm>
            <a:off x="0" y="550335"/>
            <a:ext cx="9129445"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9" name="Picture 5" descr="F3127336F9EE3E4099E7C2671A0FA72C@d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0203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1298448"/>
            <a:ext cx="8686800" cy="4727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01E099F-D07E-4DB9-AE8A-89E43E73D4FA}" type="slidenum">
              <a:rPr lang="en-US" smtClean="0"/>
              <a:t>‹#›</a:t>
            </a:fld>
            <a:endParaRPr lang="en-US"/>
          </a:p>
        </p:txBody>
      </p:sp>
      <p:sp>
        <p:nvSpPr>
          <p:cNvPr id="7" name="Title 1"/>
          <p:cNvSpPr>
            <a:spLocks noGrp="1"/>
          </p:cNvSpPr>
          <p:nvPr>
            <p:ph type="title" hasCustomPrompt="1"/>
            <p:custDataLst>
              <p:tags r:id="rId3"/>
            </p:custDataLst>
          </p:nvPr>
        </p:nvSpPr>
        <p:spPr>
          <a:xfrm>
            <a:off x="0" y="722376"/>
            <a:ext cx="9144000" cy="457200"/>
          </a:xfrm>
          <a:prstGeom prst="rect">
            <a:avLst/>
          </a:prstGeom>
        </p:spPr>
        <p:txBody>
          <a:bodyPr/>
          <a:lstStyle>
            <a:lvl1pPr algn="l">
              <a:defRPr baseline="0">
                <a:solidFill>
                  <a:schemeClr val="tx1"/>
                </a:solidFill>
              </a:defRPr>
            </a:lvl1pPr>
          </a:lstStyle>
          <a:p>
            <a:r>
              <a:rPr lang="en-US" dirty="0" smtClean="0"/>
              <a:t>Heading / Title</a:t>
            </a:r>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custDataLst>
              <p:tags r:id="rId1"/>
            </p:custDataLst>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custDataLst>
              <p:tags r:id="rId2"/>
            </p:custDataLst>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custDataLst>
              <p:tags r:id="rId3"/>
            </p:custDataLst>
          </p:nvPr>
        </p:nvSpPr>
        <p:spPr/>
        <p:txBody>
          <a:bodyPr/>
          <a:lstStyle/>
          <a:p>
            <a:fld id="{001E099F-D07E-4DB9-AE8A-89E43E73D4FA}" type="slidenum">
              <a:rPr lang="en-US" smtClean="0"/>
              <a:t>‹#›</a:t>
            </a:fld>
            <a:endParaRPr lang="en-US"/>
          </a:p>
        </p:txBody>
      </p:sp>
      <p:sp>
        <p:nvSpPr>
          <p:cNvPr id="10" name="Title 1"/>
          <p:cNvSpPr>
            <a:spLocks noGrp="1"/>
          </p:cNvSpPr>
          <p:nvPr>
            <p:ph type="title" hasCustomPrompt="1"/>
            <p:custDataLst>
              <p:tags r:id="rId4"/>
            </p:custDataLst>
          </p:nvPr>
        </p:nvSpPr>
        <p:spPr>
          <a:xfrm>
            <a:off x="0" y="722376"/>
            <a:ext cx="9144000" cy="457200"/>
          </a:xfrm>
          <a:prstGeom prst="rect">
            <a:avLst/>
          </a:prstGeom>
        </p:spPr>
        <p:txBody>
          <a:bodyPr/>
          <a:lstStyle>
            <a:lvl1pPr algn="l">
              <a:defRPr baseline="0"/>
            </a:lvl1pPr>
          </a:lstStyle>
          <a:p>
            <a:r>
              <a:rPr lang="en-US" dirty="0" smtClean="0"/>
              <a:t>Heading / Title</a:t>
            </a:r>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hasCustomPrompt="1"/>
          </p:nvPr>
        </p:nvSpPr>
        <p:spPr>
          <a:xfrm>
            <a:off x="0" y="722376"/>
            <a:ext cx="9144000" cy="457200"/>
          </a:xfrm>
          <a:prstGeom prst="rect">
            <a:avLst/>
          </a:prstGeom>
        </p:spPr>
        <p:txBody>
          <a:bodyPr/>
          <a:lstStyle>
            <a:lvl1pPr algn="l">
              <a:defRPr/>
            </a:lvl1pPr>
          </a:lstStyle>
          <a:p>
            <a:r>
              <a:rPr lang="en-US" dirty="0" smtClean="0"/>
              <a:t>Heading / Title</a:t>
            </a:r>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2.jpeg"/><Relationship Id="rId4" Type="http://schemas.openxmlformats.org/officeDocument/2006/relationships/theme" Target="../theme/theme1.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7.xml"/><Relationship Id="rId7" Type="http://schemas.openxmlformats.org/officeDocument/2006/relationships/tags" Target="../tags/tag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457200" y="1219200"/>
            <a:ext cx="8229600" cy="47037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91440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001"/>
          <p:cNvPicPr/>
          <p:nvPr/>
        </p:nvPicPr>
        <p:blipFill>
          <a:blip r:embed="rId10">
            <a:extLst>
              <a:ext uri="{28A0092B-C50C-407E-A947-70E740481C1C}">
                <a14:useLocalDpi xmlns:a14="http://schemas.microsoft.com/office/drawing/2010/main" val="0"/>
              </a:ext>
            </a:extLst>
          </a:blip>
          <a:srcRect/>
          <a:stretch>
            <a:fillRect/>
          </a:stretch>
        </p:blipFill>
        <p:spPr bwMode="auto">
          <a:xfrm>
            <a:off x="7958665" y="6268088"/>
            <a:ext cx="1143000" cy="5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1041399"/>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541868"/>
            <a:ext cx="9144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hdr="0" ftr="0" dt="0"/>
  <p:txStyles>
    <p:titleStyle>
      <a:lvl1pPr algn="r" defTabSz="914400" rtl="0" eaLnBrk="1" latinLnBrk="0" hangingPunct="1">
        <a:spcBef>
          <a:spcPct val="0"/>
        </a:spcBef>
        <a:buNone/>
        <a:defRPr sz="36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l="498" t="-8" r="16308" b="52637"/>
          <a:stretch/>
        </p:blipFill>
        <p:spPr bwMode="auto">
          <a:xfrm>
            <a:off x="0" y="0"/>
            <a:ext cx="9144000" cy="6858000"/>
          </a:xfrm>
          <a:prstGeom prst="rect">
            <a:avLst/>
          </a:prstGeom>
          <a:noFill/>
          <a:ln>
            <a:noFill/>
          </a:ln>
        </p:spPr>
      </p:pic>
      <p:sp>
        <p:nvSpPr>
          <p:cNvPr id="2" name="Title Placeholder 1"/>
          <p:cNvSpPr>
            <a:spLocks noGrp="1"/>
          </p:cNvSpPr>
          <p:nvPr>
            <p:ph type="title"/>
            <p:custDataLst>
              <p:tags r:id="rId3"/>
            </p:custDataLst>
          </p:nvPr>
        </p:nvSpPr>
        <p:spPr>
          <a:xfrm>
            <a:off x="457200" y="1447800"/>
            <a:ext cx="8229600" cy="1036639"/>
          </a:xfrm>
          <a:prstGeom prst="rect">
            <a:avLst/>
          </a:prstGeom>
        </p:spPr>
        <p:txBody>
          <a:bodyPr vert="horz" lIns="91440" tIns="45720" rIns="91440" bIns="45720" rtlCol="0" anchor="ctr">
            <a:normAutofit/>
          </a:bodyPr>
          <a:lstStyle/>
          <a:p>
            <a:r>
              <a:rPr lang="en-US" smtClean="0"/>
              <a:t>Click to edit Master title style</a:t>
            </a:r>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pic>
        <p:nvPicPr>
          <p:cNvPr id="1026" name="Picture 2" descr="C:\Requirements Team Working Directory\URS Project\G - Training\PowerPoint Presentations\DOT_FMCSA_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3127336F9EE3E4099E7C2671A0FA72C@d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8431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228600" y="1295400"/>
            <a:ext cx="86868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723543"/>
            <a:ext cx="9144000" cy="457200"/>
          </a:xfrm>
          <a:prstGeom prst="rect">
            <a:avLst/>
          </a:prstGeom>
        </p:spPr>
        <p:txBody>
          <a:bodyPr vert="horz" lIns="91440" tIns="45720" rIns="91440" bIns="45720" rtlCol="0" anchor="ctr">
            <a:noAutofit/>
          </a:bodyPr>
          <a:lstStyle/>
          <a:p>
            <a:r>
              <a:rPr lang="en-US" dirty="0" smtClean="0"/>
              <a:t>Heading / Title</a:t>
            </a:r>
            <a:endParaRPr lang="en-US" dirty="0"/>
          </a:p>
        </p:txBody>
      </p:sp>
      <p:pic>
        <p:nvPicPr>
          <p:cNvPr id="14" name="Picture 2" descr="C:\Requirements Team Working Directory\URS Project\G - Training\PowerPoint Presentations\DOT_FMCSA_bann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F3127336F9EE3E4099E7C2671A0FA72C@d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7168" y="6257925"/>
            <a:ext cx="891571" cy="5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914400" rtl="0" eaLnBrk="1" latinLnBrk="0" hangingPunct="1">
        <a:spcBef>
          <a:spcPct val="0"/>
        </a:spcBef>
        <a:buNone/>
        <a:defRPr sz="3600" b="0" i="0" u="none"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2.xml"/><Relationship Id="rId7" Type="http://schemas.openxmlformats.org/officeDocument/2006/relationships/slideLayout" Target="../slideLayouts/slideLayout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8.xml"/><Relationship Id="rId7" Type="http://schemas.openxmlformats.org/officeDocument/2006/relationships/notesSlide" Target="../notesSlides/notesSlide1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5.xml"/><Relationship Id="rId5" Type="http://schemas.openxmlformats.org/officeDocument/2006/relationships/tags" Target="../tags/tag70.xml"/><Relationship Id="rId4" Type="http://schemas.openxmlformats.org/officeDocument/2006/relationships/tags" Target="../tags/tag69.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3.xml"/><Relationship Id="rId7" Type="http://schemas.openxmlformats.org/officeDocument/2006/relationships/notesSlide" Target="../notesSlides/notesSlide1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5.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8.xml"/><Relationship Id="rId7" Type="http://schemas.openxmlformats.org/officeDocument/2006/relationships/notesSlide" Target="../notesSlides/notesSlide1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5.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21.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4.xml"/><Relationship Id="rId5" Type="http://schemas.openxmlformats.org/officeDocument/2006/relationships/slideLayout" Target="../slideLayouts/slideLayout5.xml"/><Relationship Id="rId4" Type="http://schemas.openxmlformats.org/officeDocument/2006/relationships/tags" Target="../tags/tag84.xml"/></Relationships>
</file>

<file path=ppt/slides/_rels/slide1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22.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5.xml"/><Relationship Id="rId5" Type="http://schemas.openxmlformats.org/officeDocument/2006/relationships/slideLayout" Target="../slideLayouts/slideLayout5.xml"/><Relationship Id="rId4" Type="http://schemas.openxmlformats.org/officeDocument/2006/relationships/tags" Target="../tags/tag88.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91.xml"/><Relationship Id="rId7" Type="http://schemas.openxmlformats.org/officeDocument/2006/relationships/slideLayout" Target="../slideLayouts/slideLayout6.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97.xml"/><Relationship Id="rId7" Type="http://schemas.openxmlformats.org/officeDocument/2006/relationships/notesSlide" Target="../notesSlides/notesSlide1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5.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02.xml"/><Relationship Id="rId7" Type="http://schemas.openxmlformats.org/officeDocument/2006/relationships/slideLayout" Target="../slideLayouts/slideLayout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7.png"/><Relationship Id="rId4" Type="http://schemas.openxmlformats.org/officeDocument/2006/relationships/tags" Target="../tags/tag103.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08.xml"/><Relationship Id="rId7" Type="http://schemas.openxmlformats.org/officeDocument/2006/relationships/notesSlide" Target="../notesSlides/notesSlide19.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5.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13.xml"/><Relationship Id="rId7" Type="http://schemas.openxmlformats.org/officeDocument/2006/relationships/image" Target="../media/image30.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20.xml"/><Relationship Id="rId5" Type="http://schemas.openxmlformats.org/officeDocument/2006/relationships/slideLayout" Target="../slideLayouts/slideLayout5.xml"/><Relationship Id="rId4" Type="http://schemas.openxmlformats.org/officeDocument/2006/relationships/tags" Target="../tags/tag114.xml"/></Relationships>
</file>

<file path=ppt/slides/_rels/slide21.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32.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118.xml"/></Relationships>
</file>

<file path=ppt/slides/_rels/slide22.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33.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22.xml"/><Relationship Id="rId5" Type="http://schemas.openxmlformats.org/officeDocument/2006/relationships/slideLayout" Target="../slideLayouts/slideLayout5.xml"/><Relationship Id="rId4" Type="http://schemas.openxmlformats.org/officeDocument/2006/relationships/tags" Target="../tags/tag122.xml"/></Relationships>
</file>

<file path=ppt/slides/_rels/slide23.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34.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3.xml"/><Relationship Id="rId5" Type="http://schemas.openxmlformats.org/officeDocument/2006/relationships/slideLayout" Target="../slideLayouts/slideLayout5.xml"/><Relationship Id="rId4" Type="http://schemas.openxmlformats.org/officeDocument/2006/relationships/tags" Target="../tags/tag126.xml"/></Relationships>
</file>

<file path=ppt/slides/_rels/slide24.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35.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24.xml"/><Relationship Id="rId5" Type="http://schemas.openxmlformats.org/officeDocument/2006/relationships/slideLayout" Target="../slideLayouts/slideLayout5.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36.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25.xml"/><Relationship Id="rId5" Type="http://schemas.openxmlformats.org/officeDocument/2006/relationships/slideLayout" Target="../slideLayouts/slideLayout5.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37.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26.xml"/><Relationship Id="rId5" Type="http://schemas.openxmlformats.org/officeDocument/2006/relationships/slideLayout" Target="../slideLayouts/slideLayout5.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38.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27.xml"/><Relationship Id="rId5" Type="http://schemas.openxmlformats.org/officeDocument/2006/relationships/slideLayout" Target="../slideLayouts/slideLayout5.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40.png"/><Relationship Id="rId5" Type="http://schemas.openxmlformats.org/officeDocument/2006/relationships/tags" Target="../tags/tag147.xml"/><Relationship Id="rId10" Type="http://schemas.openxmlformats.org/officeDocument/2006/relationships/image" Target="../media/image39.png"/><Relationship Id="rId4" Type="http://schemas.openxmlformats.org/officeDocument/2006/relationships/tags" Target="../tags/tag146.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41.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29.xml"/><Relationship Id="rId5" Type="http://schemas.openxmlformats.org/officeDocument/2006/relationships/slideLayout" Target="../slideLayouts/slideLayout5.xml"/><Relationship Id="rId4" Type="http://schemas.openxmlformats.org/officeDocument/2006/relationships/tags" Target="../tags/tag153.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31.xml"/></Relationships>
</file>

<file path=ppt/slides/_rels/slide30.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4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30.xml"/><Relationship Id="rId5" Type="http://schemas.openxmlformats.org/officeDocument/2006/relationships/slideLayout" Target="../slideLayouts/slideLayout5.xml"/><Relationship Id="rId4" Type="http://schemas.openxmlformats.org/officeDocument/2006/relationships/tags" Target="../tags/tag157.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60.xml"/><Relationship Id="rId7" Type="http://schemas.openxmlformats.org/officeDocument/2006/relationships/notesSlide" Target="../notesSlides/notesSlide31.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6.xml"/><Relationship Id="rId5" Type="http://schemas.openxmlformats.org/officeDocument/2006/relationships/tags" Target="../tags/tag162.xml"/><Relationship Id="rId4" Type="http://schemas.openxmlformats.org/officeDocument/2006/relationships/tags" Target="../tags/tag161.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65.xml"/><Relationship Id="rId7" Type="http://schemas.openxmlformats.org/officeDocument/2006/relationships/notesSlide" Target="../notesSlides/notesSlide3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6.xml"/><Relationship Id="rId5" Type="http://schemas.openxmlformats.org/officeDocument/2006/relationships/tags" Target="../tags/tag167.xml"/><Relationship Id="rId4" Type="http://schemas.openxmlformats.org/officeDocument/2006/relationships/tags" Target="../tags/tag166.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70.xml"/><Relationship Id="rId7" Type="http://schemas.openxmlformats.org/officeDocument/2006/relationships/notesSlide" Target="../notesSlides/notesSlide33.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6.xml"/><Relationship Id="rId5" Type="http://schemas.openxmlformats.org/officeDocument/2006/relationships/tags" Target="../tags/tag172.xml"/><Relationship Id="rId4" Type="http://schemas.openxmlformats.org/officeDocument/2006/relationships/tags" Target="../tags/tag171.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75.xml"/><Relationship Id="rId7" Type="http://schemas.openxmlformats.org/officeDocument/2006/relationships/slideLayout" Target="../slideLayouts/slideLayout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81.xml"/><Relationship Id="rId7" Type="http://schemas.openxmlformats.org/officeDocument/2006/relationships/notesSlide" Target="../notesSlides/notesSlide35.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Layout" Target="../slideLayouts/slideLayout6.xml"/><Relationship Id="rId5" Type="http://schemas.openxmlformats.org/officeDocument/2006/relationships/tags" Target="../tags/tag183.xml"/><Relationship Id="rId4" Type="http://schemas.openxmlformats.org/officeDocument/2006/relationships/tags" Target="../tags/tag182.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186.xml"/><Relationship Id="rId7" Type="http://schemas.openxmlformats.org/officeDocument/2006/relationships/notesSlide" Target="../notesSlides/notesSlide3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5.xml"/><Relationship Id="rId5" Type="http://schemas.openxmlformats.org/officeDocument/2006/relationships/tags" Target="../tags/tag188.xml"/><Relationship Id="rId4" Type="http://schemas.openxmlformats.org/officeDocument/2006/relationships/tags" Target="../tags/tag187.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3" Type="http://schemas.openxmlformats.org/officeDocument/2006/relationships/tags" Target="../tags/tag191.xml"/><Relationship Id="rId7" Type="http://schemas.openxmlformats.org/officeDocument/2006/relationships/slideLayout" Target="../slideLayouts/slideLayout6.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9"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38.xml"/><Relationship Id="rId5" Type="http://schemas.openxmlformats.org/officeDocument/2006/relationships/slideLayout" Target="../slideLayouts/slideLayout6.xml"/><Relationship Id="rId4" Type="http://schemas.openxmlformats.org/officeDocument/2006/relationships/tags" Target="../tags/tag19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3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8.xml"/><Relationship Id="rId7" Type="http://schemas.openxmlformats.org/officeDocument/2006/relationships/notesSlide" Target="../notesSlides/notesSlid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6.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4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7.xml"/><Relationship Id="rId7"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7.xml"/><Relationship Id="rId7" Type="http://schemas.openxmlformats.org/officeDocument/2006/relationships/notesSlide" Target="../notesSlides/notesSlide9.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6.xml"/><Relationship Id="rId5" Type="http://schemas.openxmlformats.org/officeDocument/2006/relationships/tags" Target="../tags/tag59.xml"/><Relationship Id="rId4"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ified Registration System URS"/>
          <p:cNvSpPr>
            <a:spLocks noGrp="1"/>
          </p:cNvSpPr>
          <p:nvPr>
            <p:ph type="ctrTitle"/>
            <p:custDataLst>
              <p:tags r:id="rId2"/>
            </p:custDataLst>
          </p:nvPr>
        </p:nvSpPr>
        <p:spPr>
          <a:xfrm>
            <a:off x="94195" y="739373"/>
            <a:ext cx="8955609" cy="721002"/>
          </a:xfrm>
        </p:spPr>
        <p:txBody>
          <a:bodyPr>
            <a:noAutofit/>
          </a:bodyPr>
          <a:lstStyle/>
          <a:p>
            <a:r>
              <a:rPr lang="en-US" sz="4000" b="1" dirty="0" smtClean="0">
                <a:latin typeface="Arial" panose="020B0604020202020204" pitchFamily="34" charset="0"/>
                <a:cs typeface="Arial" panose="020B0604020202020204" pitchFamily="34" charset="0"/>
              </a:rPr>
              <a:t>Unified Registration System (URS)</a:t>
            </a:r>
            <a:endParaRPr lang="en-US" sz="3200" b="1" dirty="0"/>
          </a:p>
        </p:txBody>
      </p:sp>
      <p:sp>
        <p:nvSpPr>
          <p:cNvPr id="5" name="Text Box 32"/>
          <p:cNvSpPr txBox="1">
            <a:spLocks noChangeArrowheads="1"/>
          </p:cNvSpPr>
          <p:nvPr>
            <p:custDataLst>
              <p:tags r:id="rId3"/>
            </p:custDataLst>
          </p:nvPr>
        </p:nvSpPr>
        <p:spPr bwMode="auto">
          <a:xfrm>
            <a:off x="132142" y="1927322"/>
            <a:ext cx="88797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b="1" dirty="0">
                <a:latin typeface="Arial" panose="020B0604020202020204" pitchFamily="34" charset="0"/>
                <a:cs typeface="Arial" panose="020B0604020202020204" pitchFamily="34" charset="0"/>
              </a:rPr>
              <a:t>Cargo Tank Facility </a:t>
            </a:r>
            <a:r>
              <a:rPr lang="en-US" sz="4400" b="1" dirty="0" smtClean="0">
                <a:latin typeface="Arial" panose="020B0604020202020204" pitchFamily="34" charset="0"/>
                <a:cs typeface="Arial" panose="020B0604020202020204" pitchFamily="34" charset="0"/>
              </a:rPr>
              <a:t>Mexico Domiciled:</a:t>
            </a: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3200" b="1" dirty="0"/>
              <a:t>Submit an Application for New Registration</a:t>
            </a:r>
            <a:br>
              <a:rPr lang="en-US" sz="3200" b="1" dirty="0"/>
            </a:br>
            <a:r>
              <a:rPr lang="en-US" sz="4000" b="1" dirty="0"/>
              <a:t> </a:t>
            </a:r>
            <a:endParaRPr lang="en-US" altLang="en-US" sz="4000" b="1" dirty="0">
              <a:solidFill>
                <a:srgbClr val="00003E"/>
              </a:solidFill>
            </a:endParaRPr>
          </a:p>
        </p:txBody>
      </p:sp>
      <p:sp>
        <p:nvSpPr>
          <p:cNvPr id="7" name="Subtitle 2"/>
          <p:cNvSpPr>
            <a:spLocks noGrp="1"/>
          </p:cNvSpPr>
          <p:nvPr>
            <p:ph type="subTitle" idx="1"/>
            <p:custDataLst>
              <p:tags r:id="rId4"/>
            </p:custDataLst>
          </p:nvPr>
        </p:nvSpPr>
        <p:spPr>
          <a:xfrm>
            <a:off x="144620" y="5833676"/>
            <a:ext cx="7627448" cy="455370"/>
          </a:xfrm>
        </p:spPr>
        <p:txBody>
          <a:bodyPr/>
          <a:lstStyle/>
          <a:p>
            <a:r>
              <a:rPr lang="en-US" sz="1800" b="1" dirty="0"/>
              <a:t>URS New Application Release for First-Time Applicants, </a:t>
            </a:r>
            <a:r>
              <a:rPr lang="en-US" sz="1800" b="1" dirty="0" smtClean="0"/>
              <a:t>December 2015, v1.0</a:t>
            </a:r>
            <a:endParaRPr lang="en-US" sz="1800" b="1" dirty="0"/>
          </a:p>
        </p:txBody>
      </p:sp>
    </p:spTree>
    <p:custDataLst>
      <p:tags r:id="rId1"/>
    </p:custDataLst>
    <p:extLst>
      <p:ext uri="{BB962C8B-B14F-4D97-AF65-F5344CB8AC3E}">
        <p14:creationId xmlns:p14="http://schemas.microsoft.com/office/powerpoint/2010/main" val="182950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custDataLst>
              <p:tags r:id="rId2"/>
            </p:custDataLst>
          </p:nvPr>
        </p:nvSpPr>
        <p:spPr>
          <a:xfrm>
            <a:off x="0" y="722376"/>
            <a:ext cx="9144000" cy="457200"/>
          </a:xfrm>
        </p:spPr>
        <p:txBody>
          <a:bodyPr/>
          <a:lstStyle/>
          <a:p>
            <a:r>
              <a:rPr lang="en-US" sz="2800" b="1" dirty="0" smtClean="0"/>
              <a:t>Business Description</a:t>
            </a:r>
            <a:endParaRPr lang="en-US" sz="2000" b="1" dirty="0"/>
          </a:p>
        </p:txBody>
      </p:sp>
      <p:sp>
        <p:nvSpPr>
          <p:cNvPr id="6" name="Content Placeholder 1"/>
          <p:cNvSpPr>
            <a:spLocks noGrp="1"/>
          </p:cNvSpPr>
          <p:nvPr>
            <p:ph sz="half" idx="2"/>
            <p:custDataLst>
              <p:tags r:id="rId3"/>
            </p:custDataLst>
          </p:nvPr>
        </p:nvSpPr>
        <p:spPr>
          <a:xfrm>
            <a:off x="94195" y="1316736"/>
            <a:ext cx="4477805" cy="4768588"/>
          </a:xfrm>
        </p:spPr>
        <p:txBody>
          <a:bodyPr>
            <a:normAutofit fontScale="92500" lnSpcReduction="20000"/>
          </a:bodyPr>
          <a:lstStyle/>
          <a:p>
            <a:r>
              <a:rPr lang="en-US" sz="2600" dirty="0" smtClean="0"/>
              <a:t>FMCSA needs to capture the business details regarding the Applicant:</a:t>
            </a:r>
          </a:p>
          <a:p>
            <a:endParaRPr lang="en-US" sz="1300" dirty="0" smtClean="0"/>
          </a:p>
          <a:p>
            <a:pPr lvl="1"/>
            <a:r>
              <a:rPr lang="en-US" sz="2200" dirty="0" smtClean="0"/>
              <a:t>Dunn &amp; Bradstreet Number</a:t>
            </a:r>
          </a:p>
          <a:p>
            <a:pPr lvl="1"/>
            <a:r>
              <a:rPr lang="en-US" sz="2200" dirty="0" smtClean="0"/>
              <a:t>Legal and Doing Business As Name</a:t>
            </a:r>
          </a:p>
          <a:p>
            <a:pPr lvl="1"/>
            <a:r>
              <a:rPr lang="en-US" sz="2200" dirty="0" smtClean="0"/>
              <a:t>Principal Place of Business Addresses</a:t>
            </a:r>
          </a:p>
          <a:p>
            <a:pPr lvl="1"/>
            <a:r>
              <a:rPr lang="en-US" sz="2200" dirty="0" smtClean="0"/>
              <a:t>Telephone, Fax, Cell Numbers</a:t>
            </a:r>
          </a:p>
          <a:p>
            <a:pPr lvl="1"/>
            <a:r>
              <a:rPr lang="en-US" sz="2200" dirty="0" smtClean="0"/>
              <a:t>EIN or SSN</a:t>
            </a:r>
          </a:p>
          <a:p>
            <a:pPr lvl="1"/>
            <a:r>
              <a:rPr lang="en-US" sz="2200" dirty="0" smtClean="0"/>
              <a:t>If applicable, Canadian NCS Number</a:t>
            </a:r>
          </a:p>
          <a:p>
            <a:pPr lvl="1"/>
            <a:r>
              <a:rPr lang="en-US" sz="2200" dirty="0" smtClean="0"/>
              <a:t>If applicable, Mexico RFC Number</a:t>
            </a:r>
          </a:p>
          <a:p>
            <a:pPr lvl="1"/>
            <a:r>
              <a:rPr lang="en-US" sz="2200" dirty="0" smtClean="0"/>
              <a:t>Unit of Government</a:t>
            </a:r>
            <a:endParaRPr lang="en-US" dirty="0" smtClean="0"/>
          </a:p>
        </p:txBody>
      </p:sp>
      <p:sp>
        <p:nvSpPr>
          <p:cNvPr id="11" name="Content Placeholder 2"/>
          <p:cNvSpPr>
            <a:spLocks noGrp="1"/>
          </p:cNvSpPr>
          <p:nvPr>
            <p:ph sz="half" idx="2"/>
            <p:custDataLst>
              <p:tags r:id="rId4"/>
            </p:custDataLst>
          </p:nvPr>
        </p:nvSpPr>
        <p:spPr>
          <a:xfrm>
            <a:off x="4571999" y="4567425"/>
            <a:ext cx="4477806" cy="1517899"/>
          </a:xfrm>
        </p:spPr>
        <p:txBody>
          <a:bodyPr>
            <a:noAutofit/>
          </a:bodyPr>
          <a:lstStyle/>
          <a:p>
            <a:pPr marL="201168" lvl="1" indent="-274320">
              <a:spcBef>
                <a:spcPts val="19"/>
              </a:spcBef>
            </a:pPr>
            <a:endParaRPr lang="en-US" sz="900" dirty="0" smtClean="0"/>
          </a:p>
          <a:p>
            <a:pPr marL="201168" lvl="1" indent="-274320">
              <a:spcBef>
                <a:spcPts val="19"/>
              </a:spcBef>
            </a:pPr>
            <a:r>
              <a:rPr lang="en-US" dirty="0" smtClean="0"/>
              <a:t>Form </a:t>
            </a:r>
            <a:r>
              <a:rPr lang="en-US" dirty="0"/>
              <a:t>of </a:t>
            </a:r>
            <a:r>
              <a:rPr lang="en-US" dirty="0" smtClean="0"/>
              <a:t>Business</a:t>
            </a:r>
          </a:p>
          <a:p>
            <a:pPr marL="201168" lvl="1" indent="-274320">
              <a:spcBef>
                <a:spcPts val="19"/>
              </a:spcBef>
            </a:pPr>
            <a:r>
              <a:rPr lang="en-US" dirty="0" smtClean="0"/>
              <a:t>Ownership </a:t>
            </a:r>
            <a:r>
              <a:rPr lang="en-US" dirty="0"/>
              <a:t>and </a:t>
            </a:r>
            <a:r>
              <a:rPr lang="en-US" dirty="0" smtClean="0"/>
              <a:t>Control</a:t>
            </a:r>
          </a:p>
          <a:p>
            <a:pPr marL="201168" lvl="1" indent="-274320">
              <a:spcBef>
                <a:spcPts val="19"/>
              </a:spcBef>
            </a:pPr>
            <a:r>
              <a:rPr lang="en-US" dirty="0" smtClean="0"/>
              <a:t>Company </a:t>
            </a:r>
            <a:r>
              <a:rPr lang="en-US" dirty="0"/>
              <a:t>Contact Names, Titles and </a:t>
            </a:r>
            <a:r>
              <a:rPr lang="en-US" dirty="0" smtClean="0"/>
              <a:t>Addresses</a:t>
            </a:r>
            <a:endParaRPr lang="en-US" sz="2000" dirty="0" smtClean="0"/>
          </a:p>
        </p:txBody>
      </p:sp>
      <p:pic>
        <p:nvPicPr>
          <p:cNvPr id="9" name="Picture 2" descr="An image of the Business Description Page."/>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4572000" y="2366469"/>
            <a:ext cx="4325112" cy="212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custDataLst>
              <p:tags r:id="rId5"/>
            </p:custDataLst>
          </p:nvPr>
        </p:nvSpPr>
        <p:spPr>
          <a:xfrm>
            <a:off x="4571999" y="1179576"/>
            <a:ext cx="4325113" cy="103510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“Mexico -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10</a:t>
            </a:fld>
            <a:endParaRPr lang="en-US">
              <a:solidFill>
                <a:prstClr val="black"/>
              </a:solidFill>
            </a:endParaRPr>
          </a:p>
        </p:txBody>
      </p:sp>
    </p:spTree>
    <p:custDataLst>
      <p:tags r:id="rId1"/>
    </p:custDataLst>
    <p:extLst>
      <p:ext uri="{BB962C8B-B14F-4D97-AF65-F5344CB8AC3E}">
        <p14:creationId xmlns:p14="http://schemas.microsoft.com/office/powerpoint/2010/main" val="388320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p:cNvSpPr>
            <a:spLocks noGrp="1"/>
          </p:cNvSpPr>
          <p:nvPr>
            <p:ph type="title"/>
            <p:custDataLst>
              <p:tags r:id="rId2"/>
            </p:custDataLst>
          </p:nvPr>
        </p:nvSpPr>
        <p:spPr>
          <a:xfrm>
            <a:off x="0" y="722376"/>
            <a:ext cx="9144000" cy="457200"/>
          </a:xfrm>
        </p:spPr>
        <p:txBody>
          <a:bodyPr/>
          <a:lstStyle/>
          <a:p>
            <a:r>
              <a:rPr lang="en-US" sz="2800" b="1" dirty="0" smtClean="0"/>
              <a:t>Operation Classification</a:t>
            </a:r>
            <a:endParaRPr lang="en-US" sz="2800" b="1" dirty="0"/>
          </a:p>
        </p:txBody>
      </p:sp>
      <p:sp>
        <p:nvSpPr>
          <p:cNvPr id="6" name="Content Placeholder 1"/>
          <p:cNvSpPr txBox="1">
            <a:spLocks/>
          </p:cNvSpPr>
          <p:nvPr>
            <p:custDataLst>
              <p:tags r:id="rId3"/>
            </p:custDataLst>
          </p:nvPr>
        </p:nvSpPr>
        <p:spPr>
          <a:xfrm>
            <a:off x="94195" y="1316736"/>
            <a:ext cx="4477805" cy="484448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planned operation:</a:t>
            </a:r>
          </a:p>
          <a:p>
            <a:endParaRPr lang="en-US" sz="1200" dirty="0" smtClean="0">
              <a:solidFill>
                <a:prstClr val="black"/>
              </a:solidFill>
            </a:endParaRPr>
          </a:p>
          <a:p>
            <a:pPr lvl="1"/>
            <a:r>
              <a:rPr lang="en-US" sz="2000" dirty="0" smtClean="0">
                <a:solidFill>
                  <a:prstClr val="black"/>
                </a:solidFill>
              </a:rPr>
              <a:t>Transporting Property</a:t>
            </a:r>
          </a:p>
          <a:p>
            <a:pPr lvl="1"/>
            <a:r>
              <a:rPr lang="en-US" sz="2000" dirty="0">
                <a:solidFill>
                  <a:prstClr val="black"/>
                </a:solidFill>
              </a:rPr>
              <a:t>Transporting Passengers</a:t>
            </a:r>
          </a:p>
          <a:p>
            <a:pPr lvl="1"/>
            <a:r>
              <a:rPr lang="en-US" sz="2000" dirty="0" smtClean="0">
                <a:solidFill>
                  <a:prstClr val="black"/>
                </a:solidFill>
              </a:rPr>
              <a:t>Broker Services (Property, HHG)</a:t>
            </a:r>
          </a:p>
          <a:p>
            <a:pPr lvl="1"/>
            <a:r>
              <a:rPr lang="en-US" sz="2000" dirty="0" smtClean="0">
                <a:solidFill>
                  <a:prstClr val="black"/>
                </a:solidFill>
              </a:rPr>
              <a:t>Freight Forwarder Services</a:t>
            </a:r>
          </a:p>
          <a:p>
            <a:pPr lvl="1"/>
            <a:r>
              <a:rPr lang="en-US" sz="2000" dirty="0" smtClean="0">
                <a:solidFill>
                  <a:prstClr val="black"/>
                </a:solidFill>
              </a:rPr>
              <a:t>Cargo </a:t>
            </a:r>
            <a:r>
              <a:rPr lang="en-US" sz="2000" dirty="0">
                <a:solidFill>
                  <a:prstClr val="black"/>
                </a:solidFill>
              </a:rPr>
              <a:t>Tank </a:t>
            </a:r>
            <a:r>
              <a:rPr lang="en-US" sz="2000" dirty="0" smtClean="0">
                <a:solidFill>
                  <a:prstClr val="black"/>
                </a:solidFill>
              </a:rPr>
              <a:t>Facility</a:t>
            </a:r>
          </a:p>
          <a:p>
            <a:pPr lvl="1"/>
            <a:r>
              <a:rPr lang="en-US" sz="2000" dirty="0" smtClean="0">
                <a:solidFill>
                  <a:prstClr val="black"/>
                </a:solidFill>
              </a:rPr>
              <a:t>Classification </a:t>
            </a:r>
            <a:r>
              <a:rPr lang="en-US" sz="2000" dirty="0">
                <a:solidFill>
                  <a:prstClr val="black"/>
                </a:solidFill>
              </a:rPr>
              <a:t>of </a:t>
            </a:r>
            <a:r>
              <a:rPr lang="en-US" sz="2000" dirty="0" smtClean="0">
                <a:solidFill>
                  <a:prstClr val="black"/>
                </a:solidFill>
              </a:rPr>
              <a:t>Cargo</a:t>
            </a:r>
            <a:endParaRPr lang="en-US" sz="2000" dirty="0">
              <a:solidFill>
                <a:prstClr val="black"/>
              </a:solidFill>
            </a:endParaRPr>
          </a:p>
        </p:txBody>
      </p:sp>
      <p:pic>
        <p:nvPicPr>
          <p:cNvPr id="1026" name="Picture 2" descr="An image of the Operation Classification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8" y="2674684"/>
            <a:ext cx="4477805" cy="2676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custDataLst>
              <p:tags r:id="rId4"/>
            </p:custDataLst>
          </p:nvPr>
        </p:nvSpPr>
        <p:spPr>
          <a:xfrm>
            <a:off x="4571999" y="1179575"/>
            <a:ext cx="4477805"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a:t>
            </a:r>
            <a:endParaRPr lang="en-US" sz="14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11</a:t>
            </a:fld>
            <a:endParaRPr lang="en-US">
              <a:solidFill>
                <a:prstClr val="black"/>
              </a:solidFill>
            </a:endParaRPr>
          </a:p>
        </p:txBody>
      </p:sp>
    </p:spTree>
    <p:custDataLst>
      <p:tags r:id="rId1"/>
    </p:custDataLst>
    <p:extLst>
      <p:ext uri="{BB962C8B-B14F-4D97-AF65-F5344CB8AC3E}">
        <p14:creationId xmlns:p14="http://schemas.microsoft.com/office/powerpoint/2010/main" val="97401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3" name="Content Placeholder 2"/>
          <p:cNvSpPr txBox="1">
            <a:spLocks/>
          </p:cNvSpPr>
          <p:nvPr>
            <p:custDataLst>
              <p:tags r:id="rId3"/>
            </p:custDataLst>
          </p:nvPr>
        </p:nvSpPr>
        <p:spPr>
          <a:xfrm>
            <a:off x="245985" y="1379833"/>
            <a:ext cx="4203953" cy="11384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Will the Applicant transport Property</a:t>
            </a:r>
            <a:r>
              <a:rPr lang="en-US" sz="2400" dirty="0">
                <a:solidFill>
                  <a:prstClr val="black"/>
                </a:solidFill>
              </a:rPr>
              <a:t>? </a:t>
            </a:r>
            <a:endParaRPr lang="en-US" sz="2400" dirty="0" smtClean="0">
              <a:solidFill>
                <a:prstClr val="black"/>
              </a:solidFill>
            </a:endParaRPr>
          </a:p>
        </p:txBody>
      </p:sp>
      <p:pic>
        <p:nvPicPr>
          <p:cNvPr id="6149" name="Picture 5" descr="Will the Applicant transport Property?&#10;If the Applicant will NOT transport property select the No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46" y="3040589"/>
            <a:ext cx="44005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custDataLst>
              <p:tags r:id="rId4"/>
            </p:custDataLst>
          </p:nvPr>
        </p:nvSpPr>
        <p:spPr>
          <a:xfrm>
            <a:off x="4639846" y="1365889"/>
            <a:ext cx="4356994" cy="7525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any Passengers?</a:t>
            </a:r>
            <a:endParaRPr lang="en-US" sz="2400" dirty="0" smtClean="0"/>
          </a:p>
        </p:txBody>
      </p:sp>
      <p:pic>
        <p:nvPicPr>
          <p:cNvPr id="9" name="Picture 3" descr="Will the Applicant transport any Passengers?&#10;If the Applicant will NOT transport any Passengers, select the No  box.&#10;Click Next in the Navigation Menu to move to the next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6095" y="3030780"/>
            <a:ext cx="4356995" cy="273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403255"/>
            <a:ext cx="2133600" cy="365125"/>
          </a:xfrm>
        </p:spPr>
        <p:txBody>
          <a:bodyPr/>
          <a:lstStyle/>
          <a:p>
            <a:fld id="{001E099F-D07E-4DB9-AE8A-89E43E73D4FA}" type="slidenum">
              <a:rPr lang="en-US" smtClean="0">
                <a:solidFill>
                  <a:prstClr val="black"/>
                </a:solidFill>
              </a:rPr>
              <a:pPr/>
              <a:t>12</a:t>
            </a:fld>
            <a:endParaRPr lang="en-US">
              <a:solidFill>
                <a:prstClr val="black"/>
              </a:solidFill>
            </a:endParaRPr>
          </a:p>
        </p:txBody>
      </p:sp>
    </p:spTree>
    <p:custDataLst>
      <p:tags r:id="rId1"/>
    </p:custDataLst>
    <p:extLst>
      <p:ext uri="{BB962C8B-B14F-4D97-AF65-F5344CB8AC3E}">
        <p14:creationId xmlns:p14="http://schemas.microsoft.com/office/powerpoint/2010/main" val="1718697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2" name="Content Placeholder 1"/>
          <p:cNvSpPr txBox="1">
            <a:spLocks/>
          </p:cNvSpPr>
          <p:nvPr>
            <p:custDataLst>
              <p:tags r:id="rId3"/>
            </p:custDataLst>
          </p:nvPr>
        </p:nvSpPr>
        <p:spPr>
          <a:xfrm>
            <a:off x="94195" y="1352360"/>
            <a:ext cx="4477805" cy="11659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a:t>
            </a:r>
            <a:r>
              <a:rPr lang="en-US" sz="2400" dirty="0" smtClean="0">
                <a:solidFill>
                  <a:prstClr val="black"/>
                </a:solidFill>
              </a:rPr>
              <a:t>provide Property and/or Household Goods (HHG) </a:t>
            </a:r>
            <a:r>
              <a:rPr lang="en-US" sz="2400" dirty="0">
                <a:solidFill>
                  <a:prstClr val="black"/>
                </a:solidFill>
              </a:rPr>
              <a:t>Broker services?</a:t>
            </a:r>
            <a:endParaRPr lang="en-US" sz="2400" dirty="0" smtClean="0">
              <a:solidFill>
                <a:prstClr val="black"/>
              </a:solidFill>
            </a:endParaRPr>
          </a:p>
        </p:txBody>
      </p:sp>
      <p:pic>
        <p:nvPicPr>
          <p:cNvPr id="8195" name="Picture 3" descr="Will the Applicant provide Property and/or Household Goods (HHG) Broker services?&#10;If the Applicant will NOT provide Broker services, select the No box. &#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64" y="2745945"/>
            <a:ext cx="4470486" cy="265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Content Placeholder 2"/>
          <p:cNvSpPr txBox="1">
            <a:spLocks/>
          </p:cNvSpPr>
          <p:nvPr>
            <p:custDataLst>
              <p:tags r:id="rId4"/>
            </p:custDataLst>
          </p:nvPr>
        </p:nvSpPr>
        <p:spPr>
          <a:xfrm>
            <a:off x="4647895" y="1352361"/>
            <a:ext cx="4279848" cy="116589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provide Freight Forwarder services?</a:t>
            </a:r>
          </a:p>
        </p:txBody>
      </p:sp>
      <p:pic>
        <p:nvPicPr>
          <p:cNvPr id="8196" name="Picture 4" descr="Will the Applicant provide Freight Forwarder services?&#10;If the Applicant will NOT provide Freight Forwarder services, select the No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3545" y="2745946"/>
            <a:ext cx="4346009" cy="265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34730"/>
            <a:ext cx="2133600" cy="365125"/>
          </a:xfrm>
        </p:spPr>
        <p:txBody>
          <a:bodyPr/>
          <a:lstStyle/>
          <a:p>
            <a:fld id="{001E099F-D07E-4DB9-AE8A-89E43E73D4FA}" type="slidenum">
              <a:rPr lang="en-US" smtClean="0">
                <a:solidFill>
                  <a:prstClr val="black"/>
                </a:solidFill>
              </a:rPr>
              <a:pPr/>
              <a:t>13</a:t>
            </a:fld>
            <a:endParaRPr lang="en-US" dirty="0">
              <a:solidFill>
                <a:prstClr val="black"/>
              </a:solidFill>
            </a:endParaRPr>
          </a:p>
        </p:txBody>
      </p:sp>
    </p:spTree>
    <p:custDataLst>
      <p:tags r:id="rId1"/>
    </p:custDataLst>
    <p:extLst>
      <p:ext uri="{BB962C8B-B14F-4D97-AF65-F5344CB8AC3E}">
        <p14:creationId xmlns:p14="http://schemas.microsoft.com/office/powerpoint/2010/main" val="4107314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9" name="Content Placeholder 2"/>
          <p:cNvSpPr txBox="1">
            <a:spLocks/>
          </p:cNvSpPr>
          <p:nvPr>
            <p:custDataLst>
              <p:tags r:id="rId3"/>
            </p:custDataLst>
          </p:nvPr>
        </p:nvSpPr>
        <p:spPr>
          <a:xfrm>
            <a:off x="170091" y="1397874"/>
            <a:ext cx="8919196" cy="5651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operate a Cargo Tank Facility?</a:t>
            </a:r>
          </a:p>
        </p:txBody>
      </p:sp>
      <p:pic>
        <p:nvPicPr>
          <p:cNvPr id="2051" name="Picture 3" descr="Will the Applicant operate a Cargo Tank Facility?&#10;If the Applicant will operate a Cargo Tank Facility, select the Yes box.&#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885" y="2299795"/>
            <a:ext cx="5075666" cy="303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432284" y="6388905"/>
            <a:ext cx="2133600" cy="365125"/>
          </a:xfrm>
        </p:spPr>
        <p:txBody>
          <a:bodyPr/>
          <a:lstStyle/>
          <a:p>
            <a:fld id="{001E099F-D07E-4DB9-AE8A-89E43E73D4FA}" type="slidenum">
              <a:rPr lang="en-US" smtClean="0">
                <a:solidFill>
                  <a:prstClr val="black"/>
                </a:solidFill>
              </a:rPr>
              <a:pPr/>
              <a:t>14</a:t>
            </a:fld>
            <a:endParaRPr lang="en-US" dirty="0">
              <a:solidFill>
                <a:prstClr val="black"/>
              </a:solidFill>
            </a:endParaRPr>
          </a:p>
        </p:txBody>
      </p:sp>
    </p:spTree>
    <p:custDataLst>
      <p:tags r:id="rId1"/>
    </p:custDataLst>
    <p:extLst>
      <p:ext uri="{BB962C8B-B14F-4D97-AF65-F5344CB8AC3E}">
        <p14:creationId xmlns:p14="http://schemas.microsoft.com/office/powerpoint/2010/main" val="2549150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11" name="Content Placeholder 1"/>
          <p:cNvSpPr txBox="1">
            <a:spLocks/>
          </p:cNvSpPr>
          <p:nvPr>
            <p:custDataLst>
              <p:tags r:id="rId3"/>
            </p:custDataLst>
          </p:nvPr>
        </p:nvSpPr>
        <p:spPr>
          <a:xfrm>
            <a:off x="94195" y="1316737"/>
            <a:ext cx="3263485" cy="46926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Operation Classification Summary to ensure the answers provided are correct </a:t>
            </a:r>
          </a:p>
          <a:p>
            <a:endParaRPr lang="en-US" sz="2400" dirty="0" smtClean="0"/>
          </a:p>
          <a:p>
            <a:r>
              <a:rPr lang="en-US" sz="2400" dirty="0" smtClean="0"/>
              <a:t>To change an answer, click the question text</a:t>
            </a:r>
          </a:p>
        </p:txBody>
      </p:sp>
      <p:pic>
        <p:nvPicPr>
          <p:cNvPr id="3074" name="Picture 2" descr="Review the Operation Classification Summary of questions and answers to ensure the information provided is correct.&#10;To edit the answer to a question, click the question text to return to the ques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365" y="1316737"/>
            <a:ext cx="5446215" cy="336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15</a:t>
            </a:fld>
            <a:endParaRPr lang="en-US"/>
          </a:p>
        </p:txBody>
      </p:sp>
    </p:spTree>
    <p:custDataLst>
      <p:tags r:id="rId1"/>
    </p:custDataLst>
    <p:extLst>
      <p:ext uri="{BB962C8B-B14F-4D97-AF65-F5344CB8AC3E}">
        <p14:creationId xmlns:p14="http://schemas.microsoft.com/office/powerpoint/2010/main" val="342613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p:cNvSpPr>
            <a:spLocks noGrp="1"/>
          </p:cNvSpPr>
          <p:nvPr>
            <p:ph type="title"/>
            <p:custDataLst>
              <p:tags r:id="rId2"/>
            </p:custDataLst>
          </p:nvPr>
        </p:nvSpPr>
        <p:spPr>
          <a:xfrm>
            <a:off x="0" y="722376"/>
            <a:ext cx="9144000" cy="457200"/>
          </a:xfrm>
        </p:spPr>
        <p:txBody>
          <a:bodyPr/>
          <a:lstStyle/>
          <a:p>
            <a:r>
              <a:rPr lang="en-US" sz="2800" b="1" dirty="0" smtClean="0"/>
              <a:t>Cargo Tank Facility</a:t>
            </a:r>
            <a:endParaRPr lang="en-US" sz="1800" b="1" dirty="0"/>
          </a:p>
        </p:txBody>
      </p:sp>
      <p:sp>
        <p:nvSpPr>
          <p:cNvPr id="8" name="Content Placeholder 1"/>
          <p:cNvSpPr txBox="1">
            <a:spLocks/>
          </p:cNvSpPr>
          <p:nvPr>
            <p:custDataLst>
              <p:tags r:id="rId3"/>
            </p:custDataLst>
          </p:nvPr>
        </p:nvSpPr>
        <p:spPr>
          <a:xfrm>
            <a:off x="94195" y="1316736"/>
            <a:ext cx="402243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FMCSA needs to capture some details regarding the Cargo Tank Facilities the Applicant will </a:t>
            </a:r>
            <a:r>
              <a:rPr lang="en-US" sz="2400" dirty="0" smtClean="0"/>
              <a:t>operate:</a:t>
            </a:r>
            <a:endParaRPr lang="en-US" sz="2400" dirty="0"/>
          </a:p>
          <a:p>
            <a:endParaRPr lang="en-US" sz="1200" dirty="0" smtClean="0"/>
          </a:p>
          <a:p>
            <a:pPr lvl="1"/>
            <a:r>
              <a:rPr lang="en-US" sz="2000" dirty="0" smtClean="0"/>
              <a:t>How many and the Names</a:t>
            </a:r>
          </a:p>
          <a:p>
            <a:pPr lvl="1"/>
            <a:r>
              <a:rPr lang="en-US" sz="2000" dirty="0" smtClean="0"/>
              <a:t>Addresses</a:t>
            </a:r>
          </a:p>
          <a:p>
            <a:pPr lvl="1"/>
            <a:r>
              <a:rPr lang="en-US" sz="2000" dirty="0" smtClean="0"/>
              <a:t>Functions, Exemptions, Special Permits, Vehicles</a:t>
            </a:r>
          </a:p>
          <a:p>
            <a:pPr lvl="1"/>
            <a:r>
              <a:rPr lang="en-US" sz="2000" dirty="0"/>
              <a:t>Manufacture or Repair </a:t>
            </a:r>
            <a:r>
              <a:rPr lang="en-US" sz="2000" dirty="0" smtClean="0"/>
              <a:t>functions</a:t>
            </a:r>
          </a:p>
          <a:p>
            <a:pPr lvl="1"/>
            <a:r>
              <a:rPr lang="en-US" sz="2000" dirty="0"/>
              <a:t>Uses mobile testing/inspection equipment</a:t>
            </a:r>
          </a:p>
          <a:p>
            <a:pPr lvl="1"/>
            <a:r>
              <a:rPr lang="en-US" sz="2000" dirty="0"/>
              <a:t>Contact, Inspector </a:t>
            </a:r>
            <a:r>
              <a:rPr lang="en-US" sz="2000" dirty="0" smtClean="0"/>
              <a:t>information</a:t>
            </a:r>
            <a:endParaRPr lang="en-US" sz="2000" dirty="0"/>
          </a:p>
        </p:txBody>
      </p:sp>
      <p:sp>
        <p:nvSpPr>
          <p:cNvPr id="6" name="Content Placeholder 2"/>
          <p:cNvSpPr txBox="1">
            <a:spLocks/>
          </p:cNvSpPr>
          <p:nvPr>
            <p:custDataLst>
              <p:tags r:id="rId4"/>
            </p:custDataLst>
          </p:nvPr>
        </p:nvSpPr>
        <p:spPr>
          <a:xfrm>
            <a:off x="4344315" y="4567425"/>
            <a:ext cx="4629595" cy="144757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smtClean="0"/>
              <a:t>American </a:t>
            </a:r>
            <a:r>
              <a:rPr lang="en-US" sz="2000" dirty="0"/>
              <a:t>Society of Mechanical Engineers (ASME) Certificate of </a:t>
            </a:r>
            <a:r>
              <a:rPr lang="en-US" sz="2000" dirty="0" smtClean="0"/>
              <a:t>Authorization</a:t>
            </a:r>
          </a:p>
          <a:p>
            <a:pPr lvl="1"/>
            <a:r>
              <a:rPr lang="en-US" sz="2000" dirty="0" smtClean="0"/>
              <a:t>Certification</a:t>
            </a:r>
          </a:p>
        </p:txBody>
      </p:sp>
      <p:sp>
        <p:nvSpPr>
          <p:cNvPr id="11" name="Content Placeholder 3"/>
          <p:cNvSpPr txBox="1">
            <a:spLocks/>
          </p:cNvSpPr>
          <p:nvPr>
            <p:custDataLst>
              <p:tags r:id="rId5"/>
            </p:custDataLst>
          </p:nvPr>
        </p:nvSpPr>
        <p:spPr>
          <a:xfrm>
            <a:off x="4571999" y="1179575"/>
            <a:ext cx="4306187" cy="57973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The information requested in this section is needed for each Cargo Tank Facility being registered</a:t>
            </a:r>
            <a:endParaRPr lang="en-US" sz="1400" b="1" dirty="0" smtClean="0"/>
          </a:p>
        </p:txBody>
      </p:sp>
      <p:pic>
        <p:nvPicPr>
          <p:cNvPr id="2050" name="Picture 2" descr="Cargo Tank Facility.&#10;The information being collected in this section is needed for each Cargo Tank Facility being registered.&#10;FMCSA needs to capture some details regarding the Cargo Tank Facilities the Applicant will operate:&#10;How many and the Names&#10;Addresses&#10;Functions, Exemptions, Special Permits, Vehicles&#10;Manufacture or Repair functions&#10;Uses mobile testing/inspection equipment&#10;Contact, Inspector information &#10;American Society of Mechanical Engineers (ASME) Certificate of Authorization&#10;Certification&#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1999" y="1915745"/>
            <a:ext cx="4306187" cy="2428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16</a:t>
            </a:fld>
            <a:endParaRPr lang="en-US" dirty="0"/>
          </a:p>
        </p:txBody>
      </p:sp>
    </p:spTree>
    <p:custDataLst>
      <p:tags r:id="rId1"/>
    </p:custDataLst>
    <p:extLst>
      <p:ext uri="{BB962C8B-B14F-4D97-AF65-F5344CB8AC3E}">
        <p14:creationId xmlns:p14="http://schemas.microsoft.com/office/powerpoint/2010/main" val="1871073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6" name="Content Placeholder 1"/>
          <p:cNvSpPr txBox="1">
            <a:spLocks/>
          </p:cNvSpPr>
          <p:nvPr>
            <p:custDataLst>
              <p:tags r:id="rId3"/>
            </p:custDataLst>
          </p:nvPr>
        </p:nvSpPr>
        <p:spPr>
          <a:xfrm>
            <a:off x="123338" y="1361232"/>
            <a:ext cx="4279848" cy="12329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How many Cargo Tank Facilities will you register with this application?</a:t>
            </a:r>
          </a:p>
        </p:txBody>
      </p:sp>
      <p:pic>
        <p:nvPicPr>
          <p:cNvPr id="4098" name="Picture 2" descr="How many Cargo Tank Facilities will you register with this application?&#10;Enter or use the up or down arrows to enter the number of Cargo Tank Facilities being registered.&#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17" y="2973630"/>
            <a:ext cx="4410075" cy="273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txBox="1">
            <a:spLocks/>
          </p:cNvSpPr>
          <p:nvPr>
            <p:custDataLst>
              <p:tags r:id="rId4"/>
            </p:custDataLst>
          </p:nvPr>
        </p:nvSpPr>
        <p:spPr>
          <a:xfrm>
            <a:off x="4677804" y="1361232"/>
            <a:ext cx="4279848" cy="108113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is the name of your Cargo Tank Facility</a:t>
            </a:r>
            <a:r>
              <a:rPr lang="en-US" sz="2400" dirty="0" smtClean="0"/>
              <a:t>?</a:t>
            </a:r>
          </a:p>
        </p:txBody>
      </p:sp>
      <p:pic>
        <p:nvPicPr>
          <p:cNvPr id="4099" name="Picture 3" descr="What is the name of your Cargo Tank Facility?&#10;Enter the name of your Cargo Tank Facility in the field.&#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3641" y="2973630"/>
            <a:ext cx="4448175" cy="273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17</a:t>
            </a:fld>
            <a:endParaRPr lang="en-US"/>
          </a:p>
        </p:txBody>
      </p:sp>
    </p:spTree>
    <p:custDataLst>
      <p:tags r:id="rId1"/>
    </p:custDataLst>
    <p:extLst>
      <p:ext uri="{BB962C8B-B14F-4D97-AF65-F5344CB8AC3E}">
        <p14:creationId xmlns:p14="http://schemas.microsoft.com/office/powerpoint/2010/main" val="1009057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6" name="Content Placeholder 1"/>
          <p:cNvSpPr txBox="1">
            <a:spLocks/>
          </p:cNvSpPr>
          <p:nvPr>
            <p:custDataLst>
              <p:tags r:id="rId3"/>
            </p:custDataLst>
          </p:nvPr>
        </p:nvSpPr>
        <p:spPr>
          <a:xfrm>
            <a:off x="123338" y="1379836"/>
            <a:ext cx="4279848" cy="1581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Is the Physical Cargo Tank Facility Address different from the Principal Place of Business Address?</a:t>
            </a:r>
          </a:p>
        </p:txBody>
      </p:sp>
      <p:pic>
        <p:nvPicPr>
          <p:cNvPr id="5122" name="Picture 2" descr="Is the Physical Cargo Tank Facility Address different from the Principal Place of Business Address?&#10;If the Physical Cargo Tank Facility Address is different from the Principal Place of Business Address, select the Yes box.&#10;If the Physical Cargo Tank Facility Address is NOT different from the Principal Place of Business Address, select the No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12" y="3315310"/>
            <a:ext cx="4419600" cy="278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txBox="1">
            <a:spLocks/>
          </p:cNvSpPr>
          <p:nvPr>
            <p:custDataLst>
              <p:tags r:id="rId4"/>
            </p:custDataLst>
          </p:nvPr>
        </p:nvSpPr>
        <p:spPr>
          <a:xfrm>
            <a:off x="4765618" y="1085006"/>
            <a:ext cx="4279848" cy="148918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the Physical Cargo Tank Facility Address if it is different from the Principal Place of Business </a:t>
            </a:r>
            <a:r>
              <a:rPr lang="en-US" sz="2400" dirty="0" smtClean="0"/>
              <a:t>Address</a:t>
            </a:r>
            <a:endParaRPr lang="en-US" sz="2400" dirty="0"/>
          </a:p>
        </p:txBody>
      </p:sp>
      <p:sp>
        <p:nvSpPr>
          <p:cNvPr id="24" name="Content Placeholder 3"/>
          <p:cNvSpPr txBox="1">
            <a:spLocks/>
          </p:cNvSpPr>
          <p:nvPr>
            <p:custDataLst>
              <p:tags r:id="rId5"/>
            </p:custDataLst>
          </p:nvPr>
        </p:nvSpPr>
        <p:spPr>
          <a:xfrm>
            <a:off x="5015482" y="2680318"/>
            <a:ext cx="3417688" cy="343872"/>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a:t>P.O. Boxes are NOT accepted</a:t>
            </a:r>
          </a:p>
        </p:txBody>
      </p:sp>
      <p:pic>
        <p:nvPicPr>
          <p:cNvPr id="5123" name="Picture 3" descr="Provide the Physical Cargo Tank Facility Address if it is different from the Principal Place of Business Address.&#10;P.O. Boxes are NOT accepted.&#10;Enter the address information in the fields.&#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1975" y="3087320"/>
            <a:ext cx="4467225" cy="303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18</a:t>
            </a:fld>
            <a:endParaRPr lang="en-US"/>
          </a:p>
        </p:txBody>
      </p:sp>
    </p:spTree>
    <p:custDataLst>
      <p:tags r:id="rId1"/>
    </p:custDataLst>
    <p:extLst>
      <p:ext uri="{BB962C8B-B14F-4D97-AF65-F5344CB8AC3E}">
        <p14:creationId xmlns:p14="http://schemas.microsoft.com/office/powerpoint/2010/main" val="2257524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6" name="Content Placeholder 1"/>
          <p:cNvSpPr txBox="1">
            <a:spLocks/>
          </p:cNvSpPr>
          <p:nvPr>
            <p:custDataLst>
              <p:tags r:id="rId3"/>
            </p:custDataLst>
          </p:nvPr>
        </p:nvSpPr>
        <p:spPr>
          <a:xfrm>
            <a:off x="91033" y="1370005"/>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Is the Mailing Address different from the Physical Cargo Tank Facility Address?</a:t>
            </a:r>
          </a:p>
        </p:txBody>
      </p:sp>
      <p:pic>
        <p:nvPicPr>
          <p:cNvPr id="6146" name="Picture 2" descr="Is the Mailing Address different from the Physical Cargo Tank Facility Address?&#10;If the Mailing Address is different from the Physical Cargo Tank Facility Address, select the Yes box.&#10;Is the Mailing Address is NOT different from the Physical Cargo Tank Facility Address, select the No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88" y="3307005"/>
            <a:ext cx="4505325" cy="273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txBox="1">
            <a:spLocks/>
          </p:cNvSpPr>
          <p:nvPr>
            <p:custDataLst>
              <p:tags r:id="rId4"/>
            </p:custDataLst>
          </p:nvPr>
        </p:nvSpPr>
        <p:spPr>
          <a:xfrm>
            <a:off x="4765618" y="1000360"/>
            <a:ext cx="4279848" cy="148918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the </a:t>
            </a:r>
            <a:r>
              <a:rPr lang="en-US" sz="2400" dirty="0" smtClean="0"/>
              <a:t>Mailing Address </a:t>
            </a:r>
            <a:r>
              <a:rPr lang="en-US" sz="2400" dirty="0"/>
              <a:t>if it is different from the Physical Cargo Tank Facility </a:t>
            </a:r>
            <a:r>
              <a:rPr lang="en-US" sz="2400" dirty="0" smtClean="0"/>
              <a:t>Address</a:t>
            </a:r>
            <a:endParaRPr lang="en-US" sz="2400" dirty="0"/>
          </a:p>
        </p:txBody>
      </p:sp>
      <p:pic>
        <p:nvPicPr>
          <p:cNvPr id="6147" name="Picture 3" descr="Provide the Mailing Address if it is different from the Physical Cargo Tank Facility Address.&#10;Enter the address information in the fields.&#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3911" y="2821841"/>
            <a:ext cx="4362450" cy="321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19</a:t>
            </a:fld>
            <a:endParaRPr lang="en-US"/>
          </a:p>
        </p:txBody>
      </p:sp>
    </p:spTree>
    <p:custDataLst>
      <p:tags r:id="rId1"/>
    </p:custDataLst>
    <p:extLst>
      <p:ext uri="{BB962C8B-B14F-4D97-AF65-F5344CB8AC3E}">
        <p14:creationId xmlns:p14="http://schemas.microsoft.com/office/powerpoint/2010/main" val="3755647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ining Objectives"/>
          <p:cNvSpPr>
            <a:spLocks noGrp="1"/>
          </p:cNvSpPr>
          <p:nvPr>
            <p:ph type="title"/>
            <p:custDataLst>
              <p:tags r:id="rId2"/>
            </p:custDataLst>
          </p:nvPr>
        </p:nvSpPr>
        <p:spPr>
          <a:xfrm>
            <a:off x="0" y="722376"/>
            <a:ext cx="9144000" cy="457200"/>
          </a:xfrm>
        </p:spPr>
        <p:txBody>
          <a:bodyPr>
            <a:noAutofit/>
          </a:bodyPr>
          <a:lstStyle/>
          <a:p>
            <a:r>
              <a:rPr lang="en-US" sz="2800" b="1" dirty="0" smtClean="0"/>
              <a:t>Training Objectives</a:t>
            </a:r>
            <a:endParaRPr lang="en-US" sz="2800" b="1" dirty="0"/>
          </a:p>
        </p:txBody>
      </p:sp>
      <p:sp>
        <p:nvSpPr>
          <p:cNvPr id="2" name="Content Placeholder 1"/>
          <p:cNvSpPr>
            <a:spLocks noGrp="1"/>
          </p:cNvSpPr>
          <p:nvPr>
            <p:ph idx="1"/>
            <p:custDataLst>
              <p:tags r:id="rId3"/>
            </p:custDataLst>
          </p:nvPr>
        </p:nvSpPr>
        <p:spPr>
          <a:xfrm>
            <a:off x="94195" y="1298448"/>
            <a:ext cx="8955610" cy="4727448"/>
          </a:xfrm>
        </p:spPr>
        <p:txBody>
          <a:bodyPr>
            <a:normAutofit/>
          </a:bodyPr>
          <a:lstStyle/>
          <a:p>
            <a:pPr marL="0" indent="0">
              <a:buNone/>
            </a:pPr>
            <a:r>
              <a:rPr lang="en-US" sz="2600" b="1" i="1" dirty="0" smtClean="0"/>
              <a:t>Prerequisite:  </a:t>
            </a:r>
            <a:r>
              <a:rPr lang="en-US" sz="2600" i="1" dirty="0" smtClean="0"/>
              <a:t>Completion </a:t>
            </a:r>
            <a:r>
              <a:rPr lang="en-US" sz="2600" i="1" dirty="0"/>
              <a:t>of the training module titled </a:t>
            </a:r>
            <a:r>
              <a:rPr lang="en-US" sz="2600" b="1" i="1" dirty="0" smtClean="0"/>
              <a:t>‘Mexico - Introduction to Submit an Application for New Registration’ </a:t>
            </a:r>
          </a:p>
          <a:p>
            <a:pPr marL="0" indent="0">
              <a:buNone/>
            </a:pPr>
            <a:endParaRPr lang="en-US" sz="1800" b="1" i="1" dirty="0" smtClean="0"/>
          </a:p>
          <a:p>
            <a:r>
              <a:rPr lang="en-US" sz="2400" dirty="0" smtClean="0"/>
              <a:t>Provide Cargo Tank Facilities an overview for submitting an application for New Registration using the URS Online  Application Process</a:t>
            </a:r>
          </a:p>
          <a:p>
            <a:pPr marL="0" indent="0">
              <a:buNone/>
            </a:pPr>
            <a:endParaRPr lang="en-US" sz="2400" dirty="0" smtClean="0"/>
          </a:p>
          <a:p>
            <a:r>
              <a:rPr lang="en-US" sz="2400" dirty="0" smtClean="0"/>
              <a:t>The functionality in this module includes the following:</a:t>
            </a:r>
            <a:endParaRPr lang="en-US" sz="2400" dirty="0"/>
          </a:p>
          <a:p>
            <a:pPr lvl="1"/>
            <a:r>
              <a:rPr lang="en-US" sz="2000" dirty="0" smtClean="0"/>
              <a:t>Completing the Application for New Registration</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a:t>
            </a:fld>
            <a:endParaRPr lang="en-US"/>
          </a:p>
        </p:txBody>
      </p:sp>
    </p:spTree>
    <p:custDataLst>
      <p:tags r:id="rId1"/>
    </p:custDataLst>
    <p:extLst>
      <p:ext uri="{BB962C8B-B14F-4D97-AF65-F5344CB8AC3E}">
        <p14:creationId xmlns:p14="http://schemas.microsoft.com/office/powerpoint/2010/main" val="367976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8" y="1245487"/>
            <a:ext cx="8850572" cy="752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For Cargo Tank Facility x, please provide the following information:</a:t>
            </a:r>
          </a:p>
          <a:p>
            <a:pPr lvl="1"/>
            <a:r>
              <a:rPr lang="en-US" sz="2000" dirty="0" smtClean="0"/>
              <a:t>Functions, Exemptions, Special Permits and Vehicle</a:t>
            </a:r>
            <a:endParaRPr lang="en-US" sz="2000" dirty="0"/>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20</a:t>
            </a:fld>
            <a:endParaRPr lang="en-US"/>
          </a:p>
        </p:txBody>
      </p:sp>
      <p:grpSp>
        <p:nvGrpSpPr>
          <p:cNvPr id="2" name="Group 1" descr="Click Next in the Navigation Menu to move to the next page."/>
          <p:cNvGrpSpPr/>
          <p:nvPr/>
        </p:nvGrpSpPr>
        <p:grpSpPr>
          <a:xfrm>
            <a:off x="123338" y="2172005"/>
            <a:ext cx="8827627" cy="3836249"/>
            <a:chOff x="123338" y="2172005"/>
            <a:chExt cx="8827627" cy="3836249"/>
          </a:xfrm>
        </p:grpSpPr>
        <p:pic>
          <p:nvPicPr>
            <p:cNvPr id="7170" name="Picture 2" descr="For Cargo Tank Facility #x, provide the following information:&#10;Functions.  Select the Functions from the list.&#10;Exemptions.  Enter the Exemptions for the Cargo Tank Facility.&#10;Special Permits.  Enter the Special Permits for the Cargo Tank Facility.&#10;Vehicle.  Select the Vehicle information from the list.&#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38" y="2290575"/>
              <a:ext cx="8657714" cy="371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Selected Manufacture and Repai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3745" y="2172005"/>
              <a:ext cx="3057220" cy="32070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941545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45" name="Content Placeholder 1"/>
          <p:cNvSpPr txBox="1">
            <a:spLocks/>
          </p:cNvSpPr>
          <p:nvPr>
            <p:custDataLst>
              <p:tags r:id="rId3"/>
            </p:custDataLst>
          </p:nvPr>
        </p:nvSpPr>
        <p:spPr>
          <a:xfrm>
            <a:off x="94195" y="1316736"/>
            <a:ext cx="4477805" cy="479398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You have selected one of the </a:t>
            </a:r>
            <a:r>
              <a:rPr lang="en-US" sz="2400" b="1" i="1" dirty="0"/>
              <a:t>Manufacture</a:t>
            </a:r>
            <a:r>
              <a:rPr lang="en-US" sz="2400" dirty="0"/>
              <a:t> or </a:t>
            </a:r>
            <a:r>
              <a:rPr lang="en-US" sz="2400" b="1" i="1" dirty="0"/>
              <a:t>Repair</a:t>
            </a:r>
            <a:r>
              <a:rPr lang="en-US" sz="2400" dirty="0"/>
              <a:t> </a:t>
            </a:r>
            <a:r>
              <a:rPr lang="en-US" sz="2400" dirty="0" smtClean="0"/>
              <a:t>functions:  </a:t>
            </a:r>
          </a:p>
          <a:p>
            <a:endParaRPr lang="en-US" sz="1200" dirty="0" smtClean="0"/>
          </a:p>
          <a:p>
            <a:pPr lvl="1"/>
            <a:r>
              <a:rPr lang="en-US" sz="2000" dirty="0" smtClean="0"/>
              <a:t>This </a:t>
            </a:r>
            <a:r>
              <a:rPr lang="en-US" sz="2000" dirty="0"/>
              <a:t>selection requires the uploading of a “R” or “TR” Stamp.  Please upload either the ‘R’ or ‘TR’ </a:t>
            </a:r>
            <a:r>
              <a:rPr lang="en-US" sz="2000" dirty="0" smtClean="0"/>
              <a:t>Stamp</a:t>
            </a:r>
          </a:p>
          <a:p>
            <a:pPr lvl="1"/>
            <a:r>
              <a:rPr lang="en-US" sz="2000" dirty="0" smtClean="0"/>
              <a:t>If </a:t>
            </a:r>
            <a:r>
              <a:rPr lang="en-US" sz="2000" dirty="0"/>
              <a:t>you are unable to upload at this time, you may still proceed with submitting your </a:t>
            </a:r>
            <a:r>
              <a:rPr lang="en-US" sz="2000" dirty="0" smtClean="0"/>
              <a:t>application however please note this information is required before your application can be approved</a:t>
            </a:r>
            <a:endParaRPr lang="en-US" sz="800" dirty="0" smtClean="0"/>
          </a:p>
        </p:txBody>
      </p:sp>
      <p:pic>
        <p:nvPicPr>
          <p:cNvPr id="8194" name="Picture 2" descr="You have selected one of the Manufacture or Repair functions.  &#10;This selection requires the uploading of a “R” or “TR” Stamp.  &#10;Please upload either the ‘R’ or ‘TR’ Stamp.  &#10;If you are unable to upload at this time, you may still proceed with submitting your application, however please note that this information is required before your application can be approved.&#10;For more detailed information on how to upload a document, reference the training module: “Mexico - Introduction to Submit an Application for New Registration”.&#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90" y="924465"/>
            <a:ext cx="43053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21</a:t>
            </a:fld>
            <a:endParaRPr lang="en-US"/>
          </a:p>
        </p:txBody>
      </p:sp>
    </p:spTree>
    <p:custDataLst>
      <p:tags r:id="rId1"/>
    </p:custDataLst>
    <p:extLst>
      <p:ext uri="{BB962C8B-B14F-4D97-AF65-F5344CB8AC3E}">
        <p14:creationId xmlns:p14="http://schemas.microsoft.com/office/powerpoint/2010/main" val="1855028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8" y="1233611"/>
            <a:ext cx="8850572" cy="15051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Specify </a:t>
            </a:r>
            <a:r>
              <a:rPr lang="en-US" sz="2400" dirty="0"/>
              <a:t>whether the facility uses mobile testing/inspection equipment to perform inspections, tests, or repairs at a location other than the address listed in Business Description section of this application.</a:t>
            </a:r>
            <a:endParaRPr lang="en-US" sz="2000" dirty="0"/>
          </a:p>
        </p:txBody>
      </p:sp>
      <p:pic>
        <p:nvPicPr>
          <p:cNvPr id="9218" name="Picture 2" descr="Specify whether the facility uses mobile testing/inspection equipment to perform inspections, tests, or repairs at a location other than the address listed in the Business Description section of this application.&#10;Select the applicable option, Fixed Facility, Mobile or Both.&#10;Click Next in the Navigation Menu to move to the next page.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815" y="2738714"/>
            <a:ext cx="4705490" cy="318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22</a:t>
            </a:fld>
            <a:endParaRPr lang="en-US"/>
          </a:p>
        </p:txBody>
      </p:sp>
    </p:spTree>
    <p:custDataLst>
      <p:tags r:id="rId1"/>
    </p:custDataLst>
    <p:extLst>
      <p:ext uri="{BB962C8B-B14F-4D97-AF65-F5344CB8AC3E}">
        <p14:creationId xmlns:p14="http://schemas.microsoft.com/office/powerpoint/2010/main" val="1878967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7" name="Content Placeholder 1"/>
          <p:cNvSpPr txBox="1">
            <a:spLocks/>
          </p:cNvSpPr>
          <p:nvPr>
            <p:custDataLst>
              <p:tags r:id="rId3"/>
            </p:custDataLst>
          </p:nvPr>
        </p:nvSpPr>
        <p:spPr>
          <a:xfrm>
            <a:off x="125318" y="1316736"/>
            <a:ext cx="3535942" cy="469269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contact information for the person at the facility location responsible for compliance with the applicable requirements of chapter 1, title 49 Code of Federal </a:t>
            </a:r>
            <a:r>
              <a:rPr lang="en-US" sz="2400" dirty="0" smtClean="0"/>
              <a:t>Regulations</a:t>
            </a:r>
            <a:endParaRPr lang="en-US" sz="2400" dirty="0"/>
          </a:p>
        </p:txBody>
      </p:sp>
      <p:pic>
        <p:nvPicPr>
          <p:cNvPr id="10242" name="Picture 2" descr="Provide the contact information for the person at the facility location responsible for compliance with the applicable requirements of chapter 1, title 49 Code of Federal Regulations.&#10;Enter the persons information:&#10;First Name&#10;Middle Name&#10;Last Name&#10;Suffix, values include: Jr., Sr., 2nd , 3rd , II, III, IV, V, VI)&#10;Title&#10;Telephone Number&#10;Fax Numbers&#10;Email Addres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6631" y="785813"/>
            <a:ext cx="494256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23</a:t>
            </a:fld>
            <a:endParaRPr lang="en-US"/>
          </a:p>
        </p:txBody>
      </p:sp>
    </p:spTree>
    <p:custDataLst>
      <p:tags r:id="rId1"/>
    </p:custDataLst>
    <p:extLst>
      <p:ext uri="{BB962C8B-B14F-4D97-AF65-F5344CB8AC3E}">
        <p14:creationId xmlns:p14="http://schemas.microsoft.com/office/powerpoint/2010/main" val="1217241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7" y="1210406"/>
            <a:ext cx="8774677" cy="15355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Does the Applicant utilize </a:t>
            </a:r>
            <a:r>
              <a:rPr lang="en-US" sz="2400" dirty="0"/>
              <a:t>a registered inspector, authorized inspector, certified individual, qualified inspector, or design certified engineer </a:t>
            </a:r>
            <a:r>
              <a:rPr lang="en-US" sz="2400" b="1" i="1" dirty="0"/>
              <a:t>employed</a:t>
            </a:r>
            <a:r>
              <a:rPr lang="en-US" sz="2400" dirty="0"/>
              <a:t> by the company to conduct certification, inspection, or testing functions?</a:t>
            </a:r>
          </a:p>
        </p:txBody>
      </p:sp>
      <p:pic>
        <p:nvPicPr>
          <p:cNvPr id="11266" name="Picture 2" descr="Does the Applicant utilize a registered inspector, authorized inspector, certified individual, qualified inspector, or design certified engineer employed by the company to conduct certification, inspection, or testing functions?&#10;If the Applicant does utilize registered and authorized inspectors and engineers employed at the company to conduct functions, select the Yes box.&#10;If the Applicant does NOT utilize registered and authorized inspectors and engineers employed at the company to conduct functions, select the No box.&#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5150" y="2973629"/>
            <a:ext cx="4530100" cy="311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24</a:t>
            </a:fld>
            <a:endParaRPr lang="en-US"/>
          </a:p>
        </p:txBody>
      </p:sp>
    </p:spTree>
    <p:custDataLst>
      <p:tags r:id="rId1"/>
    </p:custDataLst>
    <p:extLst>
      <p:ext uri="{BB962C8B-B14F-4D97-AF65-F5344CB8AC3E}">
        <p14:creationId xmlns:p14="http://schemas.microsoft.com/office/powerpoint/2010/main" val="1722696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7" y="1210406"/>
            <a:ext cx="3537923" cy="47231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r>
              <a:rPr lang="en-US" sz="2400" dirty="0"/>
              <a:t>Provide the contact information for the registered inspector, authorized inspector, certified individual, qualified inspector, or design certified engineer </a:t>
            </a:r>
            <a:r>
              <a:rPr lang="en-US" sz="2400" b="1" i="1" dirty="0"/>
              <a:t>employed</a:t>
            </a:r>
            <a:r>
              <a:rPr lang="en-US" sz="2400" dirty="0"/>
              <a:t> by the company to conduct certification, inspection, or testing </a:t>
            </a:r>
            <a:r>
              <a:rPr lang="en-US" sz="2400" dirty="0" smtClean="0"/>
              <a:t>functions</a:t>
            </a:r>
            <a:endParaRPr lang="en-US" sz="2400" dirty="0"/>
          </a:p>
        </p:txBody>
      </p:sp>
      <p:pic>
        <p:nvPicPr>
          <p:cNvPr id="12290" name="Picture 2" descr="Provide the contact information for the registered inspector, authorized inspector, certified individual, qualified inspector, or design certified engineer employed by the company to conduct certification, inspection, or testing functions:&#10;First Name&#10;Middle Name&#10;Last Name&#10;Suffix, values include the following:  Jr., Sr., 2nd , 3rd , II, III, IV, V, VI&#10;Inspector Type&#10;Use the More button to enter additional person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741426"/>
            <a:ext cx="4326015" cy="53629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25</a:t>
            </a:fld>
            <a:endParaRPr lang="en-US"/>
          </a:p>
        </p:txBody>
      </p:sp>
    </p:spTree>
    <p:custDataLst>
      <p:tags r:id="rId1"/>
    </p:custDataLst>
    <p:extLst>
      <p:ext uri="{BB962C8B-B14F-4D97-AF65-F5344CB8AC3E}">
        <p14:creationId xmlns:p14="http://schemas.microsoft.com/office/powerpoint/2010/main" val="329771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7" y="1210406"/>
            <a:ext cx="8774677" cy="15355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Does the Applicant utilize </a:t>
            </a:r>
            <a:r>
              <a:rPr lang="en-US" sz="2400" dirty="0"/>
              <a:t>a registered inspector, authorized inspector, certified individual, qualified inspector, or design certified engineer </a:t>
            </a:r>
            <a:r>
              <a:rPr lang="en-US" sz="2400" b="1" i="1" dirty="0" smtClean="0"/>
              <a:t>NOT</a:t>
            </a:r>
            <a:r>
              <a:rPr lang="en-US" sz="2400" dirty="0" smtClean="0"/>
              <a:t> </a:t>
            </a:r>
            <a:r>
              <a:rPr lang="en-US" sz="2400" b="1" i="1" dirty="0" smtClean="0"/>
              <a:t>employed</a:t>
            </a:r>
            <a:r>
              <a:rPr lang="en-US" sz="2400" dirty="0" smtClean="0"/>
              <a:t> </a:t>
            </a:r>
            <a:r>
              <a:rPr lang="en-US" sz="2400" dirty="0"/>
              <a:t>by the company to conduct certification, inspection, or testing functions?</a:t>
            </a:r>
          </a:p>
        </p:txBody>
      </p:sp>
      <p:pic>
        <p:nvPicPr>
          <p:cNvPr id="13314" name="Picture 2" descr="Does the Applicant utilize a registered inspector, authorized inspector, certified individual, qualified inspector, or design certified engineer NOT employed by the company to conduct certification, inspection, or testing functions?&#10;If the Applicant utilizes registered and authorized inspectors and engineers NOT employed at the company to conduct functions, select the Yes box.&#10;If the Applicant does NOT utilize registered and authorized inspectors and engineers NOT employed at the company to conduct functions, select the No box.&#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5150" y="2973630"/>
            <a:ext cx="4582487" cy="315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26</a:t>
            </a:fld>
            <a:endParaRPr lang="en-US"/>
          </a:p>
        </p:txBody>
      </p:sp>
    </p:spTree>
    <p:custDataLst>
      <p:tags r:id="rId1"/>
    </p:custDataLst>
    <p:extLst>
      <p:ext uri="{BB962C8B-B14F-4D97-AF65-F5344CB8AC3E}">
        <p14:creationId xmlns:p14="http://schemas.microsoft.com/office/powerpoint/2010/main" val="2346196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5" name="Content Placeholder 1"/>
          <p:cNvSpPr txBox="1">
            <a:spLocks/>
          </p:cNvSpPr>
          <p:nvPr>
            <p:custDataLst>
              <p:tags r:id="rId3"/>
            </p:custDataLst>
          </p:nvPr>
        </p:nvSpPr>
        <p:spPr>
          <a:xfrm>
            <a:off x="123338" y="1210406"/>
            <a:ext cx="3993292" cy="47231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r>
              <a:rPr lang="en-US" sz="2400" dirty="0"/>
              <a:t>Provide the contact information for the registered inspector, authorized inspector, certified individual, qualified inspector, or design certified </a:t>
            </a:r>
            <a:r>
              <a:rPr lang="en-US" sz="2400" dirty="0" smtClean="0"/>
              <a:t>engineer </a:t>
            </a:r>
            <a:r>
              <a:rPr lang="en-US" sz="2400" b="1" i="1" dirty="0" smtClean="0"/>
              <a:t>NOT</a:t>
            </a:r>
            <a:r>
              <a:rPr lang="en-US" sz="2400" dirty="0" smtClean="0"/>
              <a:t> </a:t>
            </a:r>
            <a:r>
              <a:rPr lang="en-US" sz="2400" b="1" i="1" dirty="0"/>
              <a:t>employed</a:t>
            </a:r>
            <a:r>
              <a:rPr lang="en-US" sz="2400" dirty="0"/>
              <a:t> by the company to conduct certification, inspection, or testing </a:t>
            </a:r>
            <a:r>
              <a:rPr lang="en-US" sz="2400" dirty="0" smtClean="0"/>
              <a:t>functions</a:t>
            </a:r>
            <a:endParaRPr lang="en-US" sz="2400" dirty="0"/>
          </a:p>
        </p:txBody>
      </p:sp>
      <p:pic>
        <p:nvPicPr>
          <p:cNvPr id="14338" name="Picture 2" descr="Provide the contact information for the registered inspector, authorized inspector, certified individual, qualified inspector, or design certified engineer NOT employed by the company to conduct certification, inspection, or testing functions:&#10;First Name&#10;Middle Name&#10;Last Name&#10;Suffix, values include the following:  Jr., Sr., 2nd , 3rd , II, III, IV, V, VI&#10;Inspector Type&#10;Cargo Tank Facility Number (Provide an active Cargo Tank Number)&#10;Use the More button to enter additional person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749593"/>
            <a:ext cx="4326015" cy="535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27</a:t>
            </a:fld>
            <a:endParaRPr lang="en-US"/>
          </a:p>
        </p:txBody>
      </p:sp>
    </p:spTree>
    <p:custDataLst>
      <p:tags r:id="rId1"/>
    </p:custDataLst>
    <p:extLst>
      <p:ext uri="{BB962C8B-B14F-4D97-AF65-F5344CB8AC3E}">
        <p14:creationId xmlns:p14="http://schemas.microsoft.com/office/powerpoint/2010/main" val="2888144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35" name="Content Placeholder 1"/>
          <p:cNvSpPr txBox="1">
            <a:spLocks/>
          </p:cNvSpPr>
          <p:nvPr>
            <p:custDataLst>
              <p:tags r:id="rId3"/>
            </p:custDataLst>
          </p:nvPr>
        </p:nvSpPr>
        <p:spPr>
          <a:xfrm>
            <a:off x="516841" y="1377131"/>
            <a:ext cx="3316572" cy="289867"/>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Question displays only for a Manufacture</a:t>
            </a:r>
            <a:endParaRPr lang="en-US" sz="1400" b="1" dirty="0" smtClean="0"/>
          </a:p>
        </p:txBody>
      </p:sp>
      <p:sp>
        <p:nvSpPr>
          <p:cNvPr id="15" name="Content Placeholder 2"/>
          <p:cNvSpPr txBox="1">
            <a:spLocks/>
          </p:cNvSpPr>
          <p:nvPr>
            <p:custDataLst>
              <p:tags r:id="rId4"/>
            </p:custDataLst>
          </p:nvPr>
        </p:nvSpPr>
        <p:spPr>
          <a:xfrm>
            <a:off x="123338" y="1777750"/>
            <a:ext cx="4448662" cy="14874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Provide </a:t>
            </a:r>
            <a:r>
              <a:rPr lang="en-US" sz="1800" dirty="0"/>
              <a:t>the information of the manufacturer’s current American Society of Mechanical Engineers (ASME) Certificate of Authorization for the use of the ASME “U” </a:t>
            </a:r>
            <a:r>
              <a:rPr lang="en-US" sz="1800" dirty="0" smtClean="0"/>
              <a:t>Stamp</a:t>
            </a:r>
            <a:endParaRPr lang="en-US" sz="1800" dirty="0"/>
          </a:p>
        </p:txBody>
      </p:sp>
      <p:pic>
        <p:nvPicPr>
          <p:cNvPr id="15362" name="Picture 2" descr="This question displays only for a Manufacture.&#10;Please provide the information of the manufacturer’s current American Society of Mechanical Engineers (ASME) Certificate of Authorization for the use of the ASME “U” Stamp.&#10;Certification Number&#10;Authorization Date&#10;Expiration Date&#10;Click Next in the Navigation Menu to move to the next p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43" y="3619108"/>
            <a:ext cx="4420214" cy="249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ontent Placeholder 1"/>
          <p:cNvSpPr txBox="1">
            <a:spLocks/>
          </p:cNvSpPr>
          <p:nvPr>
            <p:custDataLst>
              <p:tags r:id="rId5"/>
            </p:custDataLst>
          </p:nvPr>
        </p:nvSpPr>
        <p:spPr>
          <a:xfrm>
            <a:off x="5219700" y="1373137"/>
            <a:ext cx="3417688" cy="289867"/>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Question displays only for a Repair Facility</a:t>
            </a:r>
            <a:endParaRPr lang="en-US" sz="1400" b="1" dirty="0" smtClean="0"/>
          </a:p>
        </p:txBody>
      </p:sp>
      <p:sp>
        <p:nvSpPr>
          <p:cNvPr id="17" name="Content Placeholder 1"/>
          <p:cNvSpPr txBox="1">
            <a:spLocks/>
          </p:cNvSpPr>
          <p:nvPr>
            <p:custDataLst>
              <p:tags r:id="rId6"/>
            </p:custDataLst>
          </p:nvPr>
        </p:nvSpPr>
        <p:spPr>
          <a:xfrm>
            <a:off x="4715955" y="1752723"/>
            <a:ext cx="4265438" cy="18077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Provide </a:t>
            </a:r>
            <a:r>
              <a:rPr lang="en-US" sz="1800" dirty="0"/>
              <a:t>the information of the repair facility’s current National Board Certificate of Authorization for the use of the “R” and/or "TR" stamps or ASME Certificate of Authorization for the use of the ASME “U”  and/or "T" </a:t>
            </a:r>
            <a:r>
              <a:rPr lang="en-US" sz="1800" dirty="0" smtClean="0"/>
              <a:t>Stamps</a:t>
            </a:r>
            <a:endParaRPr lang="en-US" sz="1800" dirty="0"/>
          </a:p>
        </p:txBody>
      </p:sp>
      <p:pic>
        <p:nvPicPr>
          <p:cNvPr id="15363" name="Picture 3" descr="This question displays only for a Repair Facility.&#10;Provide the information of the repair facility’s current National Board Certificate of Authorization for the use of the “R” and/or &quot;TR&quot; stamps or ASME Certificate of Authorization for the use of the ASME “U”  and/or &quot;T&quot; Stamps:&#10;Stamp Type&#10;Certification Number&#10;Authorization Date&#10;Expiration Date&#10;Click Next in the Navigation Menu to move to the next page.&#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1557" y="3626982"/>
            <a:ext cx="4572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t>28</a:t>
            </a:fld>
            <a:endParaRPr lang="en-US"/>
          </a:p>
        </p:txBody>
      </p:sp>
    </p:spTree>
    <p:custDataLst>
      <p:tags r:id="rId1"/>
    </p:custDataLst>
    <p:extLst>
      <p:ext uri="{BB962C8B-B14F-4D97-AF65-F5344CB8AC3E}">
        <p14:creationId xmlns:p14="http://schemas.microsoft.com/office/powerpoint/2010/main" val="2855426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6" name="Content Placeholder 1"/>
          <p:cNvSpPr txBox="1">
            <a:spLocks/>
          </p:cNvSpPr>
          <p:nvPr>
            <p:custDataLst>
              <p:tags r:id="rId3"/>
            </p:custDataLst>
          </p:nvPr>
        </p:nvSpPr>
        <p:spPr>
          <a:xfrm>
            <a:off x="94194" y="1228046"/>
            <a:ext cx="4250121" cy="48572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dirty="0" smtClean="0"/>
              <a:t>Certify </a:t>
            </a:r>
            <a:r>
              <a:rPr lang="en-US" sz="2100" dirty="0"/>
              <a:t>that all Registered Inspectors and Design Certifying Engineers used in performance of the prescribed functions meet the minimum qualification requirements set forth in 49 CFR </a:t>
            </a:r>
            <a:r>
              <a:rPr lang="en-US" sz="2100" dirty="0" smtClean="0"/>
              <a:t>171.8</a:t>
            </a:r>
          </a:p>
          <a:p>
            <a:endParaRPr lang="en-US" sz="1200" dirty="0" smtClean="0"/>
          </a:p>
          <a:p>
            <a:r>
              <a:rPr lang="en-US" sz="2100" dirty="0" smtClean="0"/>
              <a:t>You are the person </a:t>
            </a:r>
            <a:r>
              <a:rPr lang="en-US" sz="2100" dirty="0"/>
              <a:t>responsible for ensuring compliance with the applicable requirements of this chapter, and </a:t>
            </a:r>
            <a:r>
              <a:rPr lang="en-US" sz="2100" dirty="0" smtClean="0"/>
              <a:t>have </a:t>
            </a:r>
            <a:r>
              <a:rPr lang="en-US" sz="2100" dirty="0"/>
              <a:t>knowledge of the requirements applicable to the functions to be </a:t>
            </a:r>
            <a:r>
              <a:rPr lang="en-US" sz="2100" dirty="0" smtClean="0"/>
              <a:t>performed</a:t>
            </a:r>
            <a:endParaRPr lang="en-US" sz="2100" dirty="0"/>
          </a:p>
        </p:txBody>
      </p:sp>
      <p:pic>
        <p:nvPicPr>
          <p:cNvPr id="15362" name="Picture 2" descr="Does the Applicant certify that all Registered Inspectors and Design Certifying Engineers used in performance of the prescribed functions meet the minimum qualification requirements set forth in 49 CFR 171.8, that I am the person responsible for ensuring compliance with the applicable requirements of this chapter, and that I have knowledge of the requirements applicable to the functions to be performed. Under penalty of perjury, I declare that the information entered on this report is, to the best of my knowledge and belief, true, correct and complete.&#10;Select Yes, I Certify.&#10;Enter your information:&#10;First Name &#10;Middle Name&#10;Last Name&#10;Suffix, values include: Jr., Sr., 2nd , 3rd , II, III, IV, V, VI)&#10;Title&#10;Email address&#10;If the Applicant has more than one Cargo Tank Facility to register, the system will guide you to the next questions to enter the information for the additional Cargo Tank Facilitie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742950"/>
            <a:ext cx="453024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29</a:t>
            </a:fld>
            <a:endParaRPr lang="en-US"/>
          </a:p>
        </p:txBody>
      </p:sp>
    </p:spTree>
    <p:custDataLst>
      <p:tags r:id="rId1"/>
    </p:custDataLst>
    <p:extLst>
      <p:ext uri="{BB962C8B-B14F-4D97-AF65-F5344CB8AC3E}">
        <p14:creationId xmlns:p14="http://schemas.microsoft.com/office/powerpoint/2010/main" val="32756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p:cNvSpPr>
            <a:spLocks noGrp="1"/>
          </p:cNvSpPr>
          <p:nvPr>
            <p:ph type="title"/>
            <p:custDataLst>
              <p:tags r:id="rId2"/>
            </p:custDataLst>
          </p:nvPr>
        </p:nvSpPr>
        <p:spPr>
          <a:xfrm>
            <a:off x="0" y="722376"/>
            <a:ext cx="9144000" cy="457200"/>
          </a:xfrm>
        </p:spPr>
        <p:txBody>
          <a:bodyPr>
            <a:noAutofit/>
          </a:bodyPr>
          <a:lstStyle/>
          <a:p>
            <a:r>
              <a:rPr lang="en-US" sz="2800" b="1" dirty="0" smtClean="0"/>
              <a:t>Accessing the URS Online Application Process </a:t>
            </a:r>
            <a:endParaRPr lang="en-US" sz="2800" b="1" dirty="0"/>
          </a:p>
        </p:txBody>
      </p:sp>
      <p:sp>
        <p:nvSpPr>
          <p:cNvPr id="2" name="Content Placeholder 1"/>
          <p:cNvSpPr>
            <a:spLocks noGrp="1"/>
          </p:cNvSpPr>
          <p:nvPr>
            <p:ph idx="1"/>
            <p:custDataLst>
              <p:tags r:id="rId3"/>
            </p:custDataLst>
          </p:nvPr>
        </p:nvSpPr>
        <p:spPr>
          <a:xfrm>
            <a:off x="94195" y="1345948"/>
            <a:ext cx="8955610" cy="810996"/>
          </a:xfrm>
        </p:spPr>
        <p:txBody>
          <a:bodyPr>
            <a:normAutofit lnSpcReduction="10000"/>
          </a:bodyPr>
          <a:lstStyle/>
          <a:p>
            <a:r>
              <a:rPr lang="en-US" sz="2400" dirty="0" smtClean="0"/>
              <a:t>To apply for New Registration the URS Online Application Process can be accessed from the FMCSA Website, </a:t>
            </a:r>
            <a:r>
              <a:rPr lang="en-US" sz="2400" u="sng" dirty="0" smtClean="0">
                <a:solidFill>
                  <a:srgbClr val="0000FF"/>
                </a:solidFill>
              </a:rPr>
              <a:t>www.fmcsa.dot.gov/urs</a:t>
            </a:r>
          </a:p>
          <a:p>
            <a:endParaRPr lang="en-US" sz="2400" dirty="0" smtClean="0"/>
          </a:p>
        </p:txBody>
      </p:sp>
      <p:pic>
        <p:nvPicPr>
          <p:cNvPr id="1026" name="Picture 2" descr="Accessing the URS Online Application Process.&#10;To apply for New Registration the URS Online Application Process can be accessed from the FMCSA Website, www.fmcsa.dot.gov/urs.&#10;These are the steps to access the online application:&#10;Navigate to the FMCSA Website&#10;Click the “To Get Started Click Here” button in the middle of the page&#10;Completed the Human Ver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5" y="2380237"/>
            <a:ext cx="7665395" cy="372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a:t>
            </a:fld>
            <a:endParaRPr lang="en-US" dirty="0">
              <a:solidFill>
                <a:prstClr val="black"/>
              </a:solidFill>
            </a:endParaRPr>
          </a:p>
        </p:txBody>
      </p:sp>
    </p:spTree>
    <p:custDataLst>
      <p:tags r:id="rId1"/>
    </p:custDataLst>
    <p:extLst>
      <p:ext uri="{BB962C8B-B14F-4D97-AF65-F5344CB8AC3E}">
        <p14:creationId xmlns:p14="http://schemas.microsoft.com/office/powerpoint/2010/main" val="2461457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rgo Tank Facility Continued"/>
          <p:cNvSpPr>
            <a:spLocks noGrp="1"/>
          </p:cNvSpPr>
          <p:nvPr>
            <p:ph type="title"/>
            <p:custDataLst>
              <p:tags r:id="rId2"/>
            </p:custDataLst>
          </p:nvPr>
        </p:nvSpPr>
        <p:spPr>
          <a:xfrm>
            <a:off x="0" y="722376"/>
            <a:ext cx="9144000" cy="457200"/>
          </a:xfrm>
        </p:spPr>
        <p:txBody>
          <a:bodyPr/>
          <a:lstStyle/>
          <a:p>
            <a:r>
              <a:rPr lang="en-US" sz="2800" b="1" dirty="0" smtClean="0"/>
              <a:t>Cargo Tank Facility </a:t>
            </a:r>
            <a:r>
              <a:rPr lang="en-US" sz="1800" b="1" dirty="0" smtClean="0"/>
              <a:t>(Cont.)</a:t>
            </a:r>
            <a:endParaRPr lang="en-US" sz="1800" b="1" dirty="0"/>
          </a:p>
        </p:txBody>
      </p:sp>
      <p:sp>
        <p:nvSpPr>
          <p:cNvPr id="11" name="Content Placeholder 1"/>
          <p:cNvSpPr txBox="1">
            <a:spLocks/>
          </p:cNvSpPr>
          <p:nvPr>
            <p:custDataLst>
              <p:tags r:id="rId3"/>
            </p:custDataLst>
          </p:nvPr>
        </p:nvSpPr>
        <p:spPr>
          <a:xfrm>
            <a:off x="94195" y="1316737"/>
            <a:ext cx="2732219"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Cargo Tank Facility Summary to ensure the answers provided are correct </a:t>
            </a:r>
          </a:p>
          <a:p>
            <a:endParaRPr lang="en-US" sz="2400" dirty="0" smtClean="0"/>
          </a:p>
          <a:p>
            <a:r>
              <a:rPr lang="en-US" sz="2400" dirty="0" smtClean="0"/>
              <a:t>To change an answer, click the question text</a:t>
            </a:r>
          </a:p>
          <a:p>
            <a:endParaRPr lang="en-US" sz="2400" dirty="0" smtClean="0"/>
          </a:p>
        </p:txBody>
      </p:sp>
      <p:pic>
        <p:nvPicPr>
          <p:cNvPr id="16386" name="Picture 2" descr="Review the Cargo Tank Facility Summary of questions and answers to ensure the information provided is correct.&#10;To edit the answer to a question, click the question text to return to the question.  &#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8271" y="841771"/>
            <a:ext cx="5905640" cy="523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30</a:t>
            </a:fld>
            <a:endParaRPr lang="en-US"/>
          </a:p>
        </p:txBody>
      </p:sp>
    </p:spTree>
    <p:custDataLst>
      <p:tags r:id="rId1"/>
    </p:custDataLst>
    <p:extLst>
      <p:ext uri="{BB962C8B-B14F-4D97-AF65-F5344CB8AC3E}">
        <p14:creationId xmlns:p14="http://schemas.microsoft.com/office/powerpoint/2010/main" val="1183145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s Agent Designation"/>
          <p:cNvSpPr>
            <a:spLocks noGrp="1"/>
          </p:cNvSpPr>
          <p:nvPr>
            <p:ph type="title"/>
            <p:custDataLst>
              <p:tags r:id="rId2"/>
            </p:custDataLst>
          </p:nvPr>
        </p:nvSpPr>
        <p:spPr>
          <a:xfrm>
            <a:off x="0" y="722376"/>
            <a:ext cx="9144000" cy="457200"/>
          </a:xfrm>
        </p:spPr>
        <p:txBody>
          <a:bodyPr/>
          <a:lstStyle/>
          <a:p>
            <a:r>
              <a:rPr lang="en-US" sz="2800" b="1" dirty="0" smtClean="0"/>
              <a:t>Process Agent Designation</a:t>
            </a:r>
            <a:endParaRPr lang="en-US" sz="1200" b="1" dirty="0"/>
          </a:p>
        </p:txBody>
      </p:sp>
      <p:sp>
        <p:nvSpPr>
          <p:cNvPr id="6" name="Content Placeholder 1"/>
          <p:cNvSpPr txBox="1">
            <a:spLocks/>
          </p:cNvSpPr>
          <p:nvPr>
            <p:custDataLst>
              <p:tags r:id="rId3"/>
            </p:custDataLst>
          </p:nvPr>
        </p:nvSpPr>
        <p:spPr>
          <a:xfrm>
            <a:off x="94195" y="1316735"/>
            <a:ext cx="4326015" cy="476858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has determined the Applicant is required to designate a Process Agent:</a:t>
            </a:r>
          </a:p>
          <a:p>
            <a:endParaRPr lang="en-US" sz="1200" dirty="0" smtClean="0">
              <a:solidFill>
                <a:prstClr val="black"/>
              </a:solidFill>
            </a:endParaRPr>
          </a:p>
          <a:p>
            <a:pPr lvl="1"/>
            <a:r>
              <a:rPr lang="en-US" sz="2000" dirty="0" smtClean="0">
                <a:solidFill>
                  <a:prstClr val="black"/>
                </a:solidFill>
              </a:rPr>
              <a:t>Select a Process Agent Service </a:t>
            </a:r>
          </a:p>
          <a:p>
            <a:pPr lvl="1"/>
            <a:r>
              <a:rPr lang="en-US" sz="2000" dirty="0" smtClean="0">
                <a:solidFill>
                  <a:prstClr val="black"/>
                </a:solidFill>
              </a:rPr>
              <a:t>Contact  the Process </a:t>
            </a:r>
            <a:r>
              <a:rPr lang="en-US" sz="2000" dirty="0">
                <a:solidFill>
                  <a:prstClr val="black"/>
                </a:solidFill>
              </a:rPr>
              <a:t>Agent Service </a:t>
            </a:r>
            <a:r>
              <a:rPr lang="en-US" sz="2000" dirty="0" smtClean="0">
                <a:solidFill>
                  <a:prstClr val="black"/>
                </a:solidFill>
              </a:rPr>
              <a:t>to </a:t>
            </a:r>
            <a:r>
              <a:rPr lang="en-US" sz="2000" dirty="0">
                <a:solidFill>
                  <a:prstClr val="black"/>
                </a:solidFill>
              </a:rPr>
              <a:t>electronically file the Process Agent Designation document with </a:t>
            </a:r>
            <a:r>
              <a:rPr lang="en-US" sz="2000" dirty="0" smtClean="0">
                <a:solidFill>
                  <a:prstClr val="black"/>
                </a:solidFill>
              </a:rPr>
              <a:t>FMCSA</a:t>
            </a:r>
          </a:p>
          <a:p>
            <a:pPr lvl="1"/>
            <a:r>
              <a:rPr lang="en-US" sz="2000" dirty="0" smtClean="0">
                <a:solidFill>
                  <a:prstClr val="black"/>
                </a:solidFill>
              </a:rPr>
              <a:t>It’s the Applicant responsibility </a:t>
            </a:r>
            <a:r>
              <a:rPr lang="en-US" sz="2000" dirty="0">
                <a:solidFill>
                  <a:prstClr val="black"/>
                </a:solidFill>
              </a:rPr>
              <a:t>to ensure the </a:t>
            </a:r>
            <a:r>
              <a:rPr lang="en-US" sz="2000" dirty="0" smtClean="0">
                <a:solidFill>
                  <a:prstClr val="black"/>
                </a:solidFill>
              </a:rPr>
              <a:t>Process Agent Service </a:t>
            </a:r>
            <a:r>
              <a:rPr lang="en-US" sz="2000" dirty="0">
                <a:solidFill>
                  <a:prstClr val="black"/>
                </a:solidFill>
              </a:rPr>
              <a:t>electronically files the Process Agent Designation documentation within 90 days from the date of this </a:t>
            </a:r>
            <a:r>
              <a:rPr lang="en-US" sz="2000" dirty="0" smtClean="0">
                <a:solidFill>
                  <a:prstClr val="black"/>
                </a:solidFill>
              </a:rPr>
              <a:t>application</a:t>
            </a:r>
            <a:endParaRPr lang="en-US" dirty="0" smtClean="0">
              <a:solidFill>
                <a:prstClr val="black"/>
              </a:solidFill>
            </a:endParaRPr>
          </a:p>
        </p:txBody>
      </p:sp>
      <p:sp>
        <p:nvSpPr>
          <p:cNvPr id="8" name="Content Placeholder 1"/>
          <p:cNvSpPr txBox="1">
            <a:spLocks/>
          </p:cNvSpPr>
          <p:nvPr>
            <p:custDataLst>
              <p:tags r:id="rId4"/>
            </p:custDataLst>
          </p:nvPr>
        </p:nvSpPr>
        <p:spPr>
          <a:xfrm>
            <a:off x="4690750" y="1179575"/>
            <a:ext cx="4325112"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“Mexico - Introduction to Submit an Application for New Registration”</a:t>
            </a:r>
            <a:endParaRPr lang="en-US" sz="1600" b="1" dirty="0" smtClean="0">
              <a:solidFill>
                <a:prstClr val="black"/>
              </a:solidFill>
            </a:endParaRPr>
          </a:p>
        </p:txBody>
      </p:sp>
      <p:pic>
        <p:nvPicPr>
          <p:cNvPr id="27650" name="Picture 2" descr="Process Agent Designation.&#10;FMCSA has determined the Applicant is required to designate a Process Agent. A Process Agent must be designated in each State in which the Company expects to operate, even if it merely passes through the State. Filing of process agent designation is mandatory before registration/operating authority registration can be finalized but this information does  not need to be completed at time of the initial application submission. &#10;For more detailed information about the Process Agent Designation section of the application, reference the training module: “Mexico - Introduction to Submit an Application for New Registration”.&#10;Select the information and 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1780" y="2354595"/>
            <a:ext cx="4329493" cy="2263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31</a:t>
            </a:fld>
            <a:endParaRPr lang="en-US">
              <a:solidFill>
                <a:prstClr val="black"/>
              </a:solidFill>
            </a:endParaRPr>
          </a:p>
        </p:txBody>
      </p:sp>
    </p:spTree>
    <p:custDataLst>
      <p:tags r:id="rId1"/>
    </p:custDataLst>
    <p:extLst>
      <p:ext uri="{BB962C8B-B14F-4D97-AF65-F5344CB8AC3E}">
        <p14:creationId xmlns:p14="http://schemas.microsoft.com/office/powerpoint/2010/main" val="1708472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p:cNvSpPr>
            <a:spLocks noGrp="1"/>
          </p:cNvSpPr>
          <p:nvPr>
            <p:ph type="title"/>
            <p:custDataLst>
              <p:tags r:id="rId2"/>
            </p:custDataLst>
          </p:nvPr>
        </p:nvSpPr>
        <p:spPr>
          <a:xfrm>
            <a:off x="0" y="722376"/>
            <a:ext cx="9144000" cy="457200"/>
          </a:xfrm>
        </p:spPr>
        <p:txBody>
          <a:bodyPr/>
          <a:lstStyle/>
          <a:p>
            <a:r>
              <a:rPr lang="en-US" sz="2800" b="1" dirty="0" smtClean="0"/>
              <a:t>Affiliation with Others</a:t>
            </a:r>
            <a:endParaRPr lang="en-US" sz="1000" b="1" dirty="0"/>
          </a:p>
        </p:txBody>
      </p:sp>
      <p:sp>
        <p:nvSpPr>
          <p:cNvPr id="7" name="Content Placeholder 1"/>
          <p:cNvSpPr txBox="1">
            <a:spLocks/>
          </p:cNvSpPr>
          <p:nvPr>
            <p:custDataLst>
              <p:tags r:id="rId3"/>
            </p:custDataLst>
          </p:nvPr>
        </p:nvSpPr>
        <p:spPr>
          <a:xfrm>
            <a:off x="94195" y="1316735"/>
            <a:ext cx="4174225" cy="476858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relationship with any FMCSA-regulated entities:</a:t>
            </a:r>
          </a:p>
          <a:p>
            <a:endParaRPr lang="en-US" sz="1200" dirty="0" smtClean="0">
              <a:solidFill>
                <a:prstClr val="black"/>
              </a:solidFill>
            </a:endParaRPr>
          </a:p>
          <a:p>
            <a:pPr lvl="1"/>
            <a:r>
              <a:rPr lang="en-US" sz="2000" dirty="0" smtClean="0">
                <a:solidFill>
                  <a:prstClr val="black"/>
                </a:solidFill>
              </a:rPr>
              <a:t>If the Applicant has </a:t>
            </a:r>
            <a:r>
              <a:rPr lang="en-US" sz="2000" dirty="0">
                <a:solidFill>
                  <a:prstClr val="black"/>
                </a:solidFill>
              </a:rPr>
              <a:t>had within the last 3 years of the date of filing this application relationships involving common stock, </a:t>
            </a:r>
            <a:r>
              <a:rPr lang="en-US" sz="2000" dirty="0" smtClean="0">
                <a:solidFill>
                  <a:prstClr val="black"/>
                </a:solidFill>
              </a:rPr>
              <a:t>ownership</a:t>
            </a:r>
            <a:r>
              <a:rPr lang="en-US" sz="2000" dirty="0">
                <a:solidFill>
                  <a:prstClr val="black"/>
                </a:solidFill>
              </a:rPr>
              <a:t>, </a:t>
            </a:r>
            <a:r>
              <a:rPr lang="en-US" sz="2000" dirty="0" smtClean="0">
                <a:solidFill>
                  <a:prstClr val="black"/>
                </a:solidFill>
              </a:rPr>
              <a:t>management</a:t>
            </a:r>
            <a:r>
              <a:rPr lang="en-US" sz="2000" dirty="0">
                <a:solidFill>
                  <a:prstClr val="black"/>
                </a:solidFill>
              </a:rPr>
              <a:t>, </a:t>
            </a:r>
            <a:r>
              <a:rPr lang="en-US" sz="2000" dirty="0" smtClean="0">
                <a:solidFill>
                  <a:prstClr val="black"/>
                </a:solidFill>
              </a:rPr>
              <a:t>control </a:t>
            </a:r>
            <a:r>
              <a:rPr lang="en-US" sz="2000" dirty="0">
                <a:solidFill>
                  <a:prstClr val="black"/>
                </a:solidFill>
              </a:rPr>
              <a:t>or familial relationships or any other </a:t>
            </a:r>
            <a:r>
              <a:rPr lang="en-US" sz="2000" dirty="0" smtClean="0">
                <a:solidFill>
                  <a:prstClr val="black"/>
                </a:solidFill>
              </a:rPr>
              <a:t>person(s) </a:t>
            </a:r>
            <a:r>
              <a:rPr lang="en-US" sz="2000" dirty="0">
                <a:solidFill>
                  <a:prstClr val="black"/>
                </a:solidFill>
              </a:rPr>
              <a:t>or applicant for </a:t>
            </a:r>
            <a:r>
              <a:rPr lang="en-US" sz="2000" dirty="0" smtClean="0">
                <a:solidFill>
                  <a:prstClr val="black"/>
                </a:solidFill>
              </a:rPr>
              <a:t>registration provide the Entity’s USDOT Number</a:t>
            </a:r>
            <a:endParaRPr lang="en-US" sz="1600" dirty="0" smtClean="0">
              <a:solidFill>
                <a:prstClr val="black"/>
              </a:solidFill>
            </a:endParaRPr>
          </a:p>
        </p:txBody>
      </p:sp>
      <p:sp>
        <p:nvSpPr>
          <p:cNvPr id="6" name="Content Placeholder 1"/>
          <p:cNvSpPr txBox="1">
            <a:spLocks/>
          </p:cNvSpPr>
          <p:nvPr>
            <p:custDataLst>
              <p:tags r:id="rId4"/>
            </p:custDataLst>
          </p:nvPr>
        </p:nvSpPr>
        <p:spPr>
          <a:xfrm>
            <a:off x="4571999" y="1179575"/>
            <a:ext cx="4352726"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“Mexico - Introduction to Submit an Application for New Registration”</a:t>
            </a:r>
            <a:endParaRPr lang="en-US" sz="1600" b="1" dirty="0">
              <a:solidFill>
                <a:prstClr val="black"/>
              </a:solidFill>
            </a:endParaRPr>
          </a:p>
        </p:txBody>
      </p:sp>
      <p:pic>
        <p:nvPicPr>
          <p:cNvPr id="29698" name="Picture 2" descr="Affiliation with Others.&#10;FMCSA needs to capture some details regarding the Applicant's relationship with any FMCSA-regulated entities.&#10;If the Applicant has had within the last 3 years of the date of filing this application relationships involving common stock, ownership, management, control or familial relationships or any other person(s) or applicant for registration provide the Entity’s USDOT Number.&#10;For more detailed information about the Affiliation with Others section of the application, reference the training module: “Mexico - Introduction to Submit an Application for New Registration”.&#10;Enter the information and 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5657" y="2347725"/>
            <a:ext cx="4349068" cy="26119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32</a:t>
            </a:fld>
            <a:endParaRPr lang="en-US">
              <a:solidFill>
                <a:prstClr val="black"/>
              </a:solidFill>
            </a:endParaRPr>
          </a:p>
        </p:txBody>
      </p:sp>
    </p:spTree>
    <p:custDataLst>
      <p:tags r:id="rId1"/>
    </p:custDataLst>
    <p:extLst>
      <p:ext uri="{BB962C8B-B14F-4D97-AF65-F5344CB8AC3E}">
        <p14:creationId xmlns:p14="http://schemas.microsoft.com/office/powerpoint/2010/main" val="3105182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p:cNvSpPr>
            <a:spLocks noGrp="1"/>
          </p:cNvSpPr>
          <p:nvPr>
            <p:ph type="title"/>
            <p:custDataLst>
              <p:tags r:id="rId2"/>
            </p:custDataLst>
          </p:nvPr>
        </p:nvSpPr>
        <p:spPr>
          <a:xfrm>
            <a:off x="0" y="722376"/>
            <a:ext cx="9144000" cy="457200"/>
          </a:xfrm>
        </p:spPr>
        <p:txBody>
          <a:bodyPr/>
          <a:lstStyle/>
          <a:p>
            <a:r>
              <a:rPr lang="en-US" sz="2800" b="1" dirty="0" smtClean="0"/>
              <a:t>Certification Statement</a:t>
            </a:r>
            <a:endParaRPr lang="en-US" sz="1800" b="1" dirty="0"/>
          </a:p>
        </p:txBody>
      </p:sp>
      <p:sp>
        <p:nvSpPr>
          <p:cNvPr id="3" name="Content Placeholder 2"/>
          <p:cNvSpPr>
            <a:spLocks noGrp="1"/>
          </p:cNvSpPr>
          <p:nvPr>
            <p:ph sz="half" idx="2"/>
            <p:custDataLst>
              <p:tags r:id="rId3"/>
            </p:custDataLst>
          </p:nvPr>
        </p:nvSpPr>
        <p:spPr>
          <a:xfrm>
            <a:off x="94196" y="1313109"/>
            <a:ext cx="4098330" cy="4561325"/>
          </a:xfrm>
        </p:spPr>
        <p:txBody>
          <a:bodyPr>
            <a:noAutofit/>
          </a:bodyPr>
          <a:lstStyle/>
          <a:p>
            <a:r>
              <a:rPr lang="en-US" dirty="0" smtClean="0"/>
              <a:t>This certification applies to the responses provided to this application by the Applicant</a:t>
            </a:r>
          </a:p>
          <a:p>
            <a:endParaRPr lang="en-US" sz="1200" dirty="0" smtClean="0"/>
          </a:p>
          <a:p>
            <a:r>
              <a:rPr lang="en-US" dirty="0" smtClean="0"/>
              <a:t>The Applicant must certify to the truthfulness of statements in this application under penalty of perjury</a:t>
            </a:r>
          </a:p>
        </p:txBody>
      </p:sp>
      <p:sp>
        <p:nvSpPr>
          <p:cNvPr id="6" name="Content Placeholder 1"/>
          <p:cNvSpPr txBox="1">
            <a:spLocks/>
          </p:cNvSpPr>
          <p:nvPr>
            <p:custDataLst>
              <p:tags r:id="rId4"/>
            </p:custDataLst>
          </p:nvPr>
        </p:nvSpPr>
        <p:spPr>
          <a:xfrm>
            <a:off x="4571999" y="1179575"/>
            <a:ext cx="4098331"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“Mexico - Introduction to Submit an Application for New Registration”</a:t>
            </a:r>
            <a:endParaRPr lang="en-US" sz="1600" b="1" dirty="0" smtClean="0">
              <a:solidFill>
                <a:prstClr val="black"/>
              </a:solidFill>
            </a:endParaRPr>
          </a:p>
        </p:txBody>
      </p:sp>
      <p:pic>
        <p:nvPicPr>
          <p:cNvPr id="21506" name="Picture 2" descr="Certification Statement.&#10;This certification applies to the responses provided to this application by the Applicant.&#10;The Applicant must certify to the truthfulness of statements in this application under penalty of perjury.&#10;For more detailed information about the Certification Statement section of the application, reference the training module: “Mexico - Introduction to Submit an Application for New Registration”.&#10;Enter the information and click Next in the Navigation Menu to move to the next p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1999" y="2366469"/>
            <a:ext cx="4098331" cy="1821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33</a:t>
            </a:fld>
            <a:endParaRPr lang="en-US">
              <a:solidFill>
                <a:prstClr val="black"/>
              </a:solidFill>
            </a:endParaRPr>
          </a:p>
        </p:txBody>
      </p:sp>
    </p:spTree>
    <p:custDataLst>
      <p:tags r:id="rId1"/>
    </p:custDataLst>
    <p:extLst>
      <p:ext uri="{BB962C8B-B14F-4D97-AF65-F5344CB8AC3E}">
        <p14:creationId xmlns:p14="http://schemas.microsoft.com/office/powerpoint/2010/main" val="3405260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p:cNvSpPr>
            <a:spLocks noGrp="1"/>
          </p:cNvSpPr>
          <p:nvPr>
            <p:ph type="title"/>
            <p:custDataLst>
              <p:tags r:id="rId2"/>
            </p:custDataLst>
          </p:nvPr>
        </p:nvSpPr>
        <p:spPr>
          <a:xfrm>
            <a:off x="0" y="722376"/>
            <a:ext cx="9144000" cy="457200"/>
          </a:xfrm>
        </p:spPr>
        <p:txBody>
          <a:bodyPr/>
          <a:lstStyle/>
          <a:p>
            <a:r>
              <a:rPr lang="en-US" sz="2800" b="1" dirty="0" smtClean="0"/>
              <a:t>Compliance Certifications</a:t>
            </a:r>
            <a:endParaRPr lang="en-US" sz="700" b="1" dirty="0"/>
          </a:p>
        </p:txBody>
      </p:sp>
      <p:sp>
        <p:nvSpPr>
          <p:cNvPr id="6" name="Content Placeholder 1"/>
          <p:cNvSpPr txBox="1">
            <a:spLocks/>
          </p:cNvSpPr>
          <p:nvPr>
            <p:custDataLst>
              <p:tags r:id="rId3"/>
            </p:custDataLst>
          </p:nvPr>
        </p:nvSpPr>
        <p:spPr>
          <a:xfrm>
            <a:off x="94195" y="1316735"/>
            <a:ext cx="4477805" cy="30230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Signing the certifications, the Certifying Official is on notice the representations made are subject to verification through inspections in the U.S. and through the request for examination of records and documents</a:t>
            </a:r>
          </a:p>
        </p:txBody>
      </p:sp>
      <p:sp>
        <p:nvSpPr>
          <p:cNvPr id="9" name="Content Placeholder 2"/>
          <p:cNvSpPr txBox="1">
            <a:spLocks/>
          </p:cNvSpPr>
          <p:nvPr>
            <p:custDataLst>
              <p:tags r:id="rId4"/>
            </p:custDataLst>
          </p:nvPr>
        </p:nvSpPr>
        <p:spPr>
          <a:xfrm>
            <a:off x="94195" y="4795110"/>
            <a:ext cx="8955609" cy="1201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Failure </a:t>
            </a:r>
            <a:r>
              <a:rPr lang="en-US" sz="2400" dirty="0">
                <a:solidFill>
                  <a:prstClr val="black"/>
                </a:solidFill>
              </a:rPr>
              <a:t>to support the representations </a:t>
            </a:r>
            <a:r>
              <a:rPr lang="en-US" sz="2400" dirty="0" smtClean="0">
                <a:solidFill>
                  <a:prstClr val="black"/>
                </a:solidFill>
              </a:rPr>
              <a:t>in </a:t>
            </a:r>
            <a:r>
              <a:rPr lang="en-US" sz="2400" dirty="0">
                <a:solidFill>
                  <a:prstClr val="black"/>
                </a:solidFill>
              </a:rPr>
              <a:t>this application could form the basis of a proceeding to assess civil penalties and/or lead to the revocation of the </a:t>
            </a:r>
            <a:r>
              <a:rPr lang="en-US" sz="2400" dirty="0" smtClean="0">
                <a:solidFill>
                  <a:prstClr val="black"/>
                </a:solidFill>
              </a:rPr>
              <a:t>registration granted</a:t>
            </a:r>
          </a:p>
        </p:txBody>
      </p:sp>
      <p:sp>
        <p:nvSpPr>
          <p:cNvPr id="8" name="Content Placeholder 3"/>
          <p:cNvSpPr txBox="1">
            <a:spLocks/>
          </p:cNvSpPr>
          <p:nvPr>
            <p:custDataLst>
              <p:tags r:id="rId5"/>
            </p:custDataLst>
          </p:nvPr>
        </p:nvSpPr>
        <p:spPr>
          <a:xfrm>
            <a:off x="4572000" y="1179575"/>
            <a:ext cx="4249218"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“Mexico - Introduction to Submit an Application for New Registration”</a:t>
            </a:r>
            <a:endParaRPr lang="en-US" sz="1600" b="1" dirty="0">
              <a:solidFill>
                <a:prstClr val="black"/>
              </a:solidFill>
            </a:endParaRPr>
          </a:p>
        </p:txBody>
      </p:sp>
      <p:pic>
        <p:nvPicPr>
          <p:cNvPr id="62466" name="Picture 2" descr="Compliance Certifications.&#10;By signing these certifications, the certifying official is on notice that the representations made herein are subject to verification through inspections in the United States and through the request for examination of records and documents.  &#10;Failure to support the representations contained in this application could form the basis of a proceeding to assess civil penalties and/or lead to the revocation of the registration granted.&#10;For more detailed information about the Compliance Certifications section of the application, reference the training module: “Mexico - Introduction to Submit an Application for New Registration”.&#10;Enter the information and click Next in the Navigation Menu to move to the next p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572000" y="2376288"/>
            <a:ext cx="4249217"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34</a:t>
            </a:fld>
            <a:endParaRPr lang="en-US">
              <a:solidFill>
                <a:prstClr val="black"/>
              </a:solidFill>
            </a:endParaRPr>
          </a:p>
        </p:txBody>
      </p:sp>
    </p:spTree>
    <p:custDataLst>
      <p:tags r:id="rId1"/>
    </p:custDataLst>
    <p:extLst>
      <p:ext uri="{BB962C8B-B14F-4D97-AF65-F5344CB8AC3E}">
        <p14:creationId xmlns:p14="http://schemas.microsoft.com/office/powerpoint/2010/main" val="3613180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p:cNvSpPr>
            <a:spLocks noGrp="1"/>
          </p:cNvSpPr>
          <p:nvPr>
            <p:ph type="title"/>
            <p:custDataLst>
              <p:tags r:id="rId2"/>
            </p:custDataLst>
          </p:nvPr>
        </p:nvSpPr>
        <p:spPr>
          <a:xfrm>
            <a:off x="0" y="722376"/>
            <a:ext cx="9144000" cy="457200"/>
          </a:xfrm>
        </p:spPr>
        <p:txBody>
          <a:bodyPr/>
          <a:lstStyle/>
          <a:p>
            <a:r>
              <a:rPr lang="en-US" sz="2800" b="1" dirty="0" smtClean="0"/>
              <a:t>Applicant’s Oath</a:t>
            </a:r>
            <a:endParaRPr lang="en-US" sz="400" b="1" dirty="0"/>
          </a:p>
        </p:txBody>
      </p:sp>
      <p:sp>
        <p:nvSpPr>
          <p:cNvPr id="6" name="Content Placeholder 1"/>
          <p:cNvSpPr txBox="1">
            <a:spLocks/>
          </p:cNvSpPr>
          <p:nvPr>
            <p:custDataLst>
              <p:tags r:id="rId3"/>
            </p:custDataLst>
          </p:nvPr>
        </p:nvSpPr>
        <p:spPr>
          <a:xfrm>
            <a:off x="94195" y="1316735"/>
            <a:ext cx="417422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FMCSA requires the Owner or the Authorized Signer or an individual with power of attorney to act on behalf of the Applicant </a:t>
            </a:r>
            <a:r>
              <a:rPr lang="en-US" sz="2400" dirty="0" smtClean="0"/>
              <a:t>to </a:t>
            </a:r>
            <a:r>
              <a:rPr lang="en-US" sz="2400" dirty="0"/>
              <a:t>sign the Applicant’s Oath certifying </a:t>
            </a:r>
            <a:r>
              <a:rPr lang="en-US" sz="2400" dirty="0" smtClean="0"/>
              <a:t>all </a:t>
            </a:r>
            <a:r>
              <a:rPr lang="en-US" sz="2400" dirty="0"/>
              <a:t>information supplied in this application or relating to this application is true and </a:t>
            </a:r>
            <a:r>
              <a:rPr lang="en-US" sz="2400" dirty="0" smtClean="0"/>
              <a:t>correct</a:t>
            </a:r>
          </a:p>
        </p:txBody>
      </p:sp>
      <p:sp>
        <p:nvSpPr>
          <p:cNvPr id="7" name="Content Placeholder 2"/>
          <p:cNvSpPr txBox="1">
            <a:spLocks/>
          </p:cNvSpPr>
          <p:nvPr>
            <p:custDataLst>
              <p:tags r:id="rId4"/>
            </p:custDataLst>
          </p:nvPr>
        </p:nvSpPr>
        <p:spPr>
          <a:xfrm>
            <a:off x="4571999" y="1179575"/>
            <a:ext cx="4325113"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“Mexico - Introduction to Submit an Application for New Registration”</a:t>
            </a:r>
            <a:endParaRPr lang="en-US" sz="1600" b="1" dirty="0"/>
          </a:p>
        </p:txBody>
      </p:sp>
      <p:pic>
        <p:nvPicPr>
          <p:cNvPr id="71682" name="Picture 2" descr="Applicant’s Oath.&#10;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10;For more detailed information about the Applicant’s Oath section of the application, reference the training module: “Mexico - Introduction to Submit an Application for New Registration”.&#10;Enter the information and click Next in the Navigation Menu to move to the next page."/>
          <p:cNvPicPr>
            <a:picLocks noChangeAspect="1" noChangeArrowheads="1"/>
          </p:cNvPicPr>
          <p:nvPr/>
        </p:nvPicPr>
        <p:blipFill rotWithShape="1">
          <a:blip r:embed="rId8">
            <a:extLst>
              <a:ext uri="{28A0092B-C50C-407E-A947-70E740481C1C}">
                <a14:useLocalDpi xmlns:a14="http://schemas.microsoft.com/office/drawing/2010/main" val="0"/>
              </a:ext>
            </a:extLst>
          </a:blip>
          <a:srcRect t="-1" b="-1"/>
          <a:stretch/>
        </p:blipFill>
        <p:spPr bwMode="auto">
          <a:xfrm>
            <a:off x="4572000" y="2376288"/>
            <a:ext cx="4325112"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35</a:t>
            </a:fld>
            <a:endParaRPr lang="en-US"/>
          </a:p>
        </p:txBody>
      </p:sp>
    </p:spTree>
    <p:custDataLst>
      <p:tags r:id="rId1"/>
    </p:custDataLst>
    <p:extLst>
      <p:ext uri="{BB962C8B-B14F-4D97-AF65-F5344CB8AC3E}">
        <p14:creationId xmlns:p14="http://schemas.microsoft.com/office/powerpoint/2010/main" val="2646894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RS Company Official Portal Account"/>
          <p:cNvSpPr>
            <a:spLocks noGrp="1"/>
          </p:cNvSpPr>
          <p:nvPr>
            <p:ph type="title"/>
            <p:custDataLst>
              <p:tags r:id="rId2"/>
            </p:custDataLst>
          </p:nvPr>
        </p:nvSpPr>
        <p:spPr>
          <a:xfrm>
            <a:off x="0" y="722376"/>
            <a:ext cx="9144000" cy="457200"/>
          </a:xfrm>
        </p:spPr>
        <p:txBody>
          <a:bodyPr>
            <a:noAutofit/>
          </a:bodyPr>
          <a:lstStyle/>
          <a:p>
            <a:r>
              <a:rPr lang="en-US" sz="2600" b="1" dirty="0" smtClean="0"/>
              <a:t>URS Company Official Portal Account </a:t>
            </a:r>
            <a:endParaRPr lang="en-US" sz="1800" b="1" dirty="0"/>
          </a:p>
        </p:txBody>
      </p:sp>
      <p:sp>
        <p:nvSpPr>
          <p:cNvPr id="2" name="Content Placeholder 1"/>
          <p:cNvSpPr>
            <a:spLocks noGrp="1"/>
          </p:cNvSpPr>
          <p:nvPr>
            <p:ph idx="1"/>
            <p:custDataLst>
              <p:tags r:id="rId3"/>
            </p:custDataLst>
          </p:nvPr>
        </p:nvSpPr>
        <p:spPr>
          <a:xfrm>
            <a:off x="94196" y="1297699"/>
            <a:ext cx="4250120" cy="4787626"/>
          </a:xfrm>
        </p:spPr>
        <p:txBody>
          <a:bodyPr>
            <a:noAutofit/>
          </a:bodyPr>
          <a:lstStyle/>
          <a:p>
            <a:r>
              <a:rPr lang="en-US" sz="2400" dirty="0"/>
              <a:t>A</a:t>
            </a:r>
            <a:r>
              <a:rPr lang="en-US" sz="2400" dirty="0" smtClean="0"/>
              <a:t>pplicants are required to </a:t>
            </a:r>
            <a:r>
              <a:rPr lang="en-US" sz="2400" dirty="0"/>
              <a:t>have </a:t>
            </a:r>
            <a:r>
              <a:rPr lang="en-US" sz="2400" dirty="0" smtClean="0"/>
              <a:t>FMCSA </a:t>
            </a:r>
            <a:r>
              <a:rPr lang="en-US" sz="2400" dirty="0"/>
              <a:t>Portal </a:t>
            </a:r>
            <a:r>
              <a:rPr lang="en-US" sz="2400" dirty="0" smtClean="0"/>
              <a:t>access to </a:t>
            </a:r>
            <a:r>
              <a:rPr lang="en-US" sz="2400" dirty="0"/>
              <a:t>maintain their registration information and to monitor their safety information and </a:t>
            </a:r>
            <a:r>
              <a:rPr lang="en-US" sz="2400" dirty="0" smtClean="0"/>
              <a:t>activity</a:t>
            </a:r>
          </a:p>
          <a:p>
            <a:endParaRPr lang="en-US" sz="1200" dirty="0" smtClean="0"/>
          </a:p>
          <a:p>
            <a:r>
              <a:rPr lang="en-US" sz="2400" dirty="0" smtClean="0"/>
              <a:t>An </a:t>
            </a:r>
            <a:r>
              <a:rPr lang="en-US" sz="2400" dirty="0"/>
              <a:t>individual needs to be assigned the Company Official role for the FMCSA </a:t>
            </a:r>
            <a:r>
              <a:rPr lang="en-US" sz="2400" dirty="0" smtClean="0"/>
              <a:t>Portal</a:t>
            </a:r>
          </a:p>
        </p:txBody>
      </p:sp>
      <p:sp>
        <p:nvSpPr>
          <p:cNvPr id="10" name="Content Placeholder 2"/>
          <p:cNvSpPr txBox="1">
            <a:spLocks/>
          </p:cNvSpPr>
          <p:nvPr>
            <p:custDataLst>
              <p:tags r:id="rId4"/>
            </p:custDataLst>
          </p:nvPr>
        </p:nvSpPr>
        <p:spPr>
          <a:xfrm>
            <a:off x="4699650" y="1379835"/>
            <a:ext cx="425012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“URS Company Official Portal Account”</a:t>
            </a:r>
            <a:endParaRPr lang="en-US" sz="1600" b="1" dirty="0"/>
          </a:p>
        </p:txBody>
      </p:sp>
      <p:pic>
        <p:nvPicPr>
          <p:cNvPr id="30722" name="Picture 2" descr="URS Company Official Portal Account.&#10;FMCSA requires applicants to have access to the FMCSA Portal to maintain their registration information and to monitor their safety information and activity. &#10;As part of submitting the application for registration, an individual needs to be assigned the Company Official role for the FMCSA Portal. &#10;The Company Official administers access to sensitive company information in the FMCSA Portal or Existing Systems for their specific entity.&#10;Click Next in the Navigation Menu to move to the next page. &#10;For detailed information on obtaining a FMCSA Portal Account for a Company Official, reference the training module: “URS Company Official Portal Account”.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650" y="2628938"/>
            <a:ext cx="4250120" cy="2958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36</a:t>
            </a:fld>
            <a:endParaRPr lang="en-US">
              <a:solidFill>
                <a:prstClr val="black"/>
              </a:solidFill>
            </a:endParaRPr>
          </a:p>
        </p:txBody>
      </p:sp>
    </p:spTree>
    <p:custDataLst>
      <p:tags r:id="rId1"/>
    </p:custDataLst>
    <p:extLst>
      <p:ext uri="{BB962C8B-B14F-4D97-AF65-F5344CB8AC3E}">
        <p14:creationId xmlns:p14="http://schemas.microsoft.com/office/powerpoint/2010/main" val="3811338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Payment Information</a:t>
            </a:r>
            <a:endParaRPr lang="en-US" sz="400" b="1" dirty="0"/>
          </a:p>
        </p:txBody>
      </p:sp>
      <p:sp>
        <p:nvSpPr>
          <p:cNvPr id="6" name="Content Placeholder 1"/>
          <p:cNvSpPr txBox="1">
            <a:spLocks/>
          </p:cNvSpPr>
          <p:nvPr>
            <p:custDataLst>
              <p:tags r:id="rId3"/>
            </p:custDataLst>
          </p:nvPr>
        </p:nvSpPr>
        <p:spPr>
          <a:xfrm>
            <a:off x="94196" y="1316735"/>
            <a:ext cx="4098330"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Operation Classification(s) determines </a:t>
            </a:r>
            <a:r>
              <a:rPr lang="en-US" sz="2400" dirty="0"/>
              <a:t>the </a:t>
            </a:r>
            <a:r>
              <a:rPr lang="en-US" sz="2400" dirty="0" smtClean="0"/>
              <a:t>Applicant's required application fee dollar amount</a:t>
            </a:r>
          </a:p>
          <a:p>
            <a:endParaRPr lang="en-US" sz="1200" dirty="0" smtClean="0"/>
          </a:p>
          <a:p>
            <a:r>
              <a:rPr lang="en-US" sz="2400" dirty="0" smtClean="0"/>
              <a:t>FMCSA </a:t>
            </a:r>
            <a:r>
              <a:rPr lang="en-US" sz="2400" dirty="0"/>
              <a:t>does </a:t>
            </a:r>
            <a:r>
              <a:rPr lang="en-US" sz="2400" dirty="0" smtClean="0"/>
              <a:t>NOT </a:t>
            </a:r>
            <a:r>
              <a:rPr lang="en-US" sz="2400" dirty="0"/>
              <a:t>refund filing </a:t>
            </a:r>
            <a:r>
              <a:rPr lang="en-US" sz="2400" dirty="0" smtClean="0"/>
              <a:t>fees</a:t>
            </a:r>
          </a:p>
          <a:p>
            <a:endParaRPr lang="en-US" sz="1200" dirty="0" smtClean="0"/>
          </a:p>
          <a:p>
            <a:r>
              <a:rPr lang="en-US" sz="2400" dirty="0" smtClean="0"/>
              <a:t>Filing </a:t>
            </a:r>
            <a:r>
              <a:rPr lang="en-US" sz="2400" dirty="0"/>
              <a:t>fees must be payable to the </a:t>
            </a:r>
            <a:r>
              <a:rPr lang="en-US" sz="2400" dirty="0" smtClean="0"/>
              <a:t>FMCSA, </a:t>
            </a:r>
            <a:r>
              <a:rPr lang="en-US" sz="2400" dirty="0"/>
              <a:t>by </a:t>
            </a:r>
            <a:r>
              <a:rPr lang="en-US" sz="2400" dirty="0" smtClean="0"/>
              <a:t>a U.S. EFT </a:t>
            </a:r>
            <a:r>
              <a:rPr lang="en-US" sz="2400" dirty="0"/>
              <a:t>or </a:t>
            </a:r>
            <a:r>
              <a:rPr lang="en-US" sz="2400" dirty="0" smtClean="0"/>
              <a:t>a credit card</a:t>
            </a:r>
          </a:p>
        </p:txBody>
      </p:sp>
      <p:sp>
        <p:nvSpPr>
          <p:cNvPr id="2" name="Rectangle 1"/>
          <p:cNvSpPr/>
          <p:nvPr>
            <p:custDataLst>
              <p:tags r:id="rId4"/>
            </p:custDataLst>
          </p:nvPr>
        </p:nvSpPr>
        <p:spPr>
          <a:xfrm>
            <a:off x="4572000" y="4567425"/>
            <a:ext cx="4477804" cy="1569660"/>
          </a:xfrm>
          <a:prstGeom prst="rect">
            <a:avLst/>
          </a:prstGeom>
        </p:spPr>
        <p:txBody>
          <a:bodyPr wrap="square">
            <a:spAutoFit/>
          </a:bodyPr>
          <a:lstStyle/>
          <a:p>
            <a:pPr marL="342900" indent="-342900">
              <a:buFont typeface="Arial" panose="020B0604020202020204" pitchFamily="34" charset="0"/>
              <a:buChar char="•"/>
            </a:pPr>
            <a:r>
              <a:rPr lang="en-US" sz="2400" dirty="0" smtClean="0"/>
              <a:t>Applications aren’t processed </a:t>
            </a:r>
            <a:r>
              <a:rPr lang="en-US" sz="2400" dirty="0"/>
              <a:t>until the payment has been deducted from </a:t>
            </a:r>
            <a:r>
              <a:rPr lang="en-US" sz="2400" dirty="0" smtClean="0"/>
              <a:t>a bank </a:t>
            </a:r>
            <a:r>
              <a:rPr lang="en-US" sz="2400" dirty="0"/>
              <a:t>or credit card </a:t>
            </a:r>
            <a:r>
              <a:rPr lang="en-US" sz="2400" dirty="0" smtClean="0"/>
              <a:t>account </a:t>
            </a:r>
            <a:endParaRPr lang="en-US" sz="2400" dirty="0"/>
          </a:p>
        </p:txBody>
      </p:sp>
      <p:pic>
        <p:nvPicPr>
          <p:cNvPr id="8" name="Picture 2" descr="Payment Information.&#10;Based on the Operation Classification(s), FMCSA determines the Applicant's required application fee dollar amount.&#10;FMCSA does not refund filing fees&#10;Your filing fees must be payable to the FMCSA, by Electronic Funding Transfer (EFT), or by an approved credit card&#10;EFT must be from an account in a bank in the United States&#10;Fees are required for each type of registration requested. For example, if applicant wishes to be registered as both a motor carrier and a broker, applicant may file a single application and make a single payment of $600.&#10;FTA grantees do not pay a fee to file an application for registration&#10;FMCSA will not process an applicant’s application until the payment has been deducted from his/her banking or credit card account &#10;Creation of a FMCSA application does not guarantee access to the FMCSA Portal Account&#10;For more detailed information about the Payment Information section of the application, reference the training module: “Mexico - Introduction to Submit an Application for New Registration”.&#10;Click Next in the Navigation Menu to move to the next p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b="-1"/>
          <a:stretch/>
        </p:blipFill>
        <p:spPr bwMode="auto">
          <a:xfrm>
            <a:off x="4571997" y="2370130"/>
            <a:ext cx="4325113" cy="1990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1"/>
          <p:cNvSpPr txBox="1">
            <a:spLocks/>
          </p:cNvSpPr>
          <p:nvPr>
            <p:custDataLst>
              <p:tags r:id="rId5"/>
            </p:custDataLst>
          </p:nvPr>
        </p:nvSpPr>
        <p:spPr>
          <a:xfrm>
            <a:off x="4571999" y="1179575"/>
            <a:ext cx="4324351"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“Mexico - Introduction to Submit an Application for New Registration”</a:t>
            </a:r>
            <a:endParaRPr lang="en-US" sz="1600" b="1" dirty="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37</a:t>
            </a:fld>
            <a:endParaRPr lang="en-US"/>
          </a:p>
        </p:txBody>
      </p:sp>
    </p:spTree>
    <p:custDataLst>
      <p:tags r:id="rId1"/>
    </p:custDataLst>
    <p:extLst>
      <p:ext uri="{BB962C8B-B14F-4D97-AF65-F5344CB8AC3E}">
        <p14:creationId xmlns:p14="http://schemas.microsoft.com/office/powerpoint/2010/main" val="919860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End of the Training Module</a:t>
            </a:r>
            <a:endParaRPr lang="en-US" sz="400" b="1" dirty="0"/>
          </a:p>
        </p:txBody>
      </p:sp>
      <p:sp>
        <p:nvSpPr>
          <p:cNvPr id="6" name="Content Placeholder 1"/>
          <p:cNvSpPr txBox="1">
            <a:spLocks/>
          </p:cNvSpPr>
          <p:nvPr>
            <p:custDataLst>
              <p:tags r:id="rId3"/>
            </p:custDataLst>
          </p:nvPr>
        </p:nvSpPr>
        <p:spPr>
          <a:xfrm>
            <a:off x="94195" y="1759310"/>
            <a:ext cx="8879715" cy="27322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solidFill>
                  <a:prstClr val="black"/>
                </a:solidFill>
              </a:rPr>
              <a:t>End of the Training Module</a:t>
            </a:r>
          </a:p>
          <a:p>
            <a:pPr marL="0" indent="0" algn="ctr">
              <a:buFont typeface="Arial" panose="020B0604020202020204" pitchFamily="34" charset="0"/>
              <a:buNone/>
            </a:pPr>
            <a:r>
              <a:rPr lang="en-US" sz="4000" b="1" dirty="0" smtClean="0">
                <a:solidFill>
                  <a:prstClr val="black"/>
                </a:solidFill>
              </a:rPr>
              <a:t>Please Close the Browser Window</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38</a:t>
            </a:fld>
            <a:endParaRPr lang="en-US">
              <a:solidFill>
                <a:prstClr val="black"/>
              </a:solidFill>
            </a:endParaRPr>
          </a:p>
        </p:txBody>
      </p:sp>
    </p:spTree>
    <p:custDataLst>
      <p:tags r:id="rId1"/>
    </p:custDataLst>
    <p:extLst>
      <p:ext uri="{BB962C8B-B14F-4D97-AF65-F5344CB8AC3E}">
        <p14:creationId xmlns:p14="http://schemas.microsoft.com/office/powerpoint/2010/main" val="3131325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a:t>
            </a:r>
            <a:r>
              <a:rPr lang="en-US" sz="2800" b="1" dirty="0" smtClean="0"/>
              <a:t>Process </a:t>
            </a:r>
            <a:r>
              <a:rPr lang="en-US" sz="1800" b="1" dirty="0" smtClean="0"/>
              <a:t>(Cont.)</a:t>
            </a:r>
            <a:endParaRPr lang="en-US" sz="1800" b="1" dirty="0"/>
          </a:p>
        </p:txBody>
      </p:sp>
      <p:sp>
        <p:nvSpPr>
          <p:cNvPr id="2" name="Content Placeholder 1"/>
          <p:cNvSpPr>
            <a:spLocks noGrp="1"/>
          </p:cNvSpPr>
          <p:nvPr>
            <p:ph sz="half" idx="2"/>
            <p:custDataLst>
              <p:tags r:id="rId3"/>
            </p:custDataLst>
          </p:nvPr>
        </p:nvSpPr>
        <p:spPr>
          <a:xfrm>
            <a:off x="62296" y="1185771"/>
            <a:ext cx="8987509" cy="1939649"/>
          </a:xfrm>
        </p:spPr>
        <p:txBody>
          <a:bodyPr>
            <a:noAutofit/>
          </a:bodyPr>
          <a:lstStyle/>
          <a:p>
            <a:r>
              <a:rPr lang="en-US" dirty="0" smtClean="0"/>
              <a:t>Before accessing the application the Applicant will need to provide </a:t>
            </a:r>
            <a:r>
              <a:rPr lang="en-US" b="1" i="1" dirty="0" smtClean="0"/>
              <a:t>Human Verification </a:t>
            </a:r>
          </a:p>
          <a:p>
            <a:r>
              <a:rPr lang="en-US" dirty="0" smtClean="0"/>
              <a:t>Select the check box </a:t>
            </a:r>
            <a:r>
              <a:rPr lang="en-US" b="1" i="1" dirty="0" smtClean="0"/>
              <a:t>I’m not a robot </a:t>
            </a:r>
          </a:p>
          <a:p>
            <a:r>
              <a:rPr lang="en-US" dirty="0" smtClean="0"/>
              <a:t>Complete the verification request</a:t>
            </a:r>
          </a:p>
        </p:txBody>
      </p:sp>
      <p:pic>
        <p:nvPicPr>
          <p:cNvPr id="3078" name="Picture 6" descr="Before accessing the application the Applicant will need to provide Human Verification.&#10;Select the check box I’m not a robo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15" y="3353105"/>
            <a:ext cx="48291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omplete the verification request&#10;When complete, click Verif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455" y="1759310"/>
            <a:ext cx="3562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a:t>
            </a:fld>
            <a:endParaRPr lang="en-US" dirty="0">
              <a:solidFill>
                <a:prstClr val="black"/>
              </a:solidFill>
            </a:endParaRPr>
          </a:p>
        </p:txBody>
      </p:sp>
    </p:spTree>
    <p:custDataLst>
      <p:tags r:id="rId1"/>
    </p:custDataLst>
    <p:extLst>
      <p:ext uri="{BB962C8B-B14F-4D97-AF65-F5344CB8AC3E}">
        <p14:creationId xmlns:p14="http://schemas.microsoft.com/office/powerpoint/2010/main" val="2877646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Process </a:t>
            </a:r>
            <a:r>
              <a:rPr lang="en-US" sz="1800" b="1" dirty="0"/>
              <a:t>(Cont.)</a:t>
            </a:r>
            <a:endParaRPr lang="en-US" sz="2800" b="1" dirty="0"/>
          </a:p>
        </p:txBody>
      </p:sp>
      <p:sp>
        <p:nvSpPr>
          <p:cNvPr id="2" name="Content Placeholder 1"/>
          <p:cNvSpPr>
            <a:spLocks noGrp="1"/>
          </p:cNvSpPr>
          <p:nvPr>
            <p:ph sz="half" idx="2"/>
            <p:custDataLst>
              <p:tags r:id="rId3"/>
            </p:custDataLst>
          </p:nvPr>
        </p:nvSpPr>
        <p:spPr>
          <a:xfrm>
            <a:off x="232424" y="1346471"/>
            <a:ext cx="4054333" cy="1821481"/>
          </a:xfrm>
        </p:spPr>
        <p:txBody>
          <a:bodyPr>
            <a:noAutofit/>
          </a:bodyPr>
          <a:lstStyle/>
          <a:p>
            <a:r>
              <a:rPr lang="en-US" dirty="0" smtClean="0"/>
              <a:t>The system will display a green check mark confirming the human verification</a:t>
            </a:r>
          </a:p>
        </p:txBody>
      </p:sp>
      <p:pic>
        <p:nvPicPr>
          <p:cNvPr id="4098" name="Picture 2" descr="The system will display a green check mark confirming the human verification.&#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879" y="3433401"/>
            <a:ext cx="3686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sz="half" idx="2"/>
            <p:custDataLst>
              <p:tags r:id="rId4"/>
            </p:custDataLst>
          </p:nvPr>
        </p:nvSpPr>
        <p:spPr>
          <a:xfrm>
            <a:off x="4614776" y="1350864"/>
            <a:ext cx="4054333" cy="992125"/>
          </a:xfrm>
        </p:spPr>
        <p:txBody>
          <a:bodyPr>
            <a:noAutofit/>
          </a:bodyPr>
          <a:lstStyle/>
          <a:p>
            <a:r>
              <a:rPr lang="en-US" dirty="0" smtClean="0"/>
              <a:t>The system will display the URS Welcome Page</a:t>
            </a:r>
          </a:p>
        </p:txBody>
      </p:sp>
      <p:pic>
        <p:nvPicPr>
          <p:cNvPr id="4099" name="Picture 3" descr="The system will display the URS Welcome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836" y="3429000"/>
            <a:ext cx="4443657" cy="2150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5</a:t>
            </a:fld>
            <a:endParaRPr lang="en-US" dirty="0">
              <a:solidFill>
                <a:prstClr val="black"/>
              </a:solidFill>
            </a:endParaRPr>
          </a:p>
        </p:txBody>
      </p:sp>
    </p:spTree>
    <p:custDataLst>
      <p:tags r:id="rId1"/>
    </p:custDataLst>
    <p:extLst>
      <p:ext uri="{BB962C8B-B14F-4D97-AF65-F5344CB8AC3E}">
        <p14:creationId xmlns:p14="http://schemas.microsoft.com/office/powerpoint/2010/main" val="3647115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elcome Page"/>
          <p:cNvSpPr>
            <a:spLocks noGrp="1"/>
          </p:cNvSpPr>
          <p:nvPr>
            <p:ph type="title"/>
            <p:custDataLst>
              <p:tags r:id="rId2"/>
            </p:custDataLst>
          </p:nvPr>
        </p:nvSpPr>
        <p:spPr>
          <a:xfrm>
            <a:off x="0" y="722376"/>
            <a:ext cx="9144000" cy="457200"/>
          </a:xfrm>
        </p:spPr>
        <p:txBody>
          <a:bodyPr>
            <a:noAutofit/>
          </a:bodyPr>
          <a:lstStyle/>
          <a:p>
            <a:r>
              <a:rPr lang="en-US" sz="2800" b="1" dirty="0" smtClean="0"/>
              <a:t>Welcome Page</a:t>
            </a:r>
            <a:endParaRPr lang="en-US" sz="2800" b="1" dirty="0"/>
          </a:p>
        </p:txBody>
      </p:sp>
      <p:sp>
        <p:nvSpPr>
          <p:cNvPr id="2" name="Content Placeholder 1"/>
          <p:cNvSpPr>
            <a:spLocks noGrp="1"/>
          </p:cNvSpPr>
          <p:nvPr>
            <p:ph sz="half" idx="2"/>
            <p:custDataLst>
              <p:tags r:id="rId3"/>
            </p:custDataLst>
          </p:nvPr>
        </p:nvSpPr>
        <p:spPr>
          <a:xfrm>
            <a:off x="62296" y="1185771"/>
            <a:ext cx="4477805" cy="4897292"/>
          </a:xfrm>
        </p:spPr>
        <p:txBody>
          <a:bodyPr>
            <a:noAutofit/>
          </a:bodyPr>
          <a:lstStyle/>
          <a:p>
            <a:r>
              <a:rPr lang="en-US" dirty="0" smtClean="0"/>
              <a:t>Applicants applying for New Registration select the </a:t>
            </a:r>
            <a:r>
              <a:rPr lang="en-US" b="1" i="1" dirty="0" smtClean="0"/>
              <a:t>New Applicant</a:t>
            </a:r>
            <a:r>
              <a:rPr lang="en-US" dirty="0" smtClean="0"/>
              <a:t> box under the green avatar on the left side of the page</a:t>
            </a:r>
          </a:p>
          <a:p>
            <a:pPr marL="0" indent="0">
              <a:buNone/>
            </a:pPr>
            <a:endParaRPr lang="en-US" sz="900" dirty="0" smtClean="0"/>
          </a:p>
          <a:p>
            <a:r>
              <a:rPr lang="en-US" dirty="0" smtClean="0"/>
              <a:t>When all the information on a page has been provided, the </a:t>
            </a:r>
            <a:r>
              <a:rPr lang="en-US" b="1" i="1" dirty="0" smtClean="0"/>
              <a:t>Next </a:t>
            </a:r>
            <a:r>
              <a:rPr lang="en-US" dirty="0" smtClean="0"/>
              <a:t>button in the Navigation Menu on the right side of the page will display yellow</a:t>
            </a:r>
          </a:p>
          <a:p>
            <a:endParaRPr lang="en-US" sz="900" dirty="0" smtClean="0"/>
          </a:p>
          <a:p>
            <a:r>
              <a:rPr lang="en-US" dirty="0" smtClean="0"/>
              <a:t>Click </a:t>
            </a:r>
            <a:r>
              <a:rPr lang="en-US" b="1" i="1" dirty="0" smtClean="0"/>
              <a:t>Next </a:t>
            </a:r>
            <a:r>
              <a:rPr lang="en-US" dirty="0" smtClean="0"/>
              <a:t>in the Navigation Menu to move to the next page</a:t>
            </a:r>
          </a:p>
        </p:txBody>
      </p:sp>
      <p:pic>
        <p:nvPicPr>
          <p:cNvPr id="3074" name="Picture 2" descr="Welcome Page.  &#10;The Welcome page provides the Applicant the option to choose New Applicant or Returning Applicant.&#10;Applicants applying for New Registration select the New Applicant box under the green avatar on the left side of the page.&#10;When all the information on a page has been provided, the Next option in the Navigation Menu on the right of the page will display yellow.&#10;The Navigation Menu on the right side of the page will display throughout the URS Online Application Process.&#10;Click Next in the Navigation Menu to move to the next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89" y="1371368"/>
            <a:ext cx="4350211" cy="40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a:t>
            </a:fld>
            <a:endParaRPr lang="en-US" dirty="0">
              <a:solidFill>
                <a:prstClr val="black"/>
              </a:solidFill>
            </a:endParaRPr>
          </a:p>
        </p:txBody>
      </p:sp>
    </p:spTree>
    <p:custDataLst>
      <p:tags r:id="rId1"/>
    </p:custDataLst>
    <p:extLst>
      <p:ext uri="{BB962C8B-B14F-4D97-AF65-F5344CB8AC3E}">
        <p14:creationId xmlns:p14="http://schemas.microsoft.com/office/powerpoint/2010/main" val="1171765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tailed Information for the URS Online Application Process"/>
          <p:cNvSpPr>
            <a:spLocks noGrp="1"/>
          </p:cNvSpPr>
          <p:nvPr>
            <p:ph type="title"/>
            <p:custDataLst>
              <p:tags r:id="rId2"/>
            </p:custDataLst>
          </p:nvPr>
        </p:nvSpPr>
        <p:spPr>
          <a:xfrm>
            <a:off x="0" y="722376"/>
            <a:ext cx="9144000" cy="457200"/>
          </a:xfrm>
        </p:spPr>
        <p:txBody>
          <a:bodyPr>
            <a:noAutofit/>
          </a:bodyPr>
          <a:lstStyle/>
          <a:p>
            <a:r>
              <a:rPr lang="en-US" sz="2400" b="1" dirty="0"/>
              <a:t>Detailed Information </a:t>
            </a:r>
            <a:r>
              <a:rPr lang="en-US" sz="2400" b="1" dirty="0" smtClean="0"/>
              <a:t>for the URS Online Application Process</a:t>
            </a:r>
            <a:endParaRPr lang="en-US" sz="2400" b="1" dirty="0"/>
          </a:p>
        </p:txBody>
      </p:sp>
      <p:sp>
        <p:nvSpPr>
          <p:cNvPr id="7" name="Content Placeholder 1"/>
          <p:cNvSpPr>
            <a:spLocks noGrp="1"/>
          </p:cNvSpPr>
          <p:nvPr>
            <p:ph sz="half" idx="2"/>
            <p:custDataLst>
              <p:tags r:id="rId3"/>
            </p:custDataLst>
          </p:nvPr>
        </p:nvSpPr>
        <p:spPr>
          <a:xfrm>
            <a:off x="94196" y="1316037"/>
            <a:ext cx="8933587" cy="1202223"/>
          </a:xfrm>
        </p:spPr>
        <p:txBody>
          <a:bodyPr>
            <a:normAutofit/>
          </a:bodyPr>
          <a:lstStyle/>
          <a:p>
            <a:r>
              <a:rPr lang="en-US" dirty="0" smtClean="0"/>
              <a:t>Reference the training module </a:t>
            </a:r>
            <a:r>
              <a:rPr lang="en-US" b="1" i="1" dirty="0" smtClean="0"/>
              <a:t>‘Mexico - Introduction to Submit an Application for New Registration’ </a:t>
            </a:r>
            <a:r>
              <a:rPr lang="en-US" dirty="0" smtClean="0"/>
              <a:t>for detailed information on the following topics:</a:t>
            </a:r>
          </a:p>
        </p:txBody>
      </p:sp>
      <p:sp>
        <p:nvSpPr>
          <p:cNvPr id="2" name="Content Placeholder 2"/>
          <p:cNvSpPr>
            <a:spLocks noGrp="1"/>
          </p:cNvSpPr>
          <p:nvPr>
            <p:ph sz="half" idx="2"/>
            <p:custDataLst>
              <p:tags r:id="rId4"/>
            </p:custDataLst>
          </p:nvPr>
        </p:nvSpPr>
        <p:spPr>
          <a:xfrm>
            <a:off x="94196" y="2594662"/>
            <a:ext cx="4477804" cy="3448132"/>
          </a:xfrm>
        </p:spPr>
        <p:txBody>
          <a:bodyPr>
            <a:normAutofit/>
          </a:bodyPr>
          <a:lstStyle/>
          <a:p>
            <a:pPr lvl="1"/>
            <a:r>
              <a:rPr lang="en-US" dirty="0" smtClean="0"/>
              <a:t>Navigating the URS Online Application Process</a:t>
            </a:r>
          </a:p>
          <a:p>
            <a:pPr lvl="1"/>
            <a:r>
              <a:rPr lang="en-US" dirty="0" smtClean="0"/>
              <a:t>Required Information</a:t>
            </a:r>
          </a:p>
          <a:p>
            <a:pPr lvl="1"/>
            <a:r>
              <a:rPr lang="en-US" dirty="0" smtClean="0"/>
              <a:t>Informational Notices</a:t>
            </a:r>
            <a:endParaRPr lang="en-US" sz="2800" b="1" i="1" dirty="0"/>
          </a:p>
          <a:p>
            <a:pPr lvl="1">
              <a:spcBef>
                <a:spcPts val="576"/>
              </a:spcBef>
            </a:pPr>
            <a:r>
              <a:rPr lang="en-US" dirty="0"/>
              <a:t>Application Contact Information</a:t>
            </a:r>
          </a:p>
          <a:p>
            <a:pPr lvl="1">
              <a:spcBef>
                <a:spcPts val="576"/>
              </a:spcBef>
            </a:pPr>
            <a:r>
              <a:rPr lang="en-US" dirty="0"/>
              <a:t>Business Description </a:t>
            </a:r>
            <a:r>
              <a:rPr lang="en-US" dirty="0" smtClean="0"/>
              <a:t>Information</a:t>
            </a:r>
          </a:p>
          <a:p>
            <a:pPr lvl="1">
              <a:spcBef>
                <a:spcPts val="576"/>
              </a:spcBef>
            </a:pPr>
            <a:r>
              <a:rPr lang="en-US" dirty="0"/>
              <a:t>Process Agent </a:t>
            </a:r>
            <a:r>
              <a:rPr lang="en-US" dirty="0" smtClean="0"/>
              <a:t>Designation</a:t>
            </a:r>
            <a:endParaRPr lang="en-US" dirty="0"/>
          </a:p>
        </p:txBody>
      </p:sp>
      <p:sp>
        <p:nvSpPr>
          <p:cNvPr id="5" name="Content Placeholder 3"/>
          <p:cNvSpPr>
            <a:spLocks noGrp="1"/>
          </p:cNvSpPr>
          <p:nvPr>
            <p:ph sz="half" idx="2"/>
            <p:custDataLst>
              <p:tags r:id="rId5"/>
            </p:custDataLst>
          </p:nvPr>
        </p:nvSpPr>
        <p:spPr>
          <a:xfrm>
            <a:off x="4572000" y="2594662"/>
            <a:ext cx="4477805" cy="3499276"/>
          </a:xfrm>
        </p:spPr>
        <p:txBody>
          <a:bodyPr>
            <a:normAutofit/>
          </a:bodyPr>
          <a:lstStyle/>
          <a:p>
            <a:pPr lvl="1">
              <a:spcBef>
                <a:spcPts val="576"/>
              </a:spcBef>
              <a:defRPr/>
            </a:pPr>
            <a:r>
              <a:rPr lang="en-US" dirty="0"/>
              <a:t>Affiliation </a:t>
            </a:r>
            <a:r>
              <a:rPr lang="en-US" dirty="0" smtClean="0"/>
              <a:t>with Others</a:t>
            </a:r>
            <a:endParaRPr lang="en-US" dirty="0"/>
          </a:p>
          <a:p>
            <a:pPr lvl="1">
              <a:spcBef>
                <a:spcPts val="576"/>
              </a:spcBef>
              <a:defRPr/>
            </a:pPr>
            <a:r>
              <a:rPr lang="en-US" dirty="0" smtClean="0"/>
              <a:t>Certification Statement</a:t>
            </a:r>
          </a:p>
          <a:p>
            <a:pPr lvl="1">
              <a:spcBef>
                <a:spcPts val="576"/>
              </a:spcBef>
              <a:spcAft>
                <a:spcPts val="24"/>
              </a:spcAft>
              <a:defRPr/>
            </a:pPr>
            <a:r>
              <a:rPr lang="en-US" dirty="0"/>
              <a:t>Compliance Certifications</a:t>
            </a:r>
          </a:p>
          <a:p>
            <a:pPr lvl="1">
              <a:spcBef>
                <a:spcPts val="576"/>
              </a:spcBef>
              <a:spcAft>
                <a:spcPts val="24"/>
              </a:spcAft>
              <a:defRPr/>
            </a:pPr>
            <a:r>
              <a:rPr lang="en-US" dirty="0" smtClean="0"/>
              <a:t>Applicant’s </a:t>
            </a:r>
            <a:r>
              <a:rPr lang="en-US" dirty="0"/>
              <a:t>Oath</a:t>
            </a:r>
          </a:p>
          <a:p>
            <a:pPr lvl="1">
              <a:spcBef>
                <a:spcPts val="576"/>
              </a:spcBef>
              <a:spcAft>
                <a:spcPts val="24"/>
              </a:spcAft>
              <a:defRPr/>
            </a:pPr>
            <a:r>
              <a:rPr lang="en-US" dirty="0" smtClean="0"/>
              <a:t>Submitting Payment </a:t>
            </a:r>
          </a:p>
          <a:p>
            <a:pPr lvl="1">
              <a:spcBef>
                <a:spcPts val="576"/>
              </a:spcBef>
              <a:spcAft>
                <a:spcPts val="24"/>
              </a:spcAft>
              <a:defRPr/>
            </a:pPr>
            <a:r>
              <a:rPr lang="en-US" dirty="0" smtClean="0"/>
              <a:t>Uploading </a:t>
            </a:r>
            <a:r>
              <a:rPr lang="en-US" dirty="0"/>
              <a:t>Documents</a:t>
            </a:r>
          </a:p>
          <a:p>
            <a:pPr lvl="1">
              <a:spcBef>
                <a:spcPts val="576"/>
              </a:spcBef>
              <a:spcAft>
                <a:spcPts val="24"/>
              </a:spcAft>
              <a:defRPr/>
            </a:pPr>
            <a:r>
              <a:rPr lang="en-US" dirty="0" smtClean="0"/>
              <a:t>Returning to Complete an Incomplete </a:t>
            </a:r>
            <a:r>
              <a:rPr lang="en-US" dirty="0"/>
              <a:t>Application </a:t>
            </a:r>
            <a:endParaRPr lang="en-US" dirty="0" smtClean="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7</a:t>
            </a:fld>
            <a:endParaRPr lang="en-US">
              <a:solidFill>
                <a:prstClr val="black"/>
              </a:solidFill>
            </a:endParaRPr>
          </a:p>
        </p:txBody>
      </p:sp>
    </p:spTree>
    <p:custDataLst>
      <p:tags r:id="rId1"/>
    </p:custDataLst>
    <p:extLst>
      <p:ext uri="{BB962C8B-B14F-4D97-AF65-F5344CB8AC3E}">
        <p14:creationId xmlns:p14="http://schemas.microsoft.com/office/powerpoint/2010/main" val="397874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p:cNvSpPr>
            <a:spLocks noGrp="1"/>
          </p:cNvSpPr>
          <p:nvPr>
            <p:ph type="title"/>
            <p:custDataLst>
              <p:tags r:id="rId2"/>
            </p:custDataLst>
          </p:nvPr>
        </p:nvSpPr>
        <p:spPr>
          <a:xfrm>
            <a:off x="0" y="722376"/>
            <a:ext cx="9144000" cy="457200"/>
          </a:xfrm>
        </p:spPr>
        <p:txBody>
          <a:bodyPr>
            <a:noAutofit/>
          </a:bodyPr>
          <a:lstStyle/>
          <a:p>
            <a:r>
              <a:rPr lang="en-US" sz="2800" b="1" dirty="0" smtClean="0"/>
              <a:t>Application Security</a:t>
            </a:r>
            <a:endParaRPr lang="en-US" sz="2800" b="1" dirty="0"/>
          </a:p>
        </p:txBody>
      </p:sp>
      <p:sp>
        <p:nvSpPr>
          <p:cNvPr id="2" name="Content Placeholder 1"/>
          <p:cNvSpPr>
            <a:spLocks noGrp="1"/>
          </p:cNvSpPr>
          <p:nvPr>
            <p:ph sz="half" idx="2"/>
            <p:custDataLst>
              <p:tags r:id="rId3"/>
            </p:custDataLst>
          </p:nvPr>
        </p:nvSpPr>
        <p:spPr>
          <a:xfrm>
            <a:off x="51664" y="1306102"/>
            <a:ext cx="4031604" cy="4768589"/>
          </a:xfrm>
        </p:spPr>
        <p:txBody>
          <a:bodyPr>
            <a:noAutofit/>
          </a:bodyPr>
          <a:lstStyle/>
          <a:p>
            <a:r>
              <a:rPr lang="en-US" dirty="0"/>
              <a:t>FMCSA would like to you to create an account for accessing the </a:t>
            </a:r>
            <a:r>
              <a:rPr lang="en-US" dirty="0" smtClean="0"/>
              <a:t>application:</a:t>
            </a:r>
          </a:p>
          <a:p>
            <a:endParaRPr lang="en-US" sz="1200" dirty="0"/>
          </a:p>
          <a:p>
            <a:pPr lvl="1"/>
            <a:r>
              <a:rPr lang="en-US" b="1" i="1" dirty="0" smtClean="0"/>
              <a:t>Applicant ID </a:t>
            </a:r>
            <a:r>
              <a:rPr lang="en-US" dirty="0" smtClean="0"/>
              <a:t>is system generated and assigned to the Applicant</a:t>
            </a:r>
            <a:endParaRPr lang="en-US" dirty="0"/>
          </a:p>
          <a:p>
            <a:pPr lvl="1"/>
            <a:r>
              <a:rPr lang="en-US" dirty="0" smtClean="0"/>
              <a:t>Create a </a:t>
            </a:r>
            <a:r>
              <a:rPr lang="en-US" b="1" i="1" dirty="0"/>
              <a:t>Password </a:t>
            </a:r>
            <a:r>
              <a:rPr lang="en-US" dirty="0"/>
              <a:t>and </a:t>
            </a:r>
            <a:r>
              <a:rPr lang="en-US" b="1" i="1" dirty="0"/>
              <a:t>Re-enter/Confirm Password</a:t>
            </a:r>
            <a:r>
              <a:rPr lang="en-US" dirty="0"/>
              <a:t>, following the Password </a:t>
            </a:r>
            <a:r>
              <a:rPr lang="en-US" dirty="0" smtClean="0"/>
              <a:t>Requirements</a:t>
            </a:r>
          </a:p>
          <a:p>
            <a:pPr lvl="1"/>
            <a:r>
              <a:rPr lang="en-US" dirty="0" smtClean="0"/>
              <a:t>Select </a:t>
            </a:r>
            <a:r>
              <a:rPr lang="en-US" dirty="0"/>
              <a:t>three </a:t>
            </a:r>
            <a:r>
              <a:rPr lang="en-US" b="1" i="1" dirty="0"/>
              <a:t>Security Questions </a:t>
            </a:r>
            <a:r>
              <a:rPr lang="en-US" dirty="0"/>
              <a:t>and </a:t>
            </a:r>
            <a:r>
              <a:rPr lang="en-US" dirty="0" smtClean="0"/>
              <a:t>enter three </a:t>
            </a:r>
            <a:r>
              <a:rPr lang="en-US" b="1" i="1" dirty="0" smtClean="0"/>
              <a:t>Security Answers</a:t>
            </a:r>
          </a:p>
        </p:txBody>
      </p:sp>
      <p:pic>
        <p:nvPicPr>
          <p:cNvPr id="1027" name="Picture 3" descr="FMCSA would like to you to create an account for accessing the application. The account will allow you to return to complete your application if you are not able to complete it in a single sitting. &#10;The Applicant ID is system generated and assigned to the Applicant and associated to the application being completed.  &#10;The Applicant will need to create a password, select three security questions and provide the answers. &#10;A saved application must be completed within 30 calendar days of the saved date.&#10;Enter a Password and Re-enter or Confirm the Password  following the Password Requirements.&#10;Use the Security Question drop down arrow to view the different questions. Select three Security Questions and provide the Security Answers in the blank fields.&#10;The Application Security Page can be printed to retain the information for future use.&#10;For more detailed information about the Application Security section of the application, reference the training module: “Mexico - Introduction to Submit an Application for New Registration”.&#10;Click Next in the Navigation Menu to move to the next pag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8654" y="690477"/>
            <a:ext cx="4861343" cy="543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8</a:t>
            </a:fld>
            <a:endParaRPr lang="en-US">
              <a:solidFill>
                <a:prstClr val="black"/>
              </a:solidFill>
            </a:endParaRPr>
          </a:p>
        </p:txBody>
      </p:sp>
    </p:spTree>
    <p:custDataLst>
      <p:tags r:id="rId1"/>
    </p:custDataLst>
    <p:extLst>
      <p:ext uri="{BB962C8B-B14F-4D97-AF65-F5344CB8AC3E}">
        <p14:creationId xmlns:p14="http://schemas.microsoft.com/office/powerpoint/2010/main" val="1180335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custDataLst>
              <p:tags r:id="rId2"/>
            </p:custDataLst>
          </p:nvPr>
        </p:nvSpPr>
        <p:spPr>
          <a:xfrm>
            <a:off x="0" y="722376"/>
            <a:ext cx="9144000" cy="457200"/>
          </a:xfrm>
        </p:spPr>
        <p:txBody>
          <a:bodyPr/>
          <a:lstStyle/>
          <a:p>
            <a:r>
              <a:rPr lang="en-US" sz="2800" b="1" dirty="0" smtClean="0"/>
              <a:t>Application Contact</a:t>
            </a:r>
            <a:endParaRPr lang="en-US" sz="1400" b="1" dirty="0"/>
          </a:p>
        </p:txBody>
      </p:sp>
      <p:sp>
        <p:nvSpPr>
          <p:cNvPr id="2" name="Content Placeholder 1"/>
          <p:cNvSpPr>
            <a:spLocks noGrp="1"/>
          </p:cNvSpPr>
          <p:nvPr>
            <p:ph sz="half" idx="2"/>
            <p:custDataLst>
              <p:tags r:id="rId3"/>
            </p:custDataLst>
          </p:nvPr>
        </p:nvSpPr>
        <p:spPr>
          <a:xfrm>
            <a:off x="94194" y="1380533"/>
            <a:ext cx="4250121" cy="4768589"/>
          </a:xfrm>
        </p:spPr>
        <p:txBody>
          <a:bodyPr>
            <a:normAutofit fontScale="92500" lnSpcReduction="10000"/>
          </a:bodyPr>
          <a:lstStyle/>
          <a:p>
            <a:r>
              <a:rPr lang="en-US" dirty="0"/>
              <a:t>FMCSA would like to collect contact information from the </a:t>
            </a:r>
            <a:r>
              <a:rPr lang="en-US" dirty="0" smtClean="0"/>
              <a:t>person(s) </a:t>
            </a:r>
            <a:r>
              <a:rPr lang="en-US" dirty="0"/>
              <a:t>who is preparing or assisting with the completion of the application</a:t>
            </a:r>
            <a:r>
              <a:rPr lang="en-US" dirty="0" smtClean="0"/>
              <a:t>:</a:t>
            </a:r>
          </a:p>
          <a:p>
            <a:endParaRPr lang="en-US" sz="1300" dirty="0"/>
          </a:p>
          <a:p>
            <a:pPr lvl="1"/>
            <a:r>
              <a:rPr lang="en-US" dirty="0" smtClean="0"/>
              <a:t>Application Contact Type</a:t>
            </a:r>
          </a:p>
          <a:p>
            <a:pPr lvl="1"/>
            <a:r>
              <a:rPr lang="en-US" dirty="0" smtClean="0"/>
              <a:t>First, Middle, Last Name and Suffix</a:t>
            </a:r>
          </a:p>
          <a:p>
            <a:pPr lvl="1"/>
            <a:r>
              <a:rPr lang="en-US" dirty="0" smtClean="0"/>
              <a:t>Title</a:t>
            </a:r>
          </a:p>
          <a:p>
            <a:pPr lvl="1"/>
            <a:r>
              <a:rPr lang="en-US" dirty="0" smtClean="0"/>
              <a:t>Address</a:t>
            </a:r>
          </a:p>
          <a:p>
            <a:pPr lvl="1"/>
            <a:r>
              <a:rPr lang="en-US" dirty="0"/>
              <a:t>Email </a:t>
            </a:r>
            <a:r>
              <a:rPr lang="en-US" dirty="0" smtClean="0"/>
              <a:t>Address</a:t>
            </a:r>
          </a:p>
          <a:p>
            <a:pPr lvl="1"/>
            <a:r>
              <a:rPr lang="en-US" dirty="0" smtClean="0"/>
              <a:t>Telephone</a:t>
            </a:r>
            <a:r>
              <a:rPr lang="en-US" dirty="0"/>
              <a:t>, Fax and Cell Phone </a:t>
            </a:r>
            <a:r>
              <a:rPr lang="en-US" dirty="0" smtClean="0"/>
              <a:t>Numbers</a:t>
            </a:r>
          </a:p>
          <a:p>
            <a:pPr lvl="1"/>
            <a:r>
              <a:rPr lang="en-US" dirty="0"/>
              <a:t>Preferred Contact </a:t>
            </a:r>
            <a:r>
              <a:rPr lang="en-US" dirty="0" smtClean="0"/>
              <a:t>Method</a:t>
            </a:r>
            <a:endParaRPr lang="en-US" dirty="0"/>
          </a:p>
        </p:txBody>
      </p:sp>
      <p:pic>
        <p:nvPicPr>
          <p:cNvPr id="12" name="Picture 2" descr="An image of the Application Contact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72001" y="2366470"/>
            <a:ext cx="4228908" cy="2800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Content Placeholder 2"/>
          <p:cNvSpPr txBox="1">
            <a:spLocks/>
          </p:cNvSpPr>
          <p:nvPr>
            <p:custDataLst>
              <p:tags r:id="rId4"/>
            </p:custDataLst>
          </p:nvPr>
        </p:nvSpPr>
        <p:spPr>
          <a:xfrm>
            <a:off x="4572000" y="1179575"/>
            <a:ext cx="422891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“Mexico -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9</a:t>
            </a:fld>
            <a:endParaRPr lang="en-US">
              <a:solidFill>
                <a:prstClr val="black"/>
              </a:solidFill>
            </a:endParaRPr>
          </a:p>
        </p:txBody>
      </p:sp>
    </p:spTree>
    <p:custDataLst>
      <p:tags r:id="rId1"/>
    </p:custDataLst>
    <p:extLst>
      <p:ext uri="{BB962C8B-B14F-4D97-AF65-F5344CB8AC3E}">
        <p14:creationId xmlns:p14="http://schemas.microsoft.com/office/powerpoint/2010/main" val="22879437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9.0&quot;&gt;&lt;object type=&quot;1&quot; unique_id=&quot;10001&quot;&gt;&lt;property id=&quot;20141&quot; value=&quot;FINAL_Submit Application for New Registration_MXCZ_Cargo Tank Facility&quot;/&gt;&lt;property id=&quot;20148&quot; value=&quot;5&quot;/&gt;&lt;property id=&quot;20184&quot; value=&quot;7&quot;/&gt;&lt;property id=&quot;20224&quot; value=&quot;C:\Users\debbi\Documents\URS Training Module\FINAL_Submit Application for New Registration_MXCZ_Cargo Tank Facility&quot;/&gt;&lt;property id=&quot;20250&quot; value=&quot;0&quot;/&gt;&lt;property id=&quot;20251&quot; value=&quot;0&quot;/&gt;&lt;property id=&quot;20259&quot; value=&quot;0&quot;/&gt;&lt;property id=&quot;20263&quot; value=&quot;3&quot;/&gt;&lt;property id=&quot;20264&quot; value=&quot;1&quot;/&gt;&lt;object type=&quot;8&quot; unique_id=&quot;10002&quot;&gt;&lt;/object&gt;&lt;object type=&quot;2&quot; unique_id=&quot;10003&quot;&gt;&lt;object type=&quot;3&quot; unique_id=&quot;10004&quot;&gt;&lt;property id=&quot;20148&quot; value=&quot;5&quot;/&gt;&lt;property id=&quot;20300&quot; value=&quot;Slide 1 - &amp;quot;Unified Registration System (URS)&amp;quot;&quot;/&gt;&lt;property id=&quot;20307&quot; value=&quot;256&quot;/&gt;&lt;property id=&quot;20309&quot; value=&quot;-1&quot;/&gt;&lt;/object&gt;&lt;object type=&quot;3&quot; unique_id=&quot;309028&quot;&gt;&lt;property id=&quot;20148&quot; value=&quot;5&quot;/&gt;&lt;property id=&quot;20300&quot; value=&quot;Slide 2 - &amp;quot;Training Objectives&amp;quot;&quot;/&gt;&lt;property id=&quot;20307&quot; value=&quot;642&quot;/&gt;&lt;property id=&quot;20309&quot; value=&quot;-1&quot;/&gt;&lt;/object&gt;&lt;object type=&quot;3&quot; unique_id=&quot;309041&quot;&gt;&lt;property id=&quot;20148&quot; value=&quot;5&quot;/&gt;&lt;property id=&quot;20300&quot; value=&quot;Slide 15 - &amp;quot;Operation Classification (Cont.)&amp;quot;&quot;/&gt;&lt;property id=&quot;20307&quot; value=&quot;584&quot;/&gt;&lt;property id=&quot;20309&quot; value=&quot;-1&quot;/&gt;&lt;/object&gt;&lt;object type=&quot;3&quot; unique_id=&quot;309044&quot;&gt;&lt;property id=&quot;20148&quot; value=&quot;5&quot;/&gt;&lt;property id=&quot;20300&quot; value=&quot;Slide 14 - &amp;quot;Operation Classification (Cont.)&amp;quot;&quot;/&gt;&lt;property id=&quot;20307&quot; value=&quot;674&quot;/&gt;&lt;property id=&quot;20309&quot; value=&quot;-1&quot;/&gt;&lt;/object&gt;&lt;object type=&quot;3&quot; unique_id=&quot;313294&quot;&gt;&lt;property id=&quot;20148&quot; value=&quot;5&quot;/&gt;&lt;property id=&quot;20300&quot; value=&quot;Slide 16 - &amp;quot;Cargo Tank Facility&amp;quot;&quot;/&gt;&lt;property id=&quot;20307&quot; value=&quot;652&quot;/&gt;&lt;property id=&quot;20309&quot; value=&quot;-1&quot;/&gt;&lt;/object&gt;&lt;object type=&quot;3&quot; unique_id=&quot;313295&quot;&gt;&lt;property id=&quot;20148&quot; value=&quot;5&quot;/&gt;&lt;property id=&quot;20300&quot; value=&quot;Slide 17 - &amp;quot;Cargo Tank Facility (Cont.)&amp;quot;&quot;/&gt;&lt;property id=&quot;20307&quot; value=&quot;605&quot;/&gt;&lt;property id=&quot;20309&quot; value=&quot;-1&quot;/&gt;&lt;/object&gt;&lt;object type=&quot;3&quot; unique_id=&quot;313296&quot;&gt;&lt;property id=&quot;20148&quot; value=&quot;5&quot;/&gt;&lt;property id=&quot;20300&quot; value=&quot;Slide 18 - &amp;quot;Cargo Tank Facility (Cont.)&amp;quot;&quot;/&gt;&lt;property id=&quot;20307&quot; value=&quot;653&quot;/&gt;&lt;property id=&quot;20309&quot; value=&quot;-1&quot;/&gt;&lt;/object&gt;&lt;object type=&quot;3&quot; unique_id=&quot;313297&quot;&gt;&lt;property id=&quot;20148&quot; value=&quot;5&quot;/&gt;&lt;property id=&quot;20300&quot; value=&quot;Slide 19 - &amp;quot;Cargo Tank Facility (Cont.)&amp;quot;&quot;/&gt;&lt;property id=&quot;20307&quot; value=&quot;654&quot;/&gt;&lt;property id=&quot;20309&quot; value=&quot;-1&quot;/&gt;&lt;/object&gt;&lt;object type=&quot;3&quot; unique_id=&quot;313298&quot;&gt;&lt;property id=&quot;20148&quot; value=&quot;5&quot;/&gt;&lt;property id=&quot;20300&quot; value=&quot;Slide 20 - &amp;quot;Cargo Tank Facility (Cont.)&amp;quot;&quot;/&gt;&lt;property id=&quot;20307&quot; value=&quot;606&quot;/&gt;&lt;property id=&quot;20309&quot; value=&quot;-1&quot;/&gt;&lt;/object&gt;&lt;object type=&quot;3&quot; unique_id=&quot;313299&quot;&gt;&lt;property id=&quot;20148&quot; value=&quot;5&quot;/&gt;&lt;property id=&quot;20300&quot; value=&quot;Slide 21 - &amp;quot;Cargo Tank Facility (Cont.)&amp;quot;&quot;/&gt;&lt;property id=&quot;20307&quot; value=&quot;655&quot;/&gt;&lt;property id=&quot;20309&quot; value=&quot;-1&quot;/&gt;&lt;/object&gt;&lt;object type=&quot;3&quot; unique_id=&quot;313300&quot;&gt;&lt;property id=&quot;20148&quot; value=&quot;5&quot;/&gt;&lt;property id=&quot;20300&quot; value=&quot;Slide 22 - &amp;quot;Cargo Tank Facility (Cont.)&amp;quot;&quot;/&gt;&lt;property id=&quot;20307&quot; value=&quot;609&quot;/&gt;&lt;property id=&quot;20309&quot; value=&quot;-1&quot;/&gt;&lt;/object&gt;&lt;object type=&quot;3&quot; unique_id=&quot;313301&quot;&gt;&lt;property id=&quot;20148&quot; value=&quot;5&quot;/&gt;&lt;property id=&quot;20300&quot; value=&quot;Slide 23 - &amp;quot;Cargo Tank Facility (Cont.)&amp;quot;&quot;/&gt;&lt;property id=&quot;20307&quot; value=&quot;612&quot;/&gt;&lt;property id=&quot;20309&quot; value=&quot;-1&quot;/&gt;&lt;/object&gt;&lt;object type=&quot;3&quot; unique_id=&quot;313302&quot;&gt;&lt;property id=&quot;20148&quot; value=&quot;5&quot;/&gt;&lt;property id=&quot;20300&quot; value=&quot;Slide 24 - &amp;quot;Cargo Tank Facility (Cont.)&amp;quot;&quot;/&gt;&lt;property id=&quot;20307&quot; value=&quot;611&quot;/&gt;&lt;property id=&quot;20309&quot; value=&quot;-1&quot;/&gt;&lt;/object&gt;&lt;object type=&quot;3&quot; unique_id=&quot;313304&quot;&gt;&lt;property id=&quot;20148&quot; value=&quot;5&quot;/&gt;&lt;property id=&quot;20300&quot; value=&quot;Slide 28 - &amp;quot;Cargo Tank Facility (Cont.)&amp;quot;&quot;/&gt;&lt;property id=&quot;20307&quot; value=&quot;657&quot;/&gt;&lt;property id=&quot;20309&quot; value=&quot;-1&quot;/&gt;&lt;/object&gt;&lt;object type=&quot;3&quot; unique_id=&quot;313305&quot;&gt;&lt;property id=&quot;20148&quot; value=&quot;5&quot;/&gt;&lt;property id=&quot;20300&quot; value=&quot;Slide 29 - &amp;quot;Cargo Tank Facility (Cont.)&amp;quot;&quot;/&gt;&lt;property id=&quot;20307&quot; value=&quot;614&quot;/&gt;&lt;property id=&quot;20309&quot; value=&quot;-1&quot;/&gt;&lt;/object&gt;&lt;object type=&quot;3&quot; unique_id=&quot;313306&quot;&gt;&lt;property id=&quot;20148&quot; value=&quot;5&quot;/&gt;&lt;property id=&quot;20300&quot; value=&quot;Slide 30 - &amp;quot;Cargo Tank Facility (Cont.)&amp;quot;&quot;/&gt;&lt;property id=&quot;20307&quot; value=&quot;658&quot;/&gt;&lt;property id=&quot;20309&quot; value=&quot;-1&quot;/&gt;&lt;/object&gt;&lt;object type=&quot;3&quot; unique_id=&quot;313660&quot;&gt;&lt;property id=&quot;20148&quot; value=&quot;5&quot;/&gt;&lt;property id=&quot;20300&quot; value=&quot;Slide 25 - &amp;quot;Cargo Tank Facility (Cont.)&amp;quot;&quot;/&gt;&lt;property id=&quot;20307&quot; value=&quot;676&quot;/&gt;&lt;property id=&quot;20309&quot; value=&quot;-1&quot;/&gt;&lt;/object&gt;&lt;object type=&quot;3&quot; unique_id=&quot;313661&quot;&gt;&lt;property id=&quot;20148&quot; value=&quot;5&quot;/&gt;&lt;property id=&quot;20300&quot; value=&quot;Slide 26 - &amp;quot;Cargo Tank Facility (Cont.)&amp;quot;&quot;/&gt;&lt;property id=&quot;20307&quot; value=&quot;677&quot;/&gt;&lt;property id=&quot;20309&quot; value=&quot;-1&quot;/&gt;&lt;/object&gt;&lt;object type=&quot;3&quot; unique_id=&quot;313662&quot;&gt;&lt;property id=&quot;20148&quot; value=&quot;5&quot;/&gt;&lt;property id=&quot;20300&quot; value=&quot;Slide 27 - &amp;quot;Cargo Tank Facility (Cont.)&amp;quot;&quot;/&gt;&lt;property id=&quot;20307&quot; value=&quot;678&quot;/&gt;&lt;property id=&quot;20309&quot; value=&quot;-1&quot;/&gt;&lt;/object&gt;&lt;object type=&quot;3&quot; unique_id=&quot;350609&quot;&gt;&lt;property id=&quot;20148&quot; value=&quot;5&quot;/&gt;&lt;property id=&quot;20300&quot; value=&quot;Slide 13 - &amp;quot;Operation Classification (Cont.)&amp;quot;&quot;/&gt;&lt;property id=&quot;20307&quot; value=&quot;713&quot;/&gt;&lt;property id=&quot;20309&quot; value=&quot;-1&quot;/&gt;&lt;/object&gt;&lt;object type=&quot;3&quot; unique_id=&quot;352456&quot;&gt;&lt;property id=&quot;20148&quot; value=&quot;5&quot;/&gt;&lt;property id=&quot;20300&quot; value=&quot;Slide 3 - &amp;quot;Accessing the URS Online Application Process &amp;quot;&quot;/&gt;&lt;property id=&quot;20307&quot; value=&quot;714&quot;/&gt;&lt;property id=&quot;20309&quot; value=&quot;-1&quot;/&gt;&lt;/object&gt;&lt;object type=&quot;3&quot; unique_id=&quot;352457&quot;&gt;&lt;property id=&quot;20148&quot; value=&quot;5&quot;/&gt;&lt;property id=&quot;20300&quot; value=&quot;Slide 4 - &amp;quot;Accessing the URS Online Application Process (Cont.)&amp;quot;&quot;/&gt;&lt;property id=&quot;20307&quot; value=&quot;715&quot;/&gt;&lt;property id=&quot;20309&quot; value=&quot;-1&quot;/&gt;&lt;/object&gt;&lt;object type=&quot;3&quot; unique_id=&quot;352458&quot;&gt;&lt;property id=&quot;20148&quot; value=&quot;5&quot;/&gt;&lt;property id=&quot;20300&quot; value=&quot;Slide 5 - &amp;quot;Accessing the URS Online Application Process (Cont.)&amp;quot;&quot;/&gt;&lt;property id=&quot;20307&quot; value=&quot;716&quot;/&gt;&lt;property id=&quot;20309&quot; value=&quot;-1&quot;/&gt;&lt;/object&gt;&lt;object type=&quot;3&quot; unique_id=&quot;352459&quot;&gt;&lt;property id=&quot;20148&quot; value=&quot;5&quot;/&gt;&lt;property id=&quot;20300&quot; value=&quot;Slide 6 - &amp;quot;Welcome Page&amp;quot;&quot;/&gt;&lt;property id=&quot;20307&quot; value=&quot;717&quot;/&gt;&lt;property id=&quot;20309&quot; value=&quot;-1&quot;/&gt;&lt;/object&gt;&lt;object type=&quot;3&quot; unique_id=&quot;352460&quot;&gt;&lt;property id=&quot;20148&quot; value=&quot;5&quot;/&gt;&lt;property id=&quot;20300&quot; value=&quot;Slide 7 - &amp;quot;Detailed Information for the URS Online Application Process&amp;quot;&quot;/&gt;&lt;property id=&quot;20307&quot; value=&quot;718&quot;/&gt;&lt;property id=&quot;20309&quot; value=&quot;-1&quot;/&gt;&lt;/object&gt;&lt;object type=&quot;3&quot; unique_id=&quot;352461&quot;&gt;&lt;property id=&quot;20148&quot; value=&quot;5&quot;/&gt;&lt;property id=&quot;20300&quot; value=&quot;Slide 8 - &amp;quot;Application Security&amp;quot;&quot;/&gt;&lt;property id=&quot;20307&quot; value=&quot;719&quot;/&gt;&lt;property id=&quot;20309&quot; value=&quot;-1&quot;/&gt;&lt;/object&gt;&lt;object type=&quot;3&quot; unique_id=&quot;352754&quot;&gt;&lt;property id=&quot;20148&quot; value=&quot;5&quot;/&gt;&lt;property id=&quot;20300&quot; value=&quot;Slide 9 - &amp;quot;Application Contact&amp;quot;&quot;/&gt;&lt;property id=&quot;20307&quot; value=&quot;720&quot;/&gt;&lt;property id=&quot;20309&quot; value=&quot;-1&quot;/&gt;&lt;/object&gt;&lt;object type=&quot;3&quot; unique_id=&quot;352755&quot;&gt;&lt;property id=&quot;20148&quot; value=&quot;5&quot;/&gt;&lt;property id=&quot;20300&quot; value=&quot;Slide 10 - &amp;quot;Business Description&amp;quot;&quot;/&gt;&lt;property id=&quot;20307&quot; value=&quot;721&quot;/&gt;&lt;property id=&quot;20309&quot; value=&quot;-1&quot;/&gt;&lt;/object&gt;&lt;object type=&quot;3&quot; unique_id=&quot;352756&quot;&gt;&lt;property id=&quot;20148&quot; value=&quot;5&quot;/&gt;&lt;property id=&quot;20300&quot; value=&quot;Slide 11 - &amp;quot;Operation Classification&amp;quot;&quot;/&gt;&lt;property id=&quot;20307&quot; value=&quot;722&quot;/&gt;&lt;property id=&quot;20309&quot; value=&quot;-1&quot;/&gt;&lt;/object&gt;&lt;object type=&quot;3&quot; unique_id=&quot;352757&quot;&gt;&lt;property id=&quot;20148&quot; value=&quot;5&quot;/&gt;&lt;property id=&quot;20300&quot; value=&quot;Slide 12 - &amp;quot;Operation Classification (Cont.)&amp;quot;&quot;/&gt;&lt;property id=&quot;20307&quot; value=&quot;723&quot;/&gt;&lt;property id=&quot;20309&quot; value=&quot;-1&quot;/&gt;&lt;/object&gt;&lt;object type=&quot;3&quot; unique_id=&quot;353162&quot;&gt;&lt;property id=&quot;20148&quot; value=&quot;5&quot;/&gt;&lt;property id=&quot;20300&quot; value=&quot;Slide 31 - &amp;quot;Process Agent Designation&amp;quot;&quot;/&gt;&lt;property id=&quot;20307&quot; value=&quot;724&quot;/&gt;&lt;property id=&quot;20309&quot; value=&quot;-1&quot;/&gt;&lt;/object&gt;&lt;object type=&quot;3&quot; unique_id=&quot;353163&quot;&gt;&lt;property id=&quot;20148&quot; value=&quot;5&quot;/&gt;&lt;property id=&quot;20300&quot; value=&quot;Slide 32 - &amp;quot;Affiliation with Others&amp;quot;&quot;/&gt;&lt;property id=&quot;20307&quot; value=&quot;725&quot;/&gt;&lt;property id=&quot;20309&quot; value=&quot;-1&quot;/&gt;&lt;/object&gt;&lt;object type=&quot;3&quot; unique_id=&quot;353164&quot;&gt;&lt;property id=&quot;20148&quot; value=&quot;5&quot;/&gt;&lt;property id=&quot;20300&quot; value=&quot;Slide 33 - &amp;quot;Certification Statement&amp;quot;&quot;/&gt;&lt;property id=&quot;20307&quot; value=&quot;726&quot;/&gt;&lt;property id=&quot;20309&quot; value=&quot;-1&quot;/&gt;&lt;/object&gt;&lt;object type=&quot;3&quot; unique_id=&quot;353165&quot;&gt;&lt;property id=&quot;20148&quot; value=&quot;5&quot;/&gt;&lt;property id=&quot;20300&quot; value=&quot;Slide 34 - &amp;quot;Compliance Certifications&amp;quot;&quot;/&gt;&lt;property id=&quot;20307&quot; value=&quot;727&quot;/&gt;&lt;property id=&quot;20309&quot; value=&quot;-1&quot;/&gt;&lt;/object&gt;&lt;object type=&quot;3&quot; unique_id=&quot;353166&quot;&gt;&lt;property id=&quot;20148&quot; value=&quot;5&quot;/&gt;&lt;property id=&quot;20300&quot; value=&quot;Slide 35 - &amp;quot;Applicant’s Oath&amp;quot;&quot;/&gt;&lt;property id=&quot;20307&quot; value=&quot;728&quot;/&gt;&lt;property id=&quot;20309&quot; value=&quot;-1&quot;/&gt;&lt;/object&gt;&lt;object type=&quot;3&quot; unique_id=&quot;353167&quot;&gt;&lt;property id=&quot;20148&quot; value=&quot;5&quot;/&gt;&lt;property id=&quot;20300&quot; value=&quot;Slide 36 - &amp;quot;URS Company Official Portal Account &amp;quot;&quot;/&gt;&lt;property id=&quot;20307&quot; value=&quot;729&quot;/&gt;&lt;property id=&quot;20309&quot; value=&quot;-1&quot;/&gt;&lt;/object&gt;&lt;object type=&quot;3&quot; unique_id=&quot;353168&quot;&gt;&lt;property id=&quot;20148&quot; value=&quot;5&quot;/&gt;&lt;property id=&quot;20300&quot; value=&quot;Slide 37 - &amp;quot;Payment Information&amp;quot;&quot;/&gt;&lt;property id=&quot;20307&quot; value=&quot;730&quot;/&gt;&lt;property id=&quot;20309&quot; value=&quot;-1&quot;/&gt;&lt;/object&gt;&lt;object type=&quot;3&quot; unique_id=&quot;353169&quot;&gt;&lt;property id=&quot;20148&quot; value=&quot;5&quot;/&gt;&lt;property id=&quot;20300&quot; value=&quot;Slide 38 - &amp;quot;End of the Training Module&amp;quot;&quot;/&gt;&lt;property id=&quot;20307&quot; value=&quot;731&quot;/&gt;&lt;property id=&quot;20309&quot; value=&quot;-1&quot;/&gt;&lt;/object&gt;&lt;/object&gt;&lt;object type=&quot;4&quot; unique_id=&quot;353418&quot;&gt;&lt;/object&gt;&lt;object type=&quot;10&quot; unique_id=&quot;353419&quot;&gt;&lt;object type=&quot;11&quot; unique_id=&quot;35342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PSNARRATION" val="26,56195080,C:\Users\debbi\Documents\URS Final to Repository\FINAL_Submit Application for New Registration_MXCZ_Cargo Tank Facility_pptx\Media.ppcx"/>
  <p:tag name="HTML_SHAPEINFO" val="&lt;SlideThumbPath val=&quot;Slide18.PNG&quo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1A1DC1F-3BAA-48B3-A8C0-359EE0DC7564}_18.png&quot;/&gt;&lt;left val=&quot;-10&quot;/&gt;&lt;top val=&quot;49&quot;/&gt;&lt;width val=&quot;730&quot;/&gt;&lt;height val=&quot;60&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32&quot;/&gt;&lt;lineCharCount val=&quot;32&quot;/&gt;&lt;lineCharCount val=&quot;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2B39E58-32F6-44B7-8F73-0DEBD066D00C}_18.png&quot;/&gt;&lt;left val=&quot;2&quot;/&gt;&lt;top val=&quot;104&quot;/&gt;&lt;width val=&quot;354&quot;/&gt;&lt;height val=&quot;137&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31&quot;/&gt;&lt;lineCharCount val=&quot;29&quot;/&gt;&lt;lineCharCount val=&quot;25&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24D2D625-2270-48D1-9AEE-5FC95821B722}_18.png&quot;/&gt;&lt;left val=&quot;368&quot;/&gt;&lt;top val=&quot;81&quot;/&gt;&lt;width val=&quot;344&quot;/&gt;&lt;height val=&quot;137&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2D1A716-6741-411F-93CD-3D6C05FFE42A}_18.png&quot;/&gt;&lt;left val=&quot;394&quot;/&gt;&lt;top val=&quot;209&quot;/&gt;&lt;width val=&quot;270&quot;/&gt;&lt;height val=&quot;34&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1A2BB80-0C21-4552-AA6F-2F18E5590C9E}_18.png&quot;/&gt;&lt;left val=&quot;275&quot;/&gt;&lt;top val=&quot;497&quot;/&gt;&lt;width val=&quot;168&quot;/&gt;&lt;height val=&quot;2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 val="27,56195080,C:\Users\debbi\Documents\URS Final to Repository\FINAL_Submit Application for New Registration_MXCZ_Cargo Tank Facility_pptx\Media.ppcx"/>
  <p:tag name="HTML_SHAPEINFO" val="&lt;SlideThumbPath val=&quot;Slide19.PNG&quot;/&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85E54CD9-3AD3-4CB3-A95D-831C42F860B5}_19.png&quot;/&gt;&lt;left val=&quot;-10&quot;/&gt;&lt;top val=&quot;49&quot;/&gt;&lt;width val=&quot;730&quot;/&gt;&lt;height val=&quot;60&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8&quot;/&gt;&lt;lineCharCount val=&quot;2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2D40D3EC-BAE5-4803-8F4D-357CADB9B43E}_19.png&quot;/&gt;&lt;left val=&quot;0&quot;/&gt;&lt;top val=&quot;103&quot;/&gt;&lt;width val=&quot;344&quot;/&gt;&lt;height val=&quot;123&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25&quot;/&gt;&lt;lineCharCount val=&quot;29&quot;/&gt;&lt;lineCharCount val=&quot;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27FCC09-D830-4BEC-92E6-1C63C61467EA}_19.png&quot;/&gt;&lt;left val=&quot;368&quot;/&gt;&lt;top val=&quot;74&quot;/&gt;&lt;width val=&quot;352&quot;/&gt;&lt;height val=&quot;13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5CC03693-DA6A-489B-B91D-EE5A6A2F6BF2}_19.png&quot;/&gt;&lt;left val=&quot;275&quot;/&gt;&lt;top val=&quot;497&quot;/&gt;&lt;width val=&quot;168&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 val="28,56195080,C:\Users\debbi\Documents\URS Final to Repository\FINAL_Submit Application for New Registration_MXCZ_Cargo Tank Facility_pptx\Media.ppcx"/>
  <p:tag name="HTML_SHAPEINFO" val="&lt;SlideThumbPath val=&quot;Slide20.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F366DFE-758C-4822-BC5A-D97E7C940F9B}_20.png&quot;/&gt;&lt;left val=&quot;-10&quot;/&gt;&lt;top val=&quot;49&quot;/&gt;&lt;width val=&quot;730&quot;/&gt;&lt;height val=&quot;6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50&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B3026E64-25E7-4EDB-83E0-FEAEE1CF0DEB}_20.png&quot;/&gt;&lt;left val=&quot;2&quot;/&gt;&lt;top val=&quot;93&quot;/&gt;&lt;width val=&quot;704&quot;/&gt;&lt;height val=&quot;77&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4DD7261-61D3-4F02-AE57-AA3B5E40B5EC}_20.png&quot;/&gt;&lt;left val=&quot;275&quot;/&gt;&lt;top val=&quot;497&quot;/&gt;&lt;width val=&quot;168&quot;/&gt;&lt;height val=&quot;2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PSNARRATION" val="29,56195080,C:\Users\debbi\Documents\URS Final to Repository\FINAL_Submit Application for New Registration_MXCZ_Cargo Tank Facility_pptx\Media.ppcx"/>
  <p:tag name="HTML_SHAPEINFO" val="&lt;SlideThumbPath val=&quot;Slide21.PNG&quo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210AF528-F64C-4952-A910-28AC37BDDA59}_21.png&quot;/&gt;&lt;left val=&quot;-10&quot;/&gt;&lt;top val=&quot;49&quot;/&gt;&lt;width val=&quot;730&quot;/&gt;&lt;height val=&quot;6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2&quot;/&gt;&lt;lineCharCount val=&quot;13&quot;/&gt;&lt;lineCharCount val=&quot;1&quot;/&gt;&lt;lineCharCount val=&quot;28&quot;/&gt;&lt;lineCharCount val=&quot;35&quot;/&gt;&lt;lineCharCount val=&quot;32&quot;/&gt;&lt;lineCharCount val=&quot;11&quot;/&gt;&lt;lineCharCount val=&quot;36&quot;/&gt;&lt;lineCharCount val=&quot;33&quot;/&gt;&lt;lineCharCount val=&quot;28&quot;/&gt;&lt;lineCharCount val=&quot;25&quot;/&gt;&lt;lineCharCount val=&quot;31&quot;/&gt;&lt;lineCharCount val=&quot;3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289B780-E0FB-4466-BF51-0FCF93760103}_21.png&quot;/&gt;&lt;left val=&quot;0&quot;/&gt;&lt;top val=&quot;99&quot;/&gt;&lt;width val=&quot;368&quot;/&gt;&lt;height val=&quot;38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24621C0-5D7F-4AFD-94A7-717FA1864FE0}_21.png&quot;/&gt;&lt;left val=&quot;275&quot;/&gt;&lt;top val=&quot;497&quot;/&gt;&lt;width val=&quot;168&quot;/&gt;&lt;height val=&quot;29&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PSNARRATION" val="30,56195080,C:\Users\debbi\Documents\URS Final to Repository\FINAL_Submit Application for New Registration_MXCZ_Cargo Tank Facility_pptx\Media.ppcx"/>
  <p:tag name="HTML_SHAPEINFO" val="&lt;SlideThumbPath val=&quot;Slide22.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BE9CCD6-4CD8-45C1-BDE1-CEF90679AE8F}_22.png&quot;/&gt;&lt;left val=&quot;-10&quot;/&gt;&lt;top val=&quot;49&quot;/&gt;&lt;width val=&quot;730&quot;/&gt;&lt;height val=&quot;6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66&quot;/&gt;&lt;lineCharCount val=&quot;70&quot;/&gt;&lt;lineCharCount val=&quot;1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9342DA6C-8425-4D8E-B22C-662E6CF14035}_22.png&quot;/&gt;&lt;left val=&quot;2&quot;/&gt;&lt;top val=&quot;93&quot;/&gt;&lt;width val=&quot;713&quot;/&gt;&lt;height val=&quot;137&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93876179-476F-42C6-910D-69FF95FAA659}_22.png&quot;/&gt;&lt;left val=&quot;275&quot;/&gt;&lt;top val=&quot;497&quot;/&gt;&lt;width val=&quot;168&quot;/&gt;&lt;height val=&quot;2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PSNARRATION" val="31,56195080,C:\Users\debbi\Documents\URS Final to Repository\FINAL_Submit Application for New Registration_MXCZ_Cargo Tank Facility_pptx\Media.ppcx"/>
  <p:tag name="HTML_SHAPEINFO" val="&lt;SlideThumbPath val=&quot;Slide23.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1E0D9688-B0B7-49FC-8626-78DF948C534D}_23.png&quot;/&gt;&lt;left val=&quot;-10&quot;/&gt;&lt;top val=&quot;49&quot;/&gt;&lt;width val=&quot;730&quot;/&gt;&lt;height val=&quot;60&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20&quot;/&gt;&lt;lineCharCount val=&quot;23&quot;/&gt;&lt;lineCharCount val=&quot;25&quot;/&gt;&lt;lineCharCount val=&quot;20&quot;/&gt;&lt;lineCharCount val=&quot;24&quot;/&gt;&lt;lineCharCount val=&quot;23&quot;/&gt;&lt;lineCharCount val=&quot;16&quot;/&gt;&lt;lineCharCount val=&quot;1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1558DD46-BDDB-4687-AD69-F6DCAD3B553F}_23.png&quot;/&gt;&lt;left val=&quot;3&quot;/&gt;&lt;top val=&quot;99&quot;/&gt;&lt;width val=&quot;297&quot;/&gt;&lt;height val=&quot;374&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5D2A905-1411-4BAC-9AC0-8AEC18E4CE7E}_23.png&quot;/&gt;&lt;left val=&quot;275&quot;/&gt;&lt;top val=&quot;497&quot;/&gt;&lt;width val=&quot;168&quot;/&gt;&lt;height val=&quot;2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PSNARRATION" val="32,56195080,C:\Users\debbi\Documents\URS Final to Repository\FINAL_Submit Application for New Registration_MXCZ_Cargo Tank Facility_pptx\Media.ppcx"/>
  <p:tag name="HTML_SHAPEINFO" val="&lt;SlideThumbPath val=&quot;Slide24.PNG&quot;/&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113316B-18B2-4268-A478-541A716A7D9F}_24.png&quot;/&gt;&lt;left val=&quot;-10&quot;/&gt;&lt;top val=&quot;49&quot;/&gt;&lt;width val=&quot;730&quot;/&gt;&lt;height val=&quot;60&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64&quot;/&gt;&lt;lineCharCount val=&quot;54&quot;/&gt;&lt;lineCharCount val=&quot;4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C347774-DB1F-4089-B74A-C87073980A3C}_24.png&quot;/&gt;&lt;left val=&quot;2&quot;/&gt;&lt;top val=&quot;91&quot;/&gt;&lt;width val=&quot;698&quot;/&gt;&lt;height val=&quot;13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F3EE561-3889-42A1-9745-7EF854A78380}_24.png&quot;/&gt;&lt;left val=&quot;275&quot;/&gt;&lt;top val=&quot;497&quot;/&gt;&lt;width val=&quot;168&quot;/&gt;&lt;height val=&quot;2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PSNARRATION" val="33,56195080,C:\Users\debbi\Documents\URS Final to Repository\FINAL_Submit Application for New Registration_MXCZ_Cargo Tank Facility_pptx\Media.ppcx"/>
  <p:tag name="HTML_SHAPEINFO" val="&lt;SlideThumbPath val=&quot;Slide25.PNG&quot;/&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6499B139-E68F-44E1-B8FA-CFA851CC8185}_25.png&quot;/&gt;&lt;left val=&quot;-10&quot;/&gt;&lt;top val=&quot;49&quot;/&gt;&lt;width val=&quot;730&quot;/&gt;&lt;height val=&quot;60&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0&quot;/&gt;&lt;lineCharCount val=&quot;20&quot;/&gt;&lt;lineCharCount val=&quot;22&quot;/&gt;&lt;lineCharCount val=&quot;22&quot;/&gt;&lt;lineCharCount val=&quot;22&quot;/&gt;&lt;lineCharCount val=&quot;24&quot;/&gt;&lt;lineCharCount val=&quot;26&quot;/&gt;&lt;lineCharCount val=&quot;16&quot;/&gt;&lt;lineCharCount val=&quot;19&quot;/&gt;&lt;lineCharCount val=&quot;27&quot;/&gt;&lt;lineCharCount val=&quot;20&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82373E6-06D2-475B-A11B-6D5BA5A70C78}_25.png&quot;/&gt;&lt;left val=&quot;2&quot;/&gt;&lt;top val=&quot;91&quot;/&gt;&lt;width val=&quot;289&quot;/&gt;&lt;height val=&quot;376&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EA6C65A-F81D-461B-BB05-74D435416315}_25.png&quot;/&gt;&lt;left val=&quot;275&quot;/&gt;&lt;top val=&quot;497&quot;/&gt;&lt;width val=&quot;168&quot;/&gt;&lt;height val=&quot;2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PSNARRATION" val="34,56195080,C:\Users\debbi\Documents\URS Final to Repository\FINAL_Submit Application for New Registration_MXCZ_Cargo Tank Facility_pptx\Media.ppcx"/>
  <p:tag name="HTML_SHAPEINFO" val="&lt;SlideThumbPath val=&quot;Slide26.PNG&quot;/&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F940E645-6DC9-4BFD-A038-BB2FB3D68B86}_26.png&quot;/&gt;&lt;left val=&quot;-10&quot;/&gt;&lt;top val=&quot;49&quot;/&gt;&lt;width val=&quot;730&quot;/&gt;&lt;height val=&quot;60&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64&quot;/&gt;&lt;lineCharCount val=&quot;58&quot;/&gt;&lt;lineCharCount val=&quot;4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5350149-E56B-432E-8E15-C6A1EEC84875}_26.png&quot;/&gt;&lt;left val=&quot;2&quot;/&gt;&lt;top val=&quot;91&quot;/&gt;&lt;width val=&quot;698&quot;/&gt;&lt;height val=&quot;137&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8025E77-D43A-44FB-AFD4-D0FB03E7DB42}_26.png&quot;/&gt;&lt;left val=&quot;275&quot;/&gt;&lt;top val=&quot;497&quot;/&gt;&lt;width val=&quot;168&quot;/&gt;&lt;height val=&quot;29&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PSNARRATION" val="35,56195080,C:\Users\debbi\Documents\URS Final to Repository\FINAL_Submit Application for New Registration_MXCZ_Cargo Tank Facility_pptx\Media.ppcx"/>
  <p:tag name="HTML_SHAPEINFO" val="&lt;SlideThumbPath val=&quot;Slide27.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684B4ED0-A211-4FDA-93FC-01F70DF2E9D5}_27.png&quot;/&gt;&lt;left val=&quot;-10&quot;/&gt;&lt;top val=&quot;49&quot;/&gt;&lt;width val=&quot;730&quot;/&gt;&lt;height val=&quot;60&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20&quot;/&gt;&lt;lineCharCount val=&quot;22&quot;/&gt;&lt;lineCharCount val=&quot;22&quot;/&gt;&lt;lineCharCount val=&quot;32&quot;/&gt;&lt;lineCharCount val=&quot;31&quot;/&gt;&lt;lineCharCount val=&quot;25&quot;/&gt;&lt;lineCharCount val=&quot;23&quot;/&gt;&lt;lineCharCount val=&quot;30&quot;/&gt;&lt;lineCharCount val=&quot;1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90D79E1F-5FA8-4F1B-9E8F-45050F111EB5}_27.png&quot;/&gt;&lt;left val=&quot;2&quot;/&gt;&lt;top val=&quot;91&quot;/&gt;&lt;width val=&quot;326&quot;/&gt;&lt;height val=&quot;376&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84800E3-C9F5-41FA-96D2-5F82E85F78F3}_27.png&quot;/&gt;&lt;left val=&quot;275&quot;/&gt;&lt;top val=&quot;497&quot;/&gt;&lt;width val=&quot;168&quot;/&gt;&lt;height val=&quot;2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36,56195080,C:\Users\debbi\Documents\URS Final to Repository\FINAL_Submit Application for New Registration_MXCZ_Cargo Tank Facility_pptx\Media.ppcx"/>
  <p:tag name="HTML_SHAPEINFO" val="&lt;SlideThumbPath val=&quot;Slide28.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154BBF21-D79F-410F-9B9B-8AD72C8C40BE}_28.png&quot;/&gt;&lt;left val=&quot;-10&quot;/&gt;&lt;top val=&quot;49&quot;/&gt;&lt;width val=&quot;730&quot;/&gt;&lt;height val=&quot;60&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4603249-571F-41F1-9FC9-E886A4CC36BA}_28.png&quot;/&gt;&lt;left val=&quot;40&quot;/&gt;&lt;top val=&quot;107&quot;/&gt;&lt;width val=&quot;262&quot;/&gt;&lt;height val=&quot;30&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1&quot;/&gt;&lt;lineCharCount val=&quot;40&quot;/&gt;&lt;lineCharCount val=&quot;31&quot;/&gt;&lt;lineCharCount val=&quot;44&quot;/&gt;&lt;lineCharCount val=&quot;1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58443F6E-A059-4993-B969-E4E3CADC941F}_28.png&quot;/&gt;&lt;left val=&quot;6&quot;/&gt;&lt;top val=&quot;137&quot;/&gt;&lt;width val=&quot;354&quot;/&gt;&lt;height val=&quot;12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FAD0187B-518C-45D1-9A6C-EDE3C1FDF125}_28.png&quot;/&gt;&lt;left val=&quot;410&quot;/&gt;&lt;top val=&quot;107&quot;/&gt;&lt;width val=&quot;270&quot;/&gt;&lt;height val=&quot;30&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34&quot;/&gt;&lt;lineCharCount val=&quot;41&quot;/&gt;&lt;lineCharCount val=&quot;38&quot;/&gt;&lt;lineCharCount val=&quot;41&quot;/&gt;&lt;lineCharCount val=&quot;34&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1B2E15A6-2304-41A3-B33A-C3984CB8156E}_28.png&quot;/&gt;&lt;left val=&quot;367&quot;/&gt;&lt;top val=&quot;135&quot;/&gt;&lt;width val=&quot;339&quot;/&gt;&lt;height val=&quot;147&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8170AA92-05BC-4E03-A1A9-A0C0ADBD6F3F}_28.png&quot;/&gt;&lt;left val=&quot;275&quot;/&gt;&lt;top val=&quot;497&quot;/&gt;&lt;width val=&quot;168&quot;/&gt;&lt;height val=&quot;2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 val="37,56195080,C:\Users\debbi\Documents\URS Final to Repository\FINAL_Submit Application for New Registration_MXCZ_Cargo Tank Facility_pptx\Media.ppcx"/>
  <p:tag name="HTML_SHAPEINFO" val="&lt;SlideThumbPath val=&quot;Slide29.PNG&quot;/&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2D71A7C0-0C8C-41DC-83B5-3C4028E4D687}_29.png&quot;/&gt;&lt;left val=&quot;-10&quot;/&gt;&lt;top val=&quot;49&quot;/&gt;&lt;width val=&quot;730&quot;/&gt;&lt;height val=&quot;60&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33&quot;/&gt;&lt;lineCharCount val=&quot;33&quot;/&gt;&lt;lineCharCount val=&quot;34&quot;/&gt;&lt;lineCharCount val=&quot;22&quot;/&gt;&lt;lineCharCount val=&quot;33&quot;/&gt;&lt;lineCharCount val=&quot;6&quot;/&gt;&lt;lineCharCount val=&quot;1&quot;/&gt;&lt;lineCharCount val=&quot;35&quot;/&gt;&lt;lineCharCount val=&quot;29&quot;/&gt;&lt;lineCharCount val=&quot;32&quot;/&gt;&lt;lineCharCount val=&quot;31&quot;/&gt;&lt;lineCharCount val=&quot;31&quot;/&gt;&lt;lineCharCount val=&quot;2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B4B4650A-4F4F-4BED-A5F8-24A98BA0DB55}_29.png&quot;/&gt;&lt;left val=&quot;2&quot;/&gt;&lt;top val=&quot;93&quot;/&gt;&lt;width val=&quot;349&quot;/&gt;&lt;height val=&quot;38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22E42EF-3BA3-4C7C-8A18-40BCCE867DF1}_29.png&quot;/&gt;&lt;left val=&quot;275&quot;/&gt;&lt;top val=&quot;497&quot;/&gt;&lt;width val=&quot;168&quot;/&gt;&lt;height val=&quot;29&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PSNARRATION" val="38,56195080,C:\Users\debbi\Documents\URS Final to Repository\FINAL_Submit Application for New Registration_MXCZ_Cargo Tank Facility_pptx\Media.ppcx"/>
  <p:tag name="HTML_SHAPEINFO" val="&lt;SlideThumbPath val=&quot;Slide30.PNG&quot;/&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15751A17-2879-4049-B16B-F222992ABF89}_30.png&quot;/&gt;&lt;left val=&quot;-10&quot;/&gt;&lt;top val=&quot;49&quot;/&gt;&lt;width val=&quot;730&quot;/&gt;&lt;height val=&quot;6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7&quot;/&gt;&lt;lineCharCount val=&quot;14&quot;/&gt;&lt;lineCharCount val=&quot;11&quot;/&gt;&lt;lineCharCount val=&quot;11&quot;/&gt;&lt;lineCharCount val=&quot;17&quot;/&gt;&lt;lineCharCount val=&quot;13&quot;/&gt;&lt;lineCharCount val=&quot;1&quot;/&gt;&lt;lineCharCount val=&quot;13&quot;/&gt;&lt;lineCharCount val=&quot;18&quot;/&gt;&lt;lineCharCount val=&quot;14&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9B0F3F4C-8CEF-4C1F-A003-0A11366AA057}_30.png&quot;/&gt;&lt;left val=&quot;0&quot;/&gt;&lt;top val=&quot;99&quot;/&gt;&lt;width val=&quot;233&quot;/&gt;&lt;height val=&quot;380&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ED7255B-F830-42D4-B84E-11A2DB9EF951}_30.png&quot;/&gt;&lt;left val=&quot;275&quot;/&gt;&lt;top val=&quot;497&quot;/&gt;&lt;width val=&quot;168&quot;/&gt;&lt;height val=&quot;2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PSNARRATION" val="11,56195080,C:\Users\debbi\Documents\URS Final to Repository\FINAL_Submit Application for New Registration_MXCZ_Cargo Tank Facility_pptx\Media.ppcx"/>
  <p:tag name="HTML_SHAPEINFO" val="&lt;SlideThumbPath val=&quot;Slide31.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1CA6977E-7FC0-4C2F-9354-667201BDEE6E}_31.png&quot;/&gt;&lt;left val=&quot;-10&quot;/&gt;&lt;top val=&quot;49&quot;/&gt;&lt;width val=&quot;730&quot;/&gt;&lt;height val=&quot;6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5&quot;/&gt;&lt;lineCharCount val=&quot;25&quot;/&gt;&lt;lineCharCount val=&quot;27&quot;/&gt;&lt;lineCharCount val=&quot;1&quot;/&gt;&lt;lineCharCount val=&quot;32&quot;/&gt;&lt;lineCharCount val=&quot;27&quot;/&gt;&lt;lineCharCount val=&quot;35&quot;/&gt;&lt;lineCharCount val=&quot;26&quot;/&gt;&lt;lineCharCount val=&quot;20&quot;/&gt;&lt;lineCharCount val=&quot;34&quot;/&gt;&lt;lineCharCount val=&quot;28&quot;/&gt;&lt;lineCharCount val=&quot;33&quot;/&gt;&lt;lineCharCount val=&quot;26&quot;/&gt;&lt;lineCharCount val=&quot;29&quot;/&gt;&lt;lineCharCount val=&quot;3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4AB8684-5A57-404F-A4D7-07C07F68A35F}_31.png&quot;/&gt;&lt;left val=&quot;0&quot;/&gt;&lt;top val=&quot;96&quot;/&gt;&lt;width val=&quot;347&quot;/&gt;&lt;height val=&quot;382&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50&quot;/&gt;&lt;lineCharCount val=&quot;46&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09CB504-E8A9-4693-BB4A-953537B5DE0A}_31.png&quot;/&gt;&lt;left val=&quot;367&quot;/&gt;&lt;top val=&quot;89&quot;/&gt;&lt;width val=&quot;344&quot;/&gt;&lt;height val=&quot;92&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097EFAF-E9AC-41D6-B2AF-1F7FECB60CD4}_31.png&quot;/&gt;&lt;left val=&quot;275&quot;/&gt;&lt;top val=&quot;497&quot;/&gt;&lt;width val=&quot;168&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PSNARRATION" val="12,56195080,C:\Users\debbi\Documents\URS Final to Repository\FINAL_Submit Application for New Registration_MXCZ_Cargo Tank Facility_pptx\Media.ppcx"/>
  <p:tag name="HTML_SHAPEINFO" val="&lt;SlideThumbPath val=&quot;Slide32.PNG&quot;/&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8738D8EA-B9EA-449F-8885-931CF1C36AB8}_32.png&quot;/&gt;&lt;left val=&quot;-10&quot;/&gt;&lt;top val=&quot;49&quot;/&gt;&lt;width val=&quot;730&quot;/&gt;&lt;height val=&quot;6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22&quot;/&gt;&lt;lineCharCount val=&quot;30&quot;/&gt;&lt;lineCharCount val=&quot;20&quot;/&gt;&lt;lineCharCount val=&quot;10&quot;/&gt;&lt;lineCharCount val=&quot;1&quot;/&gt;&lt;lineCharCount val=&quot;32&quot;/&gt;&lt;lineCharCount val=&quot;32&quot;/&gt;&lt;lineCharCount val=&quot;24&quot;/&gt;&lt;lineCharCount val=&quot;24&quot;/&gt;&lt;lineCharCount val=&quot;25&quot;/&gt;&lt;lineCharCount val=&quot;23&quot;/&gt;&lt;lineCharCount val=&quot;30&quot;/&gt;&lt;lineCharCount val=&quot;33&quot;/&gt;&lt;lineCharCount val=&quot;34&quot;/&gt;&lt;lineCharCount val=&quot;1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9D681BD-8A36-4036-8914-4DBD3923604F}_32.png&quot;/&gt;&lt;left val=&quot;0&quot;/&gt;&lt;top val=&quot;96&quot;/&gt;&lt;width val=&quot;345&quot;/&gt;&lt;height val=&quot;38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50&quot;/&gt;&lt;lineCharCount val=&quot;46&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B401CDD5-2C0E-494C-A358-3F058D2C83E5}_32.png&quot;/&gt;&lt;left val=&quot;358&quot;/&gt;&lt;top val=&quot;89&quot;/&gt;&lt;width val=&quot;344&quot;/&gt;&lt;height val=&quot;9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4F272A9-DBEB-4857-A21E-6426F6DCA04D}_32.png&quot;/&gt;&lt;left val=&quot;275&quot;/&gt;&lt;top val=&quot;497&quot;/&gt;&lt;width val=&quot;168&quot;/&gt;&lt;height val=&quot;2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PSNARRATION" val="13,56195080,C:\Users\debbi\Documents\URS Final to Repository\FINAL_Submit Application for New Registration_MXCZ_Cargo Tank Facility_pptx\Media.ppcx"/>
  <p:tag name="HTML_SHAPEINFO" val="&lt;SlideThumbPath val=&quot;Slide33.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8242C0B-4AAE-4113-A448-829F1FF2D277}_33.png&quot;/&gt;&lt;left val=&quot;-10&quot;/&gt;&lt;top val=&quot;49&quot;/&gt;&lt;width val=&quot;730&quot;/&gt;&lt;height val=&quot;6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26&quot;/&gt;&lt;lineCharCount val=&quot;24&quot;/&gt;&lt;lineCharCount val=&quot;10&quot;/&gt;&lt;lineCharCount val=&quot;1&quot;/&gt;&lt;lineCharCount val=&quot;27&quot;/&gt;&lt;lineCharCount val=&quot;23&quot;/&gt;&lt;lineCharCount val=&quot;19&quot;/&gt;&lt;lineCharCount val=&quot;29&quot;/&gt;&lt;lineCharCount val=&quot;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6F5BA4E-2364-412E-BD16-D391E503D5B9}_33.png&quot;/&gt;&lt;left val=&quot;0&quot;/&gt;&lt;top val=&quot;99&quot;/&gt;&lt;width val=&quot;336&quot;/&gt;&lt;height val=&quot;36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36&quot;/&gt;&lt;lineCharCount val=&quot;3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9539B5D-A136-4CBE-8911-A5851EC63F21}_33.png&quot;/&gt;&lt;left val=&quot;359&quot;/&gt;&lt;top val=&quot;89&quot;/&gt;&lt;width val=&quot;323&quot;/&gt;&lt;height val=&quot;92&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530CE6C-AA44-4041-BBBC-138AD0C871ED}_33.png&quot;/&gt;&lt;left val=&quot;275&quot;/&gt;&lt;top val=&quot;497&quot;/&gt;&lt;width val=&quot;168&quot;/&gt;&lt;height val=&quot;2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PSNARRATION" val="14,56195080,C:\Users\debbi\Documents\URS Final to Repository\FINAL_Submit Application for New Registration_MXCZ_Cargo Tank Facility_pptx\Media.ppcx"/>
  <p:tag name="HTML_SHAPEINFO" val="&lt;SlideThumbPath val=&quot;Slide34.PNG&quot;/&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6D2CB9A6-48E3-4A8B-B799-EBB481FB148A}_34.png&quot;/&gt;&lt;left val=&quot;-10&quot;/&gt;&lt;top val=&quot;49&quot;/&gt;&lt;width val=&quot;730&quot;/&gt;&lt;height val=&quot;60&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33&quot;/&gt;&lt;lineCharCount val=&quot;29&quot;/&gt;&lt;lineCharCount val=&quot;32&quot;/&gt;&lt;lineCharCount val=&quot;28&quot;/&gt;&lt;lineCharCount val=&quot;24&quot;/&gt;&lt;lineCharCount val=&quot;27&quot;/&gt;&lt;lineCharCount val=&quot;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EEED200-1544-4DD8-B1B4-7AE092B675F3}_34.png&quot;/&gt;&lt;left val=&quot;0&quot;/&gt;&lt;top val=&quot;99&quot;/&gt;&lt;width val=&quot;359&quot;/&gt;&lt;height val=&quot;25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3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5F32E0D-696E-4F7E-9A13-F6FDD8DB61ED}_34.png&quot;/&gt;&lt;left val=&quot;0&quot;/&gt;&lt;top val=&quot;373&quot;/&gt;&lt;width val=&quot;719&quot;/&gt;&lt;height val=&quot;10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8&quot;/&gt;&lt;lineCharCount val=&quot;48&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AE46531-9B89-4216-91B9-146282D63103}_34.png&quot;/&gt;&lt;left val=&quot;359&quot;/&gt;&lt;top val=&quot;89&quot;/&gt;&lt;width val=&quot;339&quot;/&gt;&lt;height val=&quot;9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1278D2F1-EE27-4505-9B7F-ED0986BE916F}_34.png&quot;/&gt;&lt;left val=&quot;275&quot;/&gt;&lt;top val=&quot;497&quot;/&gt;&lt;width val=&quot;168&quot;/&gt;&lt;height val=&quot;29&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PSNARRATION" val="15,56195080,C:\Users\debbi\Documents\URS Final to Repository\FINAL_Submit Application for New Registration_MXCZ_Cargo Tank Facility_pptx\Media.ppcx"/>
  <p:tag name="HTML_SHAPEINFO" val="&lt;SlideThumbPath val=&quot;Slide35.PNG&quo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6A164EB-D0A2-4C9F-B0BF-BD943849BAD9}_35.png&quot;/&gt;&lt;left val=&quot;-10&quot;/&gt;&lt;top val=&quot;49&quot;/&gt;&lt;width val=&quot;730&quot;/&gt;&lt;height val=&quot;6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5&quot;/&gt;&lt;lineCharCount val=&quot;28&quot;/&gt;&lt;lineCharCount val=&quot;28&quot;/&gt;&lt;lineCharCount val=&quot;29&quot;/&gt;&lt;lineCharCount val=&quot;26&quot;/&gt;&lt;lineCharCount val=&quot;32&quot;/&gt;&lt;lineCharCount val=&quot;29&quot;/&gt;&lt;lineCharCount val=&quot;32&quot;/&gt;&lt;lineCharCount val=&quot;24&quot;/&gt;&lt;lineCharCount val=&quot;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57B0A295-B69B-4372-88AA-344EC140698A}_35.png&quot;/&gt;&lt;left val=&quot;0&quot;/&gt;&lt;top val=&quot;99&quot;/&gt;&lt;width val=&quot;346&quot;/&gt;&lt;height val=&quot;380&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50&quot;/&gt;&lt;lineCharCount val=&quot;46&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F877C3E-7C70-4CC2-83E8-17FC0DF25853}_35.png&quot;/&gt;&lt;left val=&quot;357&quot;/&gt;&lt;top val=&quot;89&quot;/&gt;&lt;width val=&quot;344&quot;/&gt;&lt;height val=&quot;9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94E73B88-ADB9-4A0B-837E-2BA6D1496DCD}_35.png&quot;/&gt;&lt;left val=&quot;275&quot;/&gt;&lt;top val=&quot;497&quot;/&gt;&lt;width val=&quot;168&quot;/&gt;&lt;height val=&quot;29&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PSNARRATION" val="16,56195080,C:\Users\debbi\Documents\URS Final to Repository\FINAL_Submit Application for New Registration_MXCZ_Cargo Tank Facility_pptx\Media.ppcx"/>
  <p:tag name="HTML_SHAPEINFO" val="&lt;SlideThumbPath val=&quot;Slide36.PNG&quot;/&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750DF6E-F001-45CB-8622-C019AFFE9423}_36.png&quot;/&gt;&lt;left val=&quot;-9&quot;/&gt;&lt;top val=&quot;50&quot;/&gt;&lt;width val=&quot;729&quot;/&gt;&lt;height val=&quot;5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7&quot;/&gt;&lt;lineCharCount val=&quot;28&quot;/&gt;&lt;lineCharCount val=&quot;28&quot;/&gt;&lt;lineCharCount val=&quot;27&quot;/&gt;&lt;lineCharCount val=&quot;29&quot;/&gt;&lt;lineCharCount val=&quot;9&quot;/&gt;&lt;lineCharCount val=&quot;1&quot;/&gt;&lt;lineCharCount val=&quot;26&quot;/&gt;&lt;lineCharCount val=&quot;30&quot;/&gt;&lt;lineCharCount val=&quot;25&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4FEFDC3-28A2-4275-9119-E11C5F367B90}_36.png&quot;/&gt;&lt;left val=&quot;0&quot;/&gt;&lt;top val=&quot;98&quot;/&gt;&lt;width val=&quot;354&quot;/&gt;&lt;height val=&quot;381&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5&quot;/&gt;&lt;lineCharCount val=&quot;3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51D51FCE-B9FE-43FA-94DB-F5255CED98FB}_36.png&quot;/&gt;&lt;left val=&quot;369&quot;/&gt;&lt;top val=&quot;108&quot;/&gt;&lt;width val=&quot;335&quot;/&gt;&lt;height val=&quot;82&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DA64B01-82DE-4722-9E1B-E4115625EBC8}_36.png&quot;/&gt;&lt;left val=&quot;275&quot;/&gt;&lt;top val=&quot;497&quot;/&gt;&lt;width val=&quot;168&quot;/&gt;&lt;height val=&quot;2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PSNARRATION" val="17,56195080,C:\Users\debbi\Documents\URS Final to Repository\FINAL_Submit Application for New Registration_MXCZ_Cargo Tank Facility_pptx\Media.ppcx"/>
  <p:tag name="HTML_SHAPEINFO" val="&lt;SlideThumbPath val=&quot;Slide37.PNG&quot;/&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682BE3D1-6364-4E92-8B2A-5D7A4B8F2A9F}_37.png&quot;/&gt;&lt;left val=&quot;-10&quot;/&gt;&lt;top val=&quot;49&quot;/&gt;&lt;width val=&quot;730&quot;/&gt;&lt;height val=&quot;60&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7&quot;/&gt;&lt;lineCharCount val=&quot;25&quot;/&gt;&lt;lineCharCount val=&quot;14&quot;/&gt;&lt;lineCharCount val=&quot;1&quot;/&gt;&lt;lineCharCount val=&quot;22&quot;/&gt;&lt;lineCharCount val=&quot;12&quot;/&gt;&lt;lineCharCount val=&quot;1&quot;/&gt;&lt;lineCharCount val=&quot;28&quot;/&gt;&lt;lineCharCount val=&quot;28&quot;/&gt;&lt;lineCharCount val=&quot;16&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80A6235-30E4-4B58-9027-CB19719E7E4F}_37.png&quot;/&gt;&lt;left val=&quot;0&quot;/&gt;&lt;top val=&quot;99&quot;/&gt;&lt;width val=&quot;330&quot;/&gt;&lt;height val=&quot;380&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0&quot;/&gt;&lt;lineCharCount val=&quot;27&quot;/&gt;&lt;lineCharCount val=&quot;31&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DE6A363-0131-4014-9297-221C36AB2F0B}_37.png&quot;/&gt;&lt;left val=&quot;353&quot;/&gt;&lt;top val=&quot;355&quot;/&gt;&lt;width val=&quot;363&quot;/&gt;&lt;height val=&quot;137&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50&quot;/&gt;&lt;lineCharCount val=&quot;46&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B2B67583-8B8D-4CC2-B311-FA60F156DF81}_37.png&quot;/&gt;&lt;left val=&quot;357&quot;/&gt;&lt;top val=&quot;89&quot;/&gt;&lt;width val=&quot;344&quot;/&gt;&lt;height val=&quot;92&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B5A97E0-8935-44D1-9ED1-1438E82BB92A}_37.png&quot;/&gt;&lt;left val=&quot;275&quot;/&gt;&lt;top val=&quot;497&quot;/&gt;&lt;width val=&quot;168&quot;/&gt;&lt;height val=&quot;29&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PSNARRATION" val="18,56195080,C:\Users\debbi\Documents\URS Final to Repository\FINAL_Submit Application for New Registration_MXCZ_Cargo Tank Facility_pptx\Media.ppcx"/>
  <p:tag name="HTML_SHAPEINFO" val="&lt;SlideThumbPath val=&quot;Slide38.PNG&quot;/&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87ADCD4-E084-42D9-97A0-E7F1BD58802A}_38.png&quot;/&gt;&lt;left val=&quot;-10&quot;/&gt;&lt;top val=&quot;49&quot;/&gt;&lt;width val=&quot;730&quot;/&gt;&lt;height val=&quot;60&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AF43D6D-DF32-4968-ADD8-00438C3AFAF2}_38.png&quot;/&gt;&lt;left val=&quot;6&quot;/&gt;&lt;top val=&quot;138&quot;/&gt;&lt;width val=&quot;700&quot;/&gt;&lt;height val=&quot;216&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8076A0E-F7A2-4562-9F1C-7B5A54E74173}_38.png&quot;/&gt;&lt;left val=&quot;275&quot;/&gt;&lt;top val=&quot;497&quot;/&gt;&lt;width val=&quot;168&quot;/&gt;&lt;height val=&quot;2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9,56195080,C:\Users\debbi\Documents\URS Final to Repository\FINAL_Submit Application for New Registration_MXCZ_Cargo Tank Facility_pptx\Media.ppcx"/>
  <p:tag name="HTML_SHAPEINFO" val="&lt;SlideThumbPath val=&quot;Slide1.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A0120F4-BF31-4747-AB04-CD19DEAF96BF}_1.png&quot;/&gt;&lt;left val=&quot;6&quot;/&gt;&lt;top val=&quot;48&quot;/&gt;&lt;width val=&quot;706&quot;/&gt;&lt;height val=&quot;8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25&quot;/&gt;&lt;lineCharCount val=&quot;1&quot;/&gt;&lt;lineCharCount val=&quot;43&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9C4E2331-4D5F-4B59-BF06-42E810BA0AAB}_1.png&quot;/&gt;&lt;left val=&quot;9&quot;/&gt;&lt;top val=&quot;141&quot;/&gt;&lt;width val=&quot;700&quot;/&gt;&lt;height val=&quot;26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4&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E74F2A8-15C3-43E3-B9E5-D7BD18D44AEC}_1.png&quot;/&gt;&lt;left val=&quot;10&quot;/&gt;&lt;top val=&quot;456&quot;/&gt;&lt;width val=&quot;601&quot;/&gt;&lt;height val=&quot;3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20,56195080,C:\Users\debbi\Documents\URS Final to Repository\FINAL_Submit Application for New Registration_MXCZ_Cargo Tank Facility_pptx\Media.ppcx"/>
  <p:tag name="HTML_SHAPEINFO" val="&lt;SlideThumbPath val=&quot;Slide2.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2859F31E-8B7B-44B5-8D07-5B83A8809ED2}_2.png&quot;/&gt;&lt;left val=&quot;-10&quot;/&gt;&lt;top val=&quot;49&quot;/&gt;&lt;width val=&quot;730&quot;/&gt;&lt;height val=&quot;6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61&quot;/&gt;&lt;lineCharCount val=&quot;1&quot;/&gt;&lt;lineCharCount val=&quot;60&quot;/&gt;&lt;lineCharCount val=&quot;67&quot;/&gt;&lt;lineCharCount val=&quot;8&quot;/&gt;&lt;lineCharCount val=&quot;1&quot;/&gt;&lt;lineCharCount val=&quot;57&quot;/&gt;&lt;lineCharCount val=&quot;4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5EA7CB7B-551A-4120-9322-C96B00860BA5}_2.png&quot;/&gt;&lt;left val=&quot;-1&quot;/&gt;&lt;top val=&quot;97&quot;/&gt;&lt;width val=&quot;714&quot;/&gt;&lt;height val=&quot;37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FFB73F7D-E647-44AC-BD90-0448E21C2C6D}_2.png&quot;/&gt;&lt;left val=&quot;275&quot;/&gt;&lt;top val=&quot;497&quot;/&gt;&lt;width val=&quot;168&quot;/&gt;&lt;height val=&quot;2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56195080,C:\Users\debbi\Documents\URS Final to Repository\FINAL_Submit Application for New Registration_MXCZ_Cargo Tank Facility_pptx\Media.ppcx"/>
  <p:tag name="HTML_SHAPEINFO" val="&lt;SlideThumbPath val=&quot;Slide3.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62932E7F-E0FB-4E35-8D50-0DF6B4A3287E}_3.png&quot;/&gt;&lt;left val=&quot;-10&quot;/&gt;&lt;top val=&quot;49&quot;/&gt;&lt;width val=&quot;730&quot;/&gt;&lt;height val=&quot;6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96D0BCF-666F-4707-BCF7-255522BDFFF9}_3.png&quot;/&gt;&lt;left val=&quot;0&quot;/&gt;&lt;top val=&quot;99&quot;/&gt;&lt;width val=&quot;712&quot;/&gt;&lt;height val=&quot;7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46D18AB-CA07-4994-AD94-E17AB4A479CA}_3.png&quot;/&gt;&lt;left val=&quot;275&quot;/&gt;&lt;top val=&quot;497&quot;/&gt;&lt;width val=&quot;168&quot;/&gt;&lt;height val=&quot;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2,56195080,C:\Users\debbi\Documents\URS Final to Repository\FINAL_Submit Application for New Registration_MXCZ_Cargo Tank Facility_pptx\Media.ppcx"/>
  <p:tag name="HTML_SHAPEINFO" val="&lt;SlideThumbPath val=&quot;Slide4.PNG&quot;/&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C7A31B9-A61E-4673-948F-614E0861D00A}_4.png&quot;/&gt;&lt;left val=&quot;-10&quot;/&gt;&lt;top val=&quot;49&quot;/&gt;&lt;width val=&quot;730&quot;/&gt;&lt;height val=&quot;6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38&quot;/&gt;&lt;lineCharCount val=&quot;3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4FD5A33-A845-4DE5-A913-3692A204582E}_4.png&quot;/&gt;&lt;left val=&quot;-1&quot;/&gt;&lt;top val=&quot;89&quot;/&gt;&lt;width val=&quot;715&quot;/&gt;&lt;height val=&quot;15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F1F1AC1E-717E-430C-BFCC-9870698CA968}_4.png&quot;/&gt;&lt;left val=&quot;275&quot;/&gt;&lt;top val=&quot;497&quot;/&gt;&lt;width val=&quot;168&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3,56195080,C:\Users\debbi\Documents\URS Final to Repository\FINAL_Submit Application for New Registration_MXCZ_Cargo Tank Facility_pptx\Media.ppcx"/>
  <p:tag name="HTML_SHAPEINFO" val="&lt;SlideThumbPath val=&quot;Slide5.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A69D7DD-4362-4C1D-B5BD-16CA8C8BC122}_5.png&quot;/&gt;&lt;left val=&quot;-10&quot;/&gt;&lt;top val=&quot;49&quot;/&gt;&lt;width val=&quot;730&quot;/&gt;&lt;height val=&quot;6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7&quot;/&gt;&lt;lineCharCount val=&quot;21&quot;/&gt;&lt;lineCharCount val=&quot;1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07DE30B-A215-44CC-B251-5FE24B6125A4}_5.png&quot;/&gt;&lt;left val=&quot;11&quot;/&gt;&lt;top val=&quot;102&quot;/&gt;&lt;width val=&quot;326&quot;/&gt;&lt;height val=&quot;14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6&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F8AFE695-8E5F-4C35-99AF-F252A2D64605}_5.png&quot;/&gt;&lt;left val=&quot;356&quot;/&gt;&lt;top val=&quot;102&quot;/&gt;&lt;width val=&quot;326&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830BE03-EA45-47AA-AECD-3C097B6CE3E7}_5.png&quot;/&gt;&lt;left val=&quot;275&quot;/&gt;&lt;top val=&quot;497&quot;/&gt;&lt;width val=&quot;168&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4,56195080,C:\Users\debbi\Documents\URS Final to Repository\FINAL_Submit Application for New Registration_MXCZ_Cargo Tank Facility_pptx\Media.ppcx"/>
  <p:tag name="HTML_SHAPEINFO" val="&lt;SlideThumbPath val=&quot;Slide6.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CEF1E7D-697F-49D0-9FD0-2CC5FF058B3B}_6.png&quot;/&gt;&lt;left val=&quot;-10&quot;/&gt;&lt;top val=&quot;49&quot;/&gt;&lt;width val=&quot;730&quot;/&gt;&lt;height val=&quot;6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28&quot;/&gt;&lt;lineCharCount val=&quot;30&quot;/&gt;&lt;lineCharCount val=&quot;31&quot;/&gt;&lt;lineCharCount val=&quot;5&quot;/&gt;&lt;lineCharCount val=&quot;1&quot;/&gt;&lt;lineCharCount val=&quot;30&quot;/&gt;&lt;lineCharCount val=&quot;28&quot;/&gt;&lt;lineCharCount val=&quot;30&quot;/&gt;&lt;lineCharCount val=&quot;30&quot;/&gt;&lt;lineCharCount val=&quot;25&quot;/&gt;&lt;lineCharCount val=&quot;1&quot;/&gt;&lt;lineCharCount val=&quot;29&quot;/&gt;&lt;lineCharCount val=&quot;2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9E0B3186-2E36-497B-B066-8C05474EA4E4}_6.png&quot;/&gt;&lt;left val=&quot;-1&quot;/&gt;&lt;top val=&quot;89&quot;/&gt;&lt;width val=&quot;363&quot;/&gt;&lt;height val=&quot;40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62639EA4-83A4-45F3-BE6D-4E32E5238738}_6.png&quot;/&gt;&lt;left val=&quot;275&quot;/&gt;&lt;top val=&quot;497&quot;/&gt;&lt;width val=&quot;168&quot;/&gt;&lt;height val=&quot;2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5,56195080,C:\Users\debbi\Documents\URS Final to Repository\FINAL_Submit Application for New Registration_MXCZ_Cargo Tank Facility_pptx\Media.ppcx"/>
  <p:tag name="HTML_SHAPEINFO" val="&lt;SlideThumbPath val=&quot;Slide7.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2F6E7F16-045B-4B52-B2DD-261DDFE07D10}_7.png&quot;/&gt;&lt;left val=&quot;-7&quot;/&gt;&lt;top val=&quot;52&quot;/&gt;&lt;width val=&quot;728&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6&quot;/&gt;&lt;lineCharCount val=&quot;1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A62630C-B877-4F69-911A-074EC2A6ED45}_7.png&quot;/&gt;&lt;left val=&quot;0&quot;/&gt;&lt;top val=&quot;99&quot;/&gt;&lt;width val=&quot;713&quot;/&gt;&lt;height val=&quot;10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6&quot;/&gt;&lt;lineCharCount val=&quot;20&quot;/&gt;&lt;lineCharCount val=&quot;21&quot;/&gt;&lt;lineCharCount val=&quot;22&quot;/&gt;&lt;lineCharCount val=&quot;32&quot;/&gt;&lt;lineCharCount val=&quot;33&quot;/&gt;&lt;lineCharCount val=&quot;25&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DBA232C-66AC-42E6-954A-564A6D292A0D}_7.png&quot;/&gt;&lt;left val=&quot;6&quot;/&gt;&lt;top val=&quot;201&quot;/&gt;&lt;width val=&quot;353&quot;/&gt;&lt;height val=&quot;27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24&quot;/&gt;&lt;lineCharCount val=&quot;26&quot;/&gt;&lt;lineCharCount val=&quot;17&quot;/&gt;&lt;lineCharCount val=&quot;20&quot;/&gt;&lt;lineCharCount val=&quot;20&quot;/&gt;&lt;lineCharCount val=&quot;25&quot;/&gt;&lt;lineCharCount val=&quot;2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95E6D782-59E9-466A-BDDD-21189BA699C6}_7.png&quot;/&gt;&lt;left val=&quot;359&quot;/&gt;&lt;top val=&quot;201&quot;/&gt;&lt;width val=&quot;353&quot;/&gt;&lt;height val=&quot;2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B115B651-2DC2-4215-AB12-5A7FC70D957C}_7.png&quot;/&gt;&lt;left val=&quot;275&quot;/&gt;&lt;top val=&quot;497&quot;/&gt;&lt;width val=&quot;168&quot;/&gt;&lt;height val=&quot;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6,56195080,C:\Users\debbi\Documents\URS Final to Repository\FINAL_Submit Application for New Registration_MXCZ_Cargo Tank Facility_pptx\Media.ppcx"/>
  <p:tag name="HTML_SHAPEINFO" val="&lt;SlideThumbPath val=&quot;Slide8.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184CA165-0D91-4309-AB5A-F18E3239CFA8}_8.png&quot;/&gt;&lt;left val=&quot;-10&quot;/&gt;&lt;top val=&quot;49&quot;/&gt;&lt;width val=&quot;730&quot;/&gt;&lt;height val=&quot;6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2&quot;/&gt;&lt;lineCharCount val=&quot;27&quot;/&gt;&lt;lineCharCount val=&quot;1&quot;/&gt;&lt;lineCharCount val=&quot;23&quot;/&gt;&lt;lineCharCount val=&quot;26&quot;/&gt;&lt;lineCharCount val=&quot;14&quot;/&gt;&lt;lineCharCount val=&quot;25&quot;/&gt;&lt;lineCharCount val=&quot;24&quot;/&gt;&lt;lineCharCount val=&quot;23&quot;/&gt;&lt;lineCharCount val=&quot;13&quot;/&gt;&lt;lineCharCount val=&quot;22&quot;/&gt;&lt;lineCharCount val=&quot;26&quot;/&gt;&lt;lineCharCount val=&quot;16&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9B90521-C79C-4752-937A-9417A26B6289}_8.png&quot;/&gt;&lt;left val=&quot;-2&quot;/&gt;&lt;top val=&quot;98&quot;/&gt;&lt;width val=&quot;327&quot;/&gt;&lt;height val=&quot;3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3DD1F29-90DD-41F5-B608-0BA6A02AEB73}_8.png&quot;/&gt;&lt;left val=&quot;275&quot;/&gt;&lt;top val=&quot;497&quot;/&gt;&lt;width val=&quot;168&quot;/&gt;&lt;height val=&quot;2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7,56195080,C:\Users\debbi\Documents\URS Final to Repository\FINAL_Submit Application for New Registration_MXCZ_Cargo Tank Facility_pptx\Media.ppcx"/>
  <p:tag name="HTML_SHAPEINFO" val="&lt;SlideThumbPath val=&quot;Slide9.PNG&quo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C531DA4-68EC-4CFB-AAE7-A93AF673E0D8}_9.png&quot;/&gt;&lt;left val=&quot;-10&quot;/&gt;&lt;top val=&quot;49&quot;/&gt;&lt;width val=&quot;730&quot;/&gt;&lt;height val=&quot;6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8&quot;/&gt;&lt;lineCharCount val=&quot;29&quot;/&gt;&lt;lineCharCount val=&quot;30&quot;/&gt;&lt;lineCharCount val=&quot;33&quot;/&gt;&lt;lineCharCount val=&quot;17&quot;/&gt;&lt;lineCharCount val=&quot;1&quot;/&gt;&lt;lineCharCount val=&quot;25&quot;/&gt;&lt;lineCharCount val=&quot;29&quot;/&gt;&lt;lineCharCount val=&quot;7&quot;/&gt;&lt;lineCharCount val=&quot;6&quot;/&gt;&lt;lineCharCount val=&quot;8&quot;/&gt;&lt;lineCharCount val=&quot;14&quot;/&gt;&lt;lineCharCount val=&quot;30&quot;/&gt;&lt;lineCharCount val=&quot;8&quot;/&gt;&lt;lineCharCount val=&quot;24&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C6D5A32-FEA1-4D8A-B6B1-864243EF4F65}_9.png&quot;/&gt;&lt;left val=&quot;1&quot;/&gt;&lt;top val=&quot;102&quot;/&gt;&lt;width val=&quot;343&quot;/&gt;&lt;height val=&quot;38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8&quot;/&gt;&lt;lineCharCount val=&quot;48&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AB7FA11-7D33-41F6-8A6E-1CB4DEFF83DA}_9.png&quot;/&gt;&lt;left val=&quot;358&quot;/&gt;&lt;top val=&quot;89&quot;/&gt;&lt;width val=&quot;340&quot;/&gt;&lt;height val=&quot;9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B5B276FF-2723-4ACD-9325-9D741E0EA59A}_9.png&quot;/&gt;&lt;left val=&quot;275&quot;/&gt;&lt;top val=&quot;497&quot;/&gt;&lt;width val=&quot;168&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 val="8,56195080,C:\Users\debbi\Documents\URS Final to Repository\FINAL_Submit Application for New Registration_MXCZ_Cargo Tank Facility_pptx\Media.ppcx"/>
  <p:tag name="HTML_SHAPEINFO" val="&lt;SlideThumbPath val=&quot;Slide10.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B6A0D52-FAA4-4819-9659-7769AED7CCFA}_10.png&quot;/&gt;&lt;left val=&quot;-10&quot;/&gt;&lt;top val=&quot;49&quot;/&gt;&lt;width val=&quot;730&quot;/&gt;&lt;height val=&quot;60&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1&quot;/&gt;&lt;lineCharCount val=&quot;11&quot;/&gt;&lt;lineCharCount val=&quot;1&quot;/&gt;&lt;lineCharCount val=&quot;25&quot;/&gt;&lt;lineCharCount val=&quot;28&quot;/&gt;&lt;lineCharCount val=&quot;5&quot;/&gt;&lt;lineCharCount val=&quot;28&quot;/&gt;&lt;lineCharCount val=&quot;10&quot;/&gt;&lt;lineCharCount val=&quot;29&quot;/&gt;&lt;lineCharCount val=&quot;11&quot;/&gt;&lt;lineCharCount val=&quot;28&quot;/&gt;&lt;lineCharCount val=&quot;7&quot;/&gt;&lt;lineCharCount val=&quot;33&quot;/&gt;&lt;lineCharCount val=&quot;1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FA900B8-E8B8-4942-9CDE-B7F181BFC4D2}_10.png&quot;/&gt;&lt;left val=&quot;0&quot;/&gt;&lt;top val=&quot;94&quot;/&gt;&lt;width val=&quot;359&quot;/&gt;&lt;height val=&quot;38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7&quot;/&gt;&lt;lineCharCount val=&quot;22&quot;/&gt;&lt;lineCharCount val=&quot;34&quot;/&gt;&lt;lineCharCount val=&quot;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C9DFD01-BBB5-4241-BCEA-BC16264A3076}_10.png&quot;/&gt;&lt;left val=&quot;355&quot;/&gt;&lt;top val=&quot;359&quot;/&gt;&lt;width val=&quot;357&quot;/&gt;&lt;height val=&quot;12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50&quot;/&gt;&lt;lineCharCount val=&quot;46&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0069722-654A-488C-A108-9765833C43C5}_10.png&quot;/&gt;&lt;left val=&quot;357&quot;/&gt;&lt;top val=&quot;89&quot;/&gt;&lt;width val=&quot;344&quot;/&gt;&lt;height val=&quot;9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21D485E-734B-4A08-B4D6-64573B48882F}_10.png&quot;/&gt;&lt;left val=&quot;275&quot;/&gt;&lt;top val=&quot;497&quot;/&gt;&lt;width val=&quot;168&quot;/&gt;&lt;height val=&quot;2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 val="9,56195080,C:\Users\debbi\Documents\URS Final to Repository\FINAL_Submit Application for New Registration_MXCZ_Cargo Tank Facility_pptx\Media.ppcx"/>
  <p:tag name="HTML_SHAPEINFO" val="&lt;SlideThumbPath val=&quot;Slide11.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8E8F192D-034F-49AE-BECA-233B14ECCB0A}_11.png&quot;/&gt;&lt;left val=&quot;-10&quot;/&gt;&lt;top val=&quot;49&quot;/&gt;&lt;width val=&quot;730&quot;/&gt;&lt;height val=&quot;60&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1&quot;/&gt;&lt;lineCharCount val=&quot;26&quot;/&gt;&lt;lineCharCount val=&quot;19&quot;/&gt;&lt;lineCharCount val=&quot;1&quot;/&gt;&lt;lineCharCount val=&quot;22&quot;/&gt;&lt;lineCharCount val=&quot;24&quot;/&gt;&lt;lineCharCount val=&quot;32&quot;/&gt;&lt;lineCharCount val=&quot;27&quot;/&gt;&lt;lineCharCount val=&quot;20&quot;/&gt;&lt;lineCharCount val=&quot;2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8BB9376-00C6-4962-9590-C95E92ECFD93}_11.png&quot;/&gt;&lt;left val=&quot;0&quot;/&gt;&lt;top val=&quot;99&quot;/&gt;&lt;width val=&quot;369&quot;/&gt;&lt;height val=&quot;386&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038FCE0-7140-4927-9F81-F78F67E85C96}_11.png&quot;/&gt;&lt;left val=&quot;359&quot;/&gt;&lt;top val=&quot;92&quot;/&gt;&lt;width val=&quot;353&quot;/&gt;&lt;height val=&quot;10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5C1E79B7-4A71-4D19-80A9-B0BF39FE014F}_11.png&quot;/&gt;&lt;left val=&quot;275&quot;/&gt;&lt;top val=&quot;497&quot;/&gt;&lt;width val=&quot;168&quot;/&gt;&lt;height val=&quot;2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 val="10,56195080,C:\Users\debbi\Documents\URS Final to Repository\FINAL_Submit Application for New Registration_MXCZ_Cargo Tank Facility_pptx\Media.ppcx"/>
  <p:tag name="HTML_SHAPEINFO" val="&lt;SlideThumbPath val=&quot;Slide12.PNG&quot;/&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A7D0DFFD-7BB9-4F88-9BC5-373A3B5DEBFB}_12.png&quot;/&gt;&lt;left val=&quot;-10&quot;/&gt;&lt;top val=&quot;49&quot;/&gt;&lt;width val=&quot;730&quot;/&gt;&lt;height val=&quot;6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0&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23852199-FEC6-4191-BF71-2AAB326973B3}_12.png&quot;/&gt;&lt;left val=&quot;12&quot;/&gt;&lt;top val=&quot;104&quot;/&gt;&lt;width val=&quot;338&quot;/&gt;&lt;height val=&quot;9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5&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2A477162-6928-413D-8C57-76F5113C5D8A}_12.png&quot;/&gt;&lt;left val=&quot;358&quot;/&gt;&lt;top val=&quot;103&quot;/&gt;&lt;width val=&quot;350&quot;/&gt;&lt;height val=&quot;8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D94C887-C208-4935-8185-4497204B8C92}_12.png&quot;/&gt;&lt;left val=&quot;275&quot;/&gt;&lt;top val=&quot;503&quot;/&gt;&lt;width val=&quot;168&quot;/&gt;&lt;height val=&quot;2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 val="21,56195080,C:\Users\debbi\Documents\URS Final to Repository\FINAL_Submit Application for New Registration_MXCZ_Cargo Tank Facility_pptx\Media.ppcx"/>
  <p:tag name="HTML_SHAPEINFO" val="&lt;SlideThumbPath val=&quot;Slide13.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FA447F4A-67C2-483F-9465-1850BBA54A14}_13.png&quot;/&gt;&lt;left val=&quot;-10&quot;/&gt;&lt;top val=&quot;49&quot;/&gt;&lt;width val=&quot;730&quot;/&gt;&lt;height val=&quot;60&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26&quot;/&gt;&lt;lineCharCount val=&quot;28&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553B692-8E51-4B0E-BC15-4178E846F035}_13.png&quot;/&gt;&lt;left val=&quot;0&quot;/&gt;&lt;top val=&quot;102&quot;/&gt;&lt;width val=&quot;359&quot;/&gt;&lt;height val=&quot;10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5BE95ECD-E277-4872-BF5B-0B7E285E3D95}_13.png&quot;/&gt;&lt;left val=&quot;359&quot;/&gt;&lt;top val=&quot;102&quot;/&gt;&lt;width val=&quot;344&quot;/&gt;&lt;height val=&quot;9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66B8C2C0-7D63-429C-8BAF-32BF23CB8D22}_13.png&quot;/&gt;&lt;left val=&quot;275&quot;/&gt;&lt;top val=&quot;498&quot;/&gt;&lt;width val=&quot;168&quot;/&gt;&lt;height val=&quot;30&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 val="22,56195080,C:\Users\debbi\Documents\URS Final to Repository\FINAL_Submit Application for New Registration_MXCZ_Cargo Tank Facility_pptx\Media.ppcx"/>
  <p:tag name="HTML_SHAPEINFO" val="&lt;SlideThumbPath val=&quot;Slide14.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CB4CDE26-0A4E-43FC-96CD-48CAD7C35F24}_14.png&quot;/&gt;&lt;left val=&quot;-10&quot;/&gt;&lt;top val=&quot;49&quot;/&gt;&lt;width val=&quot;730&quot;/&gt;&lt;height val=&quot;6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8B5D799-2354-448F-87CA-92927BEC292C}_14.png&quot;/&gt;&lt;left val=&quot;6&quot;/&gt;&lt;top val=&quot;105&quot;/&gt;&lt;width val=&quot;709&quot;/&gt;&lt;height val=&quot;51&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9E76653-3CF4-4C0C-815F-BB0311DB2CDA}_14.png&quot;/&gt;&lt;left val=&quot;269&quot;/&gt;&lt;top val=&quot;502&quot;/&gt;&lt;width val=&quot;168&quot;/&gt;&lt;height val=&quot;2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 val="23,56195080,C:\Users\debbi\Documents\URS Final to Repository\FINAL_Submit Application for New Registration_MXCZ_Cargo Tank Facility_pptx\Media.ppcx"/>
  <p:tag name="HTML_SHAPEINFO" val="&lt;SlideThumbPath val=&quot;Slide15.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10B6D65-7BC8-4E68-9650-BCE237B06B9B}_15.png&quot;/&gt;&lt;left val=&quot;-10&quot;/&gt;&lt;top val=&quot;49&quot;/&gt;&lt;width val=&quot;730&quot;/&gt;&lt;height val=&quot;6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15&quot;/&gt;&lt;lineCharCount val=&quot;18&quot;/&gt;&lt;lineCharCount val=&quot;21&quot;/&gt;&lt;lineCharCount val=&quot;13&quot;/&gt;&lt;lineCharCount val=&quot;1&quot;/&gt;&lt;lineCharCount val=&quot;21&quot;/&gt;&lt;lineCharCount val=&quot;2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56857FA-7E6A-4015-8074-8B8AE7E61A30}_15.png&quot;/&gt;&lt;left val=&quot;0&quot;/&gt;&lt;top val=&quot;99&quot;/&gt;&lt;width val=&quot;272&quot;/&gt;&lt;height val=&quot;374&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EB245332-7268-4D2A-BEBD-0851806E1B1F}_15.png&quot;/&gt;&lt;left val=&quot;275&quot;/&gt;&lt;top val=&quot;497&quot;/&gt;&lt;width val=&quot;168&quot;/&gt;&lt;height val=&quot;2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PSNARRATION" val="24,56195080,C:\Users\debbi\Documents\URS Final to Repository\FINAL_Submit Application for New Registration_MXCZ_Cargo Tank Facility_pptx\Media.ppcx"/>
  <p:tag name="HTML_SHAPEINFO" val="&lt;SlideThumbPath val=&quot;Slide16.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DF24C84-F0D2-4181-8196-9949E75A7645}_16.png&quot;/&gt;&lt;left val=&quot;-10&quot;/&gt;&lt;top val=&quot;49&quot;/&gt;&lt;width val=&quot;730&quot;/&gt;&lt;height val=&quot;6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27&quot;/&gt;&lt;lineCharCount val=&quot;26&quot;/&gt;&lt;lineCharCount val=&quot;24&quot;/&gt;&lt;lineCharCount val=&quot;1&quot;/&gt;&lt;lineCharCount val=&quot;23&quot;/&gt;&lt;lineCharCount val=&quot;10&quot;/&gt;&lt;lineCharCount val=&quot;23&quot;/&gt;&lt;lineCharCount val=&quot;26&quot;/&gt;&lt;lineCharCount val=&quot;22&quot;/&gt;&lt;lineCharCount val=&quot;10&quot;/&gt;&lt;lineCharCount val=&quot;12&quot;/&gt;&lt;lineCharCount val=&quot;29&quot;/&gt;&lt;lineCharCount val=&quot;19&quot;/&gt;&lt;lineCharCount val=&quot;1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3D80E741-6379-4E85-8D38-1AFA59B361A8}_16.png&quot;/&gt;&lt;left val=&quot;0&quot;/&gt;&lt;top val=&quot;96&quot;/&gt;&lt;width val=&quot;327&quot;/&gt;&lt;height val=&quot;38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32&quot;/&gt;&lt;lineCharCount val=&quot;14&quot;/&gt;&lt;lineCharCount val=&quot;13&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507867FE-5425-4C32-A8D6-05DBAFD7C934}_16.png&quot;/&gt;&lt;left val=&quot;341&quot;/&gt;&lt;top val=&quot;356&quot;/&gt;&lt;width val=&quot;365&quot;/&gt;&lt;height val=&quot;11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41&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4E9E91E0-3182-44F5-8D53-5141B0318A9F}_16.png&quot;/&gt;&lt;left val=&quot;359&quot;/&gt;&lt;top val=&quot;92&quot;/&gt;&lt;width val=&quot;340&quot;/&gt;&lt;height val=&quot;48&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7DC47746-8A0C-42C9-AC8A-FC389942F1D4}_16.png&quot;/&gt;&lt;left val=&quot;275&quot;/&gt;&lt;top val=&quot;497&quot;/&gt;&lt;width val=&quot;168&quot;/&gt;&lt;height val=&quot;2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 val="25,56195080,C:\Users\debbi\Documents\URS Final to Repository\FINAL_Submit Application for New Registration_MXCZ_Cargo Tank Facility_pptx\Media.ppcx"/>
  <p:tag name="HTML_SHAPEINFO" val="&lt;SlideThumbPath val=&quot;Slide17.PNG&quo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F01BCDFF-4057-42BB-A5E3-E0494457241B}_17.png&quot;/&gt;&lt;left val=&quot;-10&quot;/&gt;&lt;top val=&quot;49&quot;/&gt;&lt;width val=&quot;730&quot;/&gt;&lt;height val=&quot;60&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34&quot;/&gt;&lt;lineCharCount val=&quot;17&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6002B831-313F-40BF-B625-3CB8F791C978}_17.png&quot;/&gt;&lt;left val=&quot;2&quot;/&gt;&lt;top val=&quot;103&quot;/&gt;&lt;width val=&quot;353&quot;/&gt;&lt;height val=&quot;109&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0&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D7F124E3-547C-420E-AEFD-3927F028AD14}_17.png&quot;/&gt;&lt;left val=&quot;361&quot;/&gt;&lt;top val=&quot;103&quot;/&gt;&lt;width val=&quot;344&quot;/&gt;&lt;height val=&quot;89&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debbi\Documents\URS Training Module\FINAL_Submit Application for New Registration_MXCZ_Cargo Tank Facility\data\asimages\{0EE49C4A-8090-4DB8-B11B-C915A2B7BB09}_17.png&quot;/&gt;&lt;left val=&quot;275&quot;/&gt;&lt;top val=&quot;497&quot;/&gt;&lt;width val=&quot;168&quot;/&gt;&lt;height val=&quot;29&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 Training Mate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33415</TotalTime>
  <Words>5517</Words>
  <Application>Microsoft Office PowerPoint</Application>
  <PresentationFormat>On-screen Show (4:3)</PresentationFormat>
  <Paragraphs>592</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1_Office Theme</vt:lpstr>
      <vt:lpstr>URS Training Material</vt:lpstr>
      <vt:lpstr>2_Office Theme</vt:lpstr>
      <vt:lpstr>Unified Registration System (URS)</vt:lpstr>
      <vt:lpstr>Training Objectives</vt:lpstr>
      <vt:lpstr>Accessing the URS Online Application Process </vt:lpstr>
      <vt:lpstr>Accessing the URS Online Application Process (Cont.)</vt:lpstr>
      <vt:lpstr>Accessing the URS Online Application Process (Cont.)</vt:lpstr>
      <vt:lpstr>Welcome Page</vt:lpstr>
      <vt:lpstr>Detailed Information for the URS Online Application Process</vt:lpstr>
      <vt:lpstr>Application Security</vt:lpstr>
      <vt:lpstr>Application Contact</vt:lpstr>
      <vt:lpstr>Business Description</vt:lpstr>
      <vt:lpstr>Operation Classification</vt:lpstr>
      <vt:lpstr>Operation Classification (Cont.)</vt:lpstr>
      <vt:lpstr>Operation Classification (Cont.)</vt:lpstr>
      <vt:lpstr>Operation Classification (Cont.)</vt:lpstr>
      <vt:lpstr>Operation Classification (Cont.)</vt:lpstr>
      <vt:lpstr>Cargo Tank Facility</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Cargo Tank Facility (Cont.)</vt:lpstr>
      <vt:lpstr>Process Agent Designation</vt:lpstr>
      <vt:lpstr>Affiliation with Others</vt:lpstr>
      <vt:lpstr>Certification Statement</vt:lpstr>
      <vt:lpstr>Compliance Certifications</vt:lpstr>
      <vt:lpstr>Applicant’s Oath</vt:lpstr>
      <vt:lpstr>URS Company Official Portal Account </vt:lpstr>
      <vt:lpstr>Payment Information</vt:lpstr>
      <vt:lpstr>End of the Training Module</vt:lpstr>
    </vt:vector>
  </TitlesOfParts>
  <Company>Leidos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MXCZ Cargo Tank Facility</dc:title>
  <dc:subject>Unified Registration System URS</dc:subject>
  <dc:creator>Leidos Training Team</dc:creator>
  <cp:lastModifiedBy>King, Tawana L.</cp:lastModifiedBy>
  <cp:revision>865</cp:revision>
  <dcterms:created xsi:type="dcterms:W3CDTF">2015-06-22T14:46:22Z</dcterms:created>
  <dcterms:modified xsi:type="dcterms:W3CDTF">2015-12-04T00:57:42Z</dcterms:modified>
</cp:coreProperties>
</file>