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7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8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9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2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3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5" r:id="rId2"/>
    <p:sldMasterId id="2147483688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7" r:id="rId5"/>
    <p:sldId id="467" r:id="rId6"/>
    <p:sldId id="481" r:id="rId7"/>
    <p:sldId id="482" r:id="rId8"/>
    <p:sldId id="490" r:id="rId9"/>
    <p:sldId id="491" r:id="rId10"/>
    <p:sldId id="489" r:id="rId11"/>
    <p:sldId id="492" r:id="rId12"/>
    <p:sldId id="485" r:id="rId13"/>
    <p:sldId id="486" r:id="rId14"/>
    <p:sldId id="488" r:id="rId15"/>
    <p:sldId id="478" r:id="rId16"/>
    <p:sldId id="480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ng, Tawana L." initials="TLK" lastIdx="16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AFA"/>
    <a:srgbClr val="F9F9F9"/>
    <a:srgbClr val="FBFBFB"/>
    <a:srgbClr val="E9B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8992" autoAdjust="0"/>
  </p:normalViewPr>
  <p:slideViewPr>
    <p:cSldViewPr snapToObjects="1">
      <p:cViewPr>
        <p:scale>
          <a:sx n="90" d="100"/>
          <a:sy n="90" d="100"/>
        </p:scale>
        <p:origin x="-7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84" d="100"/>
          <a:sy n="84" d="100"/>
        </p:scale>
        <p:origin x="-3936" y="-84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166A3-1A95-41D7-84D9-3F4EE3A8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92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A0417-D7B8-46AE-A907-A9157B80B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167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Unified Registration System</a:t>
            </a:r>
            <a:r>
              <a:rPr lang="en-US" baseline="0" dirty="0" smtClean="0"/>
              <a:t> </a:t>
            </a:r>
            <a:r>
              <a:rPr lang="en-US" dirty="0" smtClean="0"/>
              <a:t>(URS).</a:t>
            </a:r>
          </a:p>
          <a:p>
            <a:r>
              <a:rPr lang="en-US" dirty="0" smtClean="0"/>
              <a:t>Introduction to the URS Online Application Process to Request a FMCSA Portal</a:t>
            </a:r>
            <a:r>
              <a:rPr lang="en-US" baseline="0" dirty="0" smtClean="0"/>
              <a:t> Company Official Account.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59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Read the</a:t>
            </a:r>
            <a:r>
              <a:rPr lang="en-US" sz="1200" baseline="0" dirty="0" smtClean="0"/>
              <a:t> FMCSA Portal Rules of Behavior.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Use the scroll bar to view more of the Rules of Behavior.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Acknowledge you agree to abide by the FMCSA Portal Rules of Behavior and comply with all statutory and regulatory requirements.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 smtClean="0"/>
              <a:t>I</a:t>
            </a:r>
            <a:r>
              <a:rPr lang="en-US" sz="1200" i="0" baseline="0" dirty="0" smtClean="0"/>
              <a:t> </a:t>
            </a:r>
            <a:r>
              <a:rPr lang="en-US" sz="1200" i="0" dirty="0" smtClean="0"/>
              <a:t>acknowledge that I read and agreed to abide by the Rules of Behavior, and able to comply with all pertinent statutory and regulatory requirements.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Select the box to acknowledge</a:t>
            </a:r>
            <a:r>
              <a:rPr lang="en-US" sz="1200" baseline="0" dirty="0" smtClean="0">
                <a:solidFill>
                  <a:schemeClr val="tx1"/>
                </a:solidFill>
              </a:rPr>
              <a:t> you agree.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 smtClean="0">
                <a:solidFill>
                  <a:schemeClr val="tx1"/>
                </a:solidFill>
              </a:rPr>
              <a:t>Enter your </a:t>
            </a:r>
            <a:r>
              <a:rPr lang="en-US" sz="1200" b="0" i="0" baseline="0" dirty="0" smtClean="0">
                <a:solidFill>
                  <a:schemeClr val="tx1"/>
                </a:solidFill>
              </a:rPr>
              <a:t>First, Middle, Last Name and Title.</a:t>
            </a:r>
            <a:endParaRPr lang="en-US" sz="1200" b="0" i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baseline="0" dirty="0" smtClean="0"/>
              <a:t>Click Next in t</a:t>
            </a:r>
            <a:r>
              <a:rPr lang="en-US" sz="1200" baseline="0" dirty="0" smtClean="0"/>
              <a:t>he Navigation Menu to move to the next page. 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 smtClean="0"/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Acknowledge you have read and agree to abide by a responsibility document specific to the Company</a:t>
            </a:r>
            <a:r>
              <a:rPr lang="en-US" sz="1200" baseline="0" dirty="0" smtClean="0"/>
              <a:t> Official role</a:t>
            </a:r>
            <a:r>
              <a:rPr lang="en-US" sz="1200" dirty="0" smtClean="0"/>
              <a:t>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 smtClean="0"/>
              <a:t>I acknowledge that I read and agree to abide by a responsibility document specific to the approve role type. I am fit, willing, and able to comply with all pertinent statutory and regulatory requirements.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Select the box to acknowledge you agree.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 smtClean="0">
                <a:solidFill>
                  <a:schemeClr val="tx1"/>
                </a:solidFill>
              </a:rPr>
              <a:t>Enter your </a:t>
            </a:r>
            <a:r>
              <a:rPr lang="en-US" sz="1200" b="0" i="0" baseline="0" dirty="0" smtClean="0">
                <a:solidFill>
                  <a:schemeClr val="tx1"/>
                </a:solidFill>
              </a:rPr>
              <a:t>First, Middle, Last Name and Title.</a:t>
            </a:r>
            <a:endParaRPr lang="en-US" sz="1200" b="0" i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baseline="0" dirty="0" smtClean="0"/>
              <a:t>Click Next in </a:t>
            </a:r>
            <a:r>
              <a:rPr lang="en-US" sz="1200" baseline="0" dirty="0" smtClean="0"/>
              <a:t>the Navigation Menu to move to the next page. 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200" i="0" dirty="0" smtClean="0"/>
              <a:t>When successfully completed an Account Request Confirmation will be emailed to the address provided.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b="0" i="0" dirty="0" smtClean="0"/>
              <a:t>Note:</a:t>
            </a:r>
            <a:r>
              <a:rPr lang="en-US" altLang="en-US" b="1" i="0" dirty="0" smtClean="0"/>
              <a:t> </a:t>
            </a:r>
            <a:r>
              <a:rPr lang="en-US" altLang="en-US" i="0" dirty="0" smtClean="0"/>
              <a:t>The confirmation email may go to the Requestor’s ‘Spam’ or ‘Junk’ folder.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i="0" dirty="0" smtClean="0"/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200" dirty="0" smtClean="0"/>
              <a:t>Company Official account requests are automatically approved upon submission of the application for registration. 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200" dirty="0" smtClean="0"/>
              <a:t>Company Officials can immediately login to the FMCSA Portal using the User Id and Password they requested on the application for registration</a:t>
            </a:r>
            <a:r>
              <a:rPr lang="en-US" altLang="en-US" sz="120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altLang="en-US" dirty="0" smtClean="0"/>
              <a:t>End of the Training Module. Please close the browser window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Training Objectives.</a:t>
            </a:r>
          </a:p>
          <a:p>
            <a:pPr marL="173736" indent="-173736">
              <a:buFont typeface="Arial" panose="020B0604020202020204" pitchFamily="34" charset="0"/>
              <a:buChar char="•"/>
            </a:pPr>
            <a:r>
              <a:rPr lang="en-US" sz="1200" b="0" i="0" dirty="0" smtClean="0"/>
              <a:t>The prerequisite</a:t>
            </a:r>
            <a:r>
              <a:rPr lang="en-US" sz="1200" b="0" i="0" baseline="0" dirty="0" smtClean="0"/>
              <a:t> for this training module is the c</a:t>
            </a:r>
            <a:r>
              <a:rPr lang="en-US" sz="1200" b="0" i="0" dirty="0" smtClean="0"/>
              <a:t>ompletion of the training module titled ‘Introduction to Submit an Application for New Registration’ .</a:t>
            </a:r>
          </a:p>
          <a:p>
            <a:pPr marL="173736" indent="-173736">
              <a:buFont typeface="Arial" panose="020B0604020202020204" pitchFamily="34" charset="0"/>
              <a:buChar char="•"/>
            </a:pPr>
            <a:endParaRPr lang="en-US" sz="1200" b="1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training objective is to provide Applicants an overview for using the URS Online</a:t>
            </a:r>
            <a:r>
              <a:rPr lang="en-US" sz="1200" baseline="0" dirty="0" smtClean="0"/>
              <a:t> Application Process to request a FMCSA Portal </a:t>
            </a:r>
            <a:r>
              <a:rPr lang="en-US" sz="1200" dirty="0" smtClean="0"/>
              <a:t>Company Official Account. </a:t>
            </a:r>
          </a:p>
          <a:p>
            <a:pPr marL="173736" indent="-173736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3736" indent="-173736">
              <a:buFont typeface="Arial" panose="020B0604020202020204" pitchFamily="34" charset="0"/>
              <a:buChar char="•"/>
            </a:pPr>
            <a:r>
              <a:rPr lang="en-US" sz="1200" dirty="0" smtClean="0"/>
              <a:t>The functionality in this module includes the following:</a:t>
            </a:r>
          </a:p>
          <a:p>
            <a:pPr marL="630936" lvl="1" indent="-173736">
              <a:buFont typeface="Arial" panose="020B0604020202020204" pitchFamily="34" charset="0"/>
              <a:buChar char="•"/>
            </a:pPr>
            <a:r>
              <a:rPr lang="en-US" sz="1200" dirty="0" smtClean="0"/>
              <a:t>Completing the Company</a:t>
            </a:r>
            <a:r>
              <a:rPr lang="en-US" sz="1200" baseline="0" dirty="0" smtClean="0"/>
              <a:t> Official Information</a:t>
            </a:r>
            <a:endParaRPr lang="en-US" sz="1200" dirty="0" smtClean="0"/>
          </a:p>
          <a:p>
            <a:pPr marL="630936" lvl="1" indent="-173736">
              <a:buFont typeface="Arial" panose="020B0604020202020204" pitchFamily="34" charset="0"/>
              <a:buChar char="•"/>
            </a:pPr>
            <a:r>
              <a:rPr lang="en-US" sz="1200" dirty="0" smtClean="0"/>
              <a:t>Reviewing and Acknowledging </a:t>
            </a:r>
            <a:r>
              <a:rPr lang="en-US" sz="1200" dirty="0" smtClean="0"/>
              <a:t>Statements</a:t>
            </a:r>
            <a:endParaRPr lang="en-US" sz="1200" i="1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66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Requesting a FMCSA Portal Company</a:t>
            </a:r>
            <a:r>
              <a:rPr lang="en-US" sz="1200" baseline="0" dirty="0" smtClean="0"/>
              <a:t> Official Account.</a:t>
            </a:r>
          </a:p>
          <a:p>
            <a:pPr marL="173736" indent="-173736">
              <a:buFont typeface="Arial" panose="020B0604020202020204" pitchFamily="34" charset="0"/>
              <a:buChar char="•"/>
            </a:pPr>
            <a:r>
              <a:rPr lang="en-US" sz="1200" dirty="0" smtClean="0"/>
              <a:t>The URS Online Application Process streamlines the Portal Company Official Account Request Process by providing the following functionality:</a:t>
            </a:r>
          </a:p>
          <a:p>
            <a:pPr marL="630936" marR="0" lvl="1" indent="-1737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An automated self-service process</a:t>
            </a:r>
          </a:p>
          <a:p>
            <a:pPr marL="630936" lvl="1" indent="-173736">
              <a:buFont typeface="Arial" panose="020B0604020202020204" pitchFamily="34" charset="0"/>
              <a:buChar char="•"/>
            </a:pPr>
            <a:r>
              <a:rPr lang="en-US" sz="1200" dirty="0" smtClean="0"/>
              <a:t>Providing</a:t>
            </a:r>
            <a:r>
              <a:rPr lang="en-US" sz="1200" baseline="0" dirty="0" smtClean="0"/>
              <a:t> the capability for Applicants </a:t>
            </a:r>
            <a:r>
              <a:rPr lang="en-US" sz="1200" dirty="0" smtClean="0"/>
              <a:t>to identify Company Officials </a:t>
            </a:r>
          </a:p>
          <a:p>
            <a:pPr marL="630936" lvl="1" indent="-173736">
              <a:buFont typeface="Arial" panose="020B0604020202020204" pitchFamily="34" charset="0"/>
              <a:buChar char="•"/>
            </a:pPr>
            <a:r>
              <a:rPr lang="en-US" sz="1200" dirty="0" smtClean="0"/>
              <a:t>Providing the capability for Applicants to specify the Company Official’s User ID and Password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FMCSA requires Applicants to have access to the FMCSA Portal to maintain their registration information and to monitor their safety information and activity.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As part of submitting the application for registration, an individual needs to be assigned the Company Official role for the FMCSA Portal.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Company Official administers access to sensitive company information in the FMCSA Portal or Existing Systems for their specific entity.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0" i="0" baseline="0" dirty="0" smtClean="0"/>
              <a:t>Next</a:t>
            </a:r>
            <a:r>
              <a:rPr lang="en-US" sz="1200" baseline="0" dirty="0" smtClean="0"/>
              <a:t> in the Navigation Menu to move to the next page. </a:t>
            </a:r>
            <a:endParaRPr lang="en-US" sz="120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Should the Company Official role be assigned to the Company Contact?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If the Company Official role should be assigned to the Company Contact, select the </a:t>
            </a:r>
            <a:r>
              <a:rPr lang="en-US" sz="1200" b="1" i="1" dirty="0" smtClean="0"/>
              <a:t>Yes</a:t>
            </a:r>
            <a:r>
              <a:rPr lang="en-US" sz="1200" dirty="0" smtClean="0"/>
              <a:t> box.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smtClean="0"/>
              <a:t>If the Company Official role should NOT be assigned to the Company Contact, select the </a:t>
            </a:r>
            <a:r>
              <a:rPr lang="en-US" sz="1200" b="1" i="1" dirty="0" smtClean="0"/>
              <a:t>No </a:t>
            </a:r>
            <a:r>
              <a:rPr lang="en-US" sz="1200" dirty="0" smtClean="0"/>
              <a:t>box.  The system will guide you to the next question asking to</a:t>
            </a:r>
            <a:r>
              <a:rPr lang="en-US" sz="1200" baseline="0" dirty="0" smtClean="0"/>
              <a:t> provide the Company Official information.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Company Contact</a:t>
            </a:r>
            <a:r>
              <a:rPr lang="en-US" sz="1200" baseline="0" dirty="0" smtClean="0"/>
              <a:t> </a:t>
            </a:r>
            <a:r>
              <a:rPr lang="en-US" sz="1200" dirty="0" smtClean="0"/>
              <a:t>Name will populate based on the information</a:t>
            </a:r>
            <a:r>
              <a:rPr lang="en-US" sz="1200" baseline="0" dirty="0" smtClean="0"/>
              <a:t> provided in the URS Online Application Process, Business Description section. </a:t>
            </a:r>
            <a:endParaRPr lang="en-US" sz="1200" dirty="0" smtClean="0"/>
          </a:p>
          <a:p>
            <a:endParaRPr lang="en-US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0" i="0" baseline="0" dirty="0" smtClean="0"/>
              <a:t>Next i</a:t>
            </a:r>
            <a:r>
              <a:rPr lang="en-US" sz="1200" baseline="0" dirty="0" smtClean="0"/>
              <a:t>n the Navigation Menu to move to the next page.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If </a:t>
            </a:r>
            <a:r>
              <a:rPr lang="en-US" sz="1200" b="1" i="1" dirty="0" smtClean="0"/>
              <a:t>Yes</a:t>
            </a:r>
            <a:r>
              <a:rPr lang="en-US" sz="1200" dirty="0" smtClean="0"/>
              <a:t>, the Company Official role should be assigned to the Company Contact, provide the information for creating an account to the FMCSA Portal.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User ID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Password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 smtClean="0"/>
              <a:t>Enter a Password using the Password Requirements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Verify the Password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Email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Verify Email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Method of Contact:  Email, US Mail or Both</a:t>
            </a:r>
          </a:p>
          <a:p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0" i="0" baseline="0" dirty="0" smtClean="0"/>
              <a:t>Next</a:t>
            </a:r>
            <a:r>
              <a:rPr lang="en-US" sz="1200" baseline="0" dirty="0" smtClean="0"/>
              <a:t> in the Navigation Menu to move to the next page. </a:t>
            </a:r>
            <a:endParaRPr lang="en-US" sz="12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If </a:t>
            </a:r>
            <a:r>
              <a:rPr lang="en-US" sz="1200" b="1" i="1" dirty="0" smtClean="0"/>
              <a:t>No</a:t>
            </a:r>
            <a:r>
              <a:rPr lang="en-US" sz="1200" dirty="0" smtClean="0"/>
              <a:t>, the Company Official role should </a:t>
            </a:r>
            <a:r>
              <a:rPr lang="en-US" sz="1200" b="1" i="1" dirty="0" smtClean="0"/>
              <a:t>NOT</a:t>
            </a:r>
            <a:r>
              <a:rPr lang="en-US" sz="1200" dirty="0" smtClean="0"/>
              <a:t> be assigned to the Company Contact, provide the information for the individual who should be assigned the Company Official role in the FMCSA Portal.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 smtClean="0"/>
              <a:t>Enter all the required information: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First Name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Middle Name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Last Name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Title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Email Address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Verify the Email Address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Telephone Number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Phone Extension (if applicable)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Fax Number (if applicable)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User ID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Password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dirty="0" smtClean="0"/>
              <a:t>Enter a Password using the Password Requirements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Verify the Password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0" dirty="0" smtClean="0"/>
              <a:t>Method of Contact: Email, US Mail or Both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0" i="0" baseline="0" dirty="0" smtClean="0"/>
              <a:t>Next </a:t>
            </a:r>
            <a:r>
              <a:rPr lang="en-US" sz="1200" baseline="0" dirty="0" smtClean="0"/>
              <a:t>in the Navigation Menu to move to the next page.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0" baseline="0" dirty="0" smtClean="0"/>
              <a:t>If you want to reuse the Security Questions and Security Answers selected during the URS Online Application Process, Application Security section, select the </a:t>
            </a:r>
            <a:r>
              <a:rPr lang="en-US" b="1" i="1" baseline="0" dirty="0" smtClean="0"/>
              <a:t>Yes</a:t>
            </a:r>
            <a:r>
              <a:rPr lang="en-US" b="0" i="0" baseline="0" dirty="0" smtClean="0"/>
              <a:t> box. 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0" baseline="0" dirty="0" smtClean="0"/>
              <a:t>If you want to select NEW Security Questions and Security Answers select the </a:t>
            </a:r>
            <a:r>
              <a:rPr lang="en-US" b="1" i="1" baseline="0" dirty="0" smtClean="0"/>
              <a:t>No</a:t>
            </a:r>
            <a:r>
              <a:rPr lang="en-US" b="0" i="0" baseline="0" dirty="0" smtClean="0"/>
              <a:t> box.  The system will guide you to the option to select new Security Questions and to provide new Security Answers.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0" i="0" baseline="0" dirty="0" smtClean="0"/>
              <a:t>Next</a:t>
            </a:r>
            <a:r>
              <a:rPr lang="en-US" sz="1200" baseline="0" dirty="0" smtClean="0"/>
              <a:t> in the Navigation Menu to move to the next page. 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0" baseline="0" dirty="0" smtClean="0"/>
              <a:t>If you selected to provide NEW Security Questions and Security Answers, use the drop down arrow to view the different questions.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Select three </a:t>
            </a:r>
            <a:r>
              <a:rPr lang="en-US" b="0" i="0" dirty="0" smtClean="0"/>
              <a:t>Security Questions and provide the Security Answers</a:t>
            </a:r>
            <a:r>
              <a:rPr lang="en-US" b="0" i="0" baseline="0" dirty="0" smtClean="0"/>
              <a:t> in the blank fields.</a:t>
            </a:r>
          </a:p>
          <a:p>
            <a:endParaRPr lang="en-US" b="0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baseline="0" dirty="0" smtClean="0"/>
              <a:t>Click Next in t</a:t>
            </a:r>
            <a:r>
              <a:rPr lang="en-US" sz="1200" baseline="0" dirty="0" smtClean="0"/>
              <a:t>he Navigation Menu to move to the next page. 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0417-D7B8-46AE-A907-A9157B80B9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9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92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533401"/>
            <a:ext cx="91440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541868"/>
            <a:ext cx="91440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34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550335"/>
            <a:ext cx="9129445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3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9" name="Picture 5" descr="F3127336F9EE3E4099E7C2671A0FA72C@d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029" y="5943600"/>
            <a:ext cx="126488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6020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1298448"/>
            <a:ext cx="8686800" cy="4727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0" y="722376"/>
            <a:ext cx="9144000" cy="457200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Heading /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"/>
            </p:custDataLst>
          </p:nvPr>
        </p:nvSpPr>
        <p:spPr>
          <a:xfrm>
            <a:off x="457200" y="1524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2"/>
            </p:custDataLst>
          </p:nvPr>
        </p:nvSpPr>
        <p:spPr>
          <a:xfrm>
            <a:off x="4645025" y="1524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0" y="722376"/>
            <a:ext cx="9144000" cy="457200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 smtClean="0"/>
              <a:t>Heading /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34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722376"/>
            <a:ext cx="9144000" cy="4572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Heading /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32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10" Type="http://schemas.openxmlformats.org/officeDocument/2006/relationships/image" Target="../media/image2.jpeg"/><Relationship Id="rId4" Type="http://schemas.openxmlformats.org/officeDocument/2006/relationships/theme" Target="../theme/theme1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slideLayout" Target="../slideLayouts/slideLayout7.xml"/><Relationship Id="rId7" Type="http://schemas.openxmlformats.org/officeDocument/2006/relationships/tags" Target="../tags/tag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image" Target="../media/image6.png"/><Relationship Id="rId4" Type="http://schemas.openxmlformats.org/officeDocument/2006/relationships/theme" Target="../theme/theme3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219200"/>
            <a:ext cx="8229600" cy="4703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001E099F-D07E-4DB9-AE8A-89E43E73D4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00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65" y="6268088"/>
            <a:ext cx="1143000" cy="57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457200" y="1422398"/>
            <a:ext cx="8229600" cy="6858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41399"/>
            <a:ext cx="9144000" cy="0"/>
          </a:xfrm>
          <a:prstGeom prst="line">
            <a:avLst/>
          </a:prstGeom>
          <a:ln w="57150">
            <a:solidFill>
              <a:srgbClr val="E9B3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57150">
            <a:solidFill>
              <a:srgbClr val="E9B3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6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0" y="541868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5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36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2" descr="image00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" t="-8" r="16308" b="5263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447800"/>
            <a:ext cx="8229600" cy="1036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57150">
            <a:solidFill>
              <a:srgbClr val="E9B3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Requirements Team Working Directory\URS Project\G - Training\PowerPoint Presentations\DOT_FMCSA_bann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F3127336F9EE3E4099E7C2671A0FA72C@do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029" y="5943600"/>
            <a:ext cx="126488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4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295400"/>
            <a:ext cx="8686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001E099F-D07E-4DB9-AE8A-89E43E73D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457200" y="1422398"/>
            <a:ext cx="8229600" cy="6858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57150">
            <a:solidFill>
              <a:srgbClr val="E9B3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172200"/>
            <a:ext cx="9144000" cy="0"/>
          </a:xfrm>
          <a:prstGeom prst="line">
            <a:avLst/>
          </a:prstGeom>
          <a:ln w="57150">
            <a:solidFill>
              <a:srgbClr val="E9B3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6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0" y="723543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Heading / Title</a:t>
            </a:r>
            <a:endParaRPr lang="en-US" dirty="0"/>
          </a:p>
        </p:txBody>
      </p:sp>
      <p:pic>
        <p:nvPicPr>
          <p:cNvPr id="14" name="Picture 2" descr="C:\Requirements Team Working Directory\URS Project\G - Training\PowerPoint Presentations\DOT_FMCSA_banner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F3127336F9EE3E4099E7C2671A0FA72C@do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168" y="6257925"/>
            <a:ext cx="891571" cy="53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65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13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6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63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68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7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8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39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10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4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49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54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ified Registration System URS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5330" y="772676"/>
            <a:ext cx="8858581" cy="1062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Unified Registration System (URS)</a:t>
            </a:r>
            <a:endParaRPr lang="en-US" sz="4000" b="1" dirty="0"/>
          </a:p>
        </p:txBody>
      </p:sp>
      <p:sp>
        <p:nvSpPr>
          <p:cNvPr id="2" name="Introduction to FMCSA Portal Company Official Account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0091" y="2273701"/>
            <a:ext cx="8803820" cy="2504535"/>
          </a:xfrm>
        </p:spPr>
        <p:txBody>
          <a:bodyPr>
            <a:noAutofit/>
          </a:bodyPr>
          <a:lstStyle/>
          <a:p>
            <a:r>
              <a:rPr lang="en-US" sz="3600" b="1" dirty="0"/>
              <a:t>Introduction to the </a:t>
            </a:r>
            <a:r>
              <a:rPr lang="en-US" sz="3600" b="1" dirty="0" smtClean="0"/>
              <a:t>URS Online Application Process to Request a </a:t>
            </a:r>
            <a:br>
              <a:rPr lang="en-US" sz="3600" b="1" dirty="0" smtClean="0"/>
            </a:br>
            <a:r>
              <a:rPr lang="en-US" sz="3600" b="1" dirty="0" smtClean="0"/>
              <a:t>FMCSA </a:t>
            </a:r>
            <a:r>
              <a:rPr lang="en-US" sz="3600" b="1" dirty="0"/>
              <a:t>Portal </a:t>
            </a:r>
            <a:r>
              <a:rPr lang="en-US" sz="3600" b="1" dirty="0" smtClean="0"/>
              <a:t>Company Official Account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739303" y="5022795"/>
            <a:ext cx="7665395" cy="921720"/>
          </a:xfrm>
        </p:spPr>
        <p:txBody>
          <a:bodyPr/>
          <a:lstStyle/>
          <a:p>
            <a:endParaRPr lang="en-US" sz="1800" b="1" dirty="0" smtClean="0"/>
          </a:p>
          <a:p>
            <a:r>
              <a:rPr lang="en-US" sz="1800" b="1" dirty="0"/>
              <a:t>URS New Application Release for First-Time Applicants</a:t>
            </a:r>
            <a:r>
              <a:rPr lang="en-US" sz="1800" b="1" dirty="0" smtClean="0"/>
              <a:t>, December 2015 v1.0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8295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quest a FMCSA Portal Company Official Account 10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195" y="1704682"/>
            <a:ext cx="8955610" cy="6830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Read the FMCSA Portal Rules of Behavior</a:t>
            </a:r>
          </a:p>
        </p:txBody>
      </p:sp>
      <p:grpSp>
        <p:nvGrpSpPr>
          <p:cNvPr id="3" name="Group 2" descr="Read the FMCSA Portal Rules of Behavior.  &#10;Use the scroll bar to view more of the Rules of Behavior.&#10;"/>
          <p:cNvGrpSpPr/>
          <p:nvPr/>
        </p:nvGrpSpPr>
        <p:grpSpPr>
          <a:xfrm>
            <a:off x="473670" y="2290575"/>
            <a:ext cx="8260849" cy="3306520"/>
            <a:chOff x="473670" y="2290575"/>
            <a:chExt cx="8260849" cy="3306520"/>
          </a:xfrm>
        </p:grpSpPr>
        <p:pic>
          <p:nvPicPr>
            <p:cNvPr id="3075" name="Picture 3" descr="This is an image of the FMCSA Portal Rules of Behavior.  &#10;Read the FMCSA Portal Rules of Behavior.  &#10;Use the scroll bar to view more of the Rules of Behavior.&#10;" title="Requesting a FMCSA Portal Company Official Accoun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670" y="2557864"/>
              <a:ext cx="8196660" cy="303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 descr="Click Next to move to the next page." title="Click Next to Move to the Next Page"/>
            <p:cNvGrpSpPr/>
            <p:nvPr/>
          </p:nvGrpSpPr>
          <p:grpSpPr>
            <a:xfrm>
              <a:off x="6002298" y="2290575"/>
              <a:ext cx="2732221" cy="1026239"/>
              <a:chOff x="4877445" y="3505876"/>
              <a:chExt cx="2847355" cy="515290"/>
            </a:xfrm>
          </p:grpSpPr>
          <p:sp>
            <p:nvSpPr>
              <p:cNvPr id="15" name="Rectangle 14" descr="Use the scroll bar to view more of the Rules of Behavior&#10;"/>
              <p:cNvSpPr/>
              <p:nvPr>
                <p:custDataLst>
                  <p:tags r:id="rId4"/>
                </p:custDataLst>
              </p:nvPr>
            </p:nvSpPr>
            <p:spPr>
              <a:xfrm>
                <a:off x="4877445" y="3505876"/>
                <a:ext cx="2847355" cy="3091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Use the scroll bar to view more of the Rules of Behavior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Arrow Connector 10"/>
              <p:cNvCxnSpPr>
                <a:stCxn id="15" idx="2"/>
              </p:cNvCxnSpPr>
              <p:nvPr/>
            </p:nvCxnSpPr>
            <p:spPr>
              <a:xfrm>
                <a:off x="6301123" y="3815047"/>
                <a:ext cx="1202443" cy="206119"/>
              </a:xfrm>
              <a:prstGeom prst="straightConnector1">
                <a:avLst/>
              </a:prstGeom>
              <a:ln w="127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quest a FMCSA Portal Company Official Account 1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194" y="1471604"/>
            <a:ext cx="3567066" cy="4613721"/>
          </a:xfrm>
        </p:spPr>
        <p:txBody>
          <a:bodyPr>
            <a:noAutofit/>
          </a:bodyPr>
          <a:lstStyle/>
          <a:p>
            <a:r>
              <a:rPr lang="en-US" sz="2400" dirty="0" smtClean="0"/>
              <a:t>Acknowledge you agree to abide by the FMCSA Portal Rules of Behavior and comply with all statutory and regulatory requirements</a:t>
            </a:r>
          </a:p>
        </p:txBody>
      </p:sp>
      <p:grpSp>
        <p:nvGrpSpPr>
          <p:cNvPr id="24" name="Group 23" descr="When completed, click Next in the Navigation Menu to move to the next page. "/>
          <p:cNvGrpSpPr/>
          <p:nvPr/>
        </p:nvGrpSpPr>
        <p:grpSpPr>
          <a:xfrm>
            <a:off x="4117008" y="1376145"/>
            <a:ext cx="4819564" cy="4715411"/>
            <a:chOff x="4117008" y="1376145"/>
            <a:chExt cx="4819564" cy="4715411"/>
          </a:xfrm>
        </p:grpSpPr>
        <p:pic>
          <p:nvPicPr>
            <p:cNvPr id="7170" name="Picture 2" descr="Acknowledge you agree to abide by the FMCSA Portal Rules of Behavior and comply with all statutory and regulatory requirements.&#10;I acknowledge that I read and agreed to abide by the Rules of Behavior, and able to comply with all pertinent statutory and regulatory requirements.&#10;Select the box to acknowledge you agree.&#10;Enter your First, Middle, Last Name and Title.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7008" y="1376145"/>
              <a:ext cx="4819564" cy="46341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 descr="Enter your First, Middle, Last Name and Title.&#10;"/>
            <p:cNvSpPr/>
            <p:nvPr>
              <p:custDataLst>
                <p:tags r:id="rId4"/>
              </p:custDataLst>
            </p:nvPr>
          </p:nvSpPr>
          <p:spPr>
            <a:xfrm>
              <a:off x="6526790" y="2671328"/>
              <a:ext cx="2239512" cy="6286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Enter </a:t>
              </a:r>
              <a:r>
                <a:rPr lang="en-US" sz="1400" dirty="0" smtClean="0">
                  <a:solidFill>
                    <a:schemeClr val="tx1"/>
                  </a:solidFill>
                </a:rPr>
                <a:t>your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First, Middle, Last Name </a:t>
              </a:r>
              <a:r>
                <a:rPr lang="en-US" sz="1400" dirty="0" smtClean="0">
                  <a:solidFill>
                    <a:schemeClr val="tx1"/>
                  </a:solidFill>
                </a:rPr>
                <a:t>and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Title</a:t>
              </a:r>
            </a:p>
          </p:txBody>
        </p:sp>
        <p:sp>
          <p:nvSpPr>
            <p:cNvPr id="13" name="Rectangle 12" descr="Select the box to acknowledge you agree.&#10;&#10;"/>
            <p:cNvSpPr/>
            <p:nvPr>
              <p:custDataLst>
                <p:tags r:id="rId5"/>
              </p:custDataLst>
            </p:nvPr>
          </p:nvSpPr>
          <p:spPr>
            <a:xfrm>
              <a:off x="7468112" y="5256711"/>
              <a:ext cx="1404666" cy="834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Select </a:t>
              </a:r>
              <a:r>
                <a:rPr lang="en-US" sz="1400" dirty="0">
                  <a:solidFill>
                    <a:schemeClr val="tx1"/>
                  </a:solidFill>
                </a:rPr>
                <a:t>the box to acknowledge you agree</a:t>
              </a:r>
            </a:p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5311153" y="5882845"/>
              <a:ext cx="2156959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questing a FMCSA Portal Company Official Account 1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195" y="1470363"/>
            <a:ext cx="3567065" cy="4614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Acknowledge you have read </a:t>
            </a:r>
            <a:r>
              <a:rPr lang="en-US" sz="2400" dirty="0"/>
              <a:t>and </a:t>
            </a:r>
            <a:r>
              <a:rPr lang="en-US" sz="2400" dirty="0" smtClean="0"/>
              <a:t>agree </a:t>
            </a:r>
            <a:r>
              <a:rPr lang="en-US" sz="2400" dirty="0"/>
              <a:t>to abide by a responsibility </a:t>
            </a:r>
            <a:r>
              <a:rPr lang="en-US" sz="2400" dirty="0" smtClean="0"/>
              <a:t>document specific to the Company Official role</a:t>
            </a:r>
          </a:p>
        </p:txBody>
      </p:sp>
      <p:grpSp>
        <p:nvGrpSpPr>
          <p:cNvPr id="12" name="Group 11" descr="When completed, click Next in the Navigation Menu to move to the next page. "/>
          <p:cNvGrpSpPr/>
          <p:nvPr/>
        </p:nvGrpSpPr>
        <p:grpSpPr>
          <a:xfrm>
            <a:off x="4344315" y="1228045"/>
            <a:ext cx="4638763" cy="4874632"/>
            <a:chOff x="4192525" y="1228045"/>
            <a:chExt cx="4790553" cy="4874632"/>
          </a:xfrm>
        </p:grpSpPr>
        <p:pic>
          <p:nvPicPr>
            <p:cNvPr id="8194" name="Picture 2" descr="Acknowledge you have read and agree to abide by a responsibility document specific to the Company Official role.&#10;I acknowledge that I read and agree to abide by a responsibility document specific to the approve role type. I am fit, willing, and able to comply with all pertinent statutory and regulatory requirements.&#10;Select the box to acknowledge you agree.&#10;Enter your First, Middle, Last Name and Title.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525" y="1228045"/>
              <a:ext cx="4790553" cy="48360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 descr="Enter your First, Middle, Last Name and Title.&#10;"/>
            <p:cNvSpPr/>
            <p:nvPr>
              <p:custDataLst>
                <p:tags r:id="rId4"/>
              </p:custDataLst>
            </p:nvPr>
          </p:nvSpPr>
          <p:spPr>
            <a:xfrm>
              <a:off x="6526790" y="2671328"/>
              <a:ext cx="2239512" cy="6286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Enter </a:t>
              </a:r>
              <a:r>
                <a:rPr lang="en-US" sz="1400" dirty="0" smtClean="0">
                  <a:solidFill>
                    <a:schemeClr val="tx1"/>
                  </a:solidFill>
                </a:rPr>
                <a:t>your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First, Middle, Last Name </a:t>
              </a:r>
              <a:r>
                <a:rPr lang="en-US" sz="1400" dirty="0" smtClean="0">
                  <a:solidFill>
                    <a:schemeClr val="tx1"/>
                  </a:solidFill>
                </a:rPr>
                <a:t>and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Title</a:t>
              </a:r>
            </a:p>
          </p:txBody>
        </p:sp>
        <p:sp>
          <p:nvSpPr>
            <p:cNvPr id="15" name="Rectangle 14" descr="Select the box to acknowledge you agree.&#10;&#10;"/>
            <p:cNvSpPr/>
            <p:nvPr>
              <p:custDataLst>
                <p:tags r:id="rId5"/>
              </p:custDataLst>
            </p:nvPr>
          </p:nvSpPr>
          <p:spPr>
            <a:xfrm>
              <a:off x="7646546" y="5101658"/>
              <a:ext cx="1188625" cy="1001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Select </a:t>
              </a:r>
              <a:r>
                <a:rPr lang="en-US" sz="1400" dirty="0">
                  <a:solidFill>
                    <a:schemeClr val="tx1"/>
                  </a:solidFill>
                </a:rPr>
                <a:t>the box to acknowledge you agree</a:t>
              </a:r>
            </a:p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5406846" y="5933535"/>
              <a:ext cx="2239700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quest a Portal Account - Confirmation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Request a Portal Account - Confirmation</a:t>
            </a:r>
            <a:endParaRPr lang="en-US" sz="1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94195" y="1295399"/>
            <a:ext cx="8955610" cy="47899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When successfully completed an Account Request Confirmation </a:t>
            </a:r>
            <a:r>
              <a:rPr lang="en-US" altLang="en-US" dirty="0"/>
              <a:t>will </a:t>
            </a:r>
            <a:r>
              <a:rPr lang="en-US" altLang="en-US" dirty="0" smtClean="0"/>
              <a:t>be emailed to the address provided.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b="1" i="1" dirty="0" smtClean="0"/>
              <a:t>Note: </a:t>
            </a:r>
            <a:r>
              <a:rPr lang="en-US" altLang="en-US" i="1" dirty="0" smtClean="0"/>
              <a:t>The confirmation email may go to the Requestor’s ‘Spam’ or ‘Junk’ folder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Company </a:t>
            </a:r>
            <a:r>
              <a:rPr lang="en-US" altLang="en-US" dirty="0"/>
              <a:t>Official account requests are automatically approved upon submission of the </a:t>
            </a:r>
            <a:r>
              <a:rPr lang="en-US" altLang="en-US" dirty="0" smtClean="0"/>
              <a:t>application for registration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Company Officials can immediately login to the FMCSA Portal using the User Id and Password they requested on the </a:t>
            </a:r>
            <a:r>
              <a:rPr lang="en-US" altLang="en-US" dirty="0" smtClean="0"/>
              <a:t>application for registration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nd of the Training Modu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End of the Training Module</a:t>
            </a:r>
            <a:endParaRPr lang="en-US" sz="1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94195" y="2518260"/>
            <a:ext cx="8955610" cy="1214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End of Training Module</a:t>
            </a:r>
          </a:p>
          <a:p>
            <a:pPr marL="0" indent="0" algn="ctr">
              <a:buNone/>
            </a:pPr>
            <a:r>
              <a:rPr lang="en-US" sz="3600" b="1" dirty="0" smtClean="0"/>
              <a:t>Please Close the Browser Window</a:t>
            </a:r>
            <a:endParaRPr lang="en-US" sz="3600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ining Objectives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2600" b="1" dirty="0" smtClean="0"/>
              <a:t>Training Objectives</a:t>
            </a:r>
            <a:endParaRPr lang="en-US" sz="2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195" y="1298448"/>
            <a:ext cx="8955610" cy="4331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Prerequisite:  </a:t>
            </a:r>
            <a:r>
              <a:rPr lang="en-US" sz="2400" i="1" dirty="0"/>
              <a:t>Completion of the training module titled </a:t>
            </a:r>
            <a:r>
              <a:rPr lang="en-US" sz="2400" b="1" i="1" dirty="0"/>
              <a:t>‘Introduction to Submit an Application for New Registration’ </a:t>
            </a:r>
            <a:endParaRPr lang="en-US" sz="2400" b="1" i="1" dirty="0" smtClean="0"/>
          </a:p>
          <a:p>
            <a:endParaRPr lang="en-US" sz="2400" dirty="0" smtClean="0"/>
          </a:p>
          <a:p>
            <a:r>
              <a:rPr lang="en-US" sz="2400" dirty="0"/>
              <a:t>Provide Applicants an overview for using the URS Online Application Process to request a FMCSA Portal Company Official Account 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functionality in this module includes the following:</a:t>
            </a:r>
          </a:p>
          <a:p>
            <a:pPr lvl="1"/>
            <a:r>
              <a:rPr lang="en-US" sz="2000" dirty="0"/>
              <a:t>Completing the </a:t>
            </a:r>
            <a:r>
              <a:rPr lang="en-US" sz="2000" dirty="0" smtClean="0"/>
              <a:t>Company Official Information</a:t>
            </a:r>
            <a:endParaRPr lang="en-US" sz="2000" dirty="0"/>
          </a:p>
          <a:p>
            <a:pPr lvl="1"/>
            <a:r>
              <a:rPr lang="en-US" sz="2000" dirty="0"/>
              <a:t>Reviewing and </a:t>
            </a:r>
            <a:r>
              <a:rPr lang="en-US" sz="2000" dirty="0" smtClean="0"/>
              <a:t>Acknowledging </a:t>
            </a:r>
            <a:r>
              <a:rPr lang="en-US" sz="2000" dirty="0" smtClean="0"/>
              <a:t>Statements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questing a FMCSA Portal Company Official Account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</a:t>
            </a:r>
            <a:endParaRPr lang="en-US" sz="2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195" y="1293307"/>
            <a:ext cx="8955610" cy="47813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URS Online Application Process streamlines the Portal Company Official Account Request Process by providing the following functionality: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An </a:t>
            </a:r>
            <a:r>
              <a:rPr lang="en-US" sz="2400" dirty="0"/>
              <a:t>automated self-service </a:t>
            </a:r>
            <a:r>
              <a:rPr lang="en-US" sz="2400" dirty="0" smtClean="0"/>
              <a:t>process</a:t>
            </a:r>
            <a:endParaRPr lang="en-US" sz="2400" dirty="0"/>
          </a:p>
          <a:p>
            <a:pPr lvl="1"/>
            <a:r>
              <a:rPr lang="en-US" sz="2400" dirty="0" smtClean="0"/>
              <a:t>Providing the capability for Applicants to identify Company Officials </a:t>
            </a:r>
          </a:p>
          <a:p>
            <a:pPr lvl="1"/>
            <a:r>
              <a:rPr lang="en-US" sz="2400" dirty="0" smtClean="0"/>
              <a:t>Providing the capability for Applicants to specify the Company Official’s User ID and </a:t>
            </a:r>
            <a:r>
              <a:rPr lang="en-US" sz="2400" dirty="0" smtClean="0"/>
              <a:t>Password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questing a FMCSA Portal Company Official Account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196" y="1297699"/>
            <a:ext cx="4250120" cy="4787626"/>
          </a:xfrm>
        </p:spPr>
        <p:txBody>
          <a:bodyPr>
            <a:no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pplicants are required to </a:t>
            </a:r>
            <a:r>
              <a:rPr lang="en-US" sz="2400" dirty="0"/>
              <a:t>have </a:t>
            </a:r>
            <a:r>
              <a:rPr lang="en-US" sz="2400" dirty="0" smtClean="0"/>
              <a:t>FMCSA </a:t>
            </a:r>
            <a:r>
              <a:rPr lang="en-US" sz="2400" dirty="0"/>
              <a:t>Portal </a:t>
            </a:r>
            <a:r>
              <a:rPr lang="en-US" sz="2400" dirty="0" smtClean="0"/>
              <a:t>access to </a:t>
            </a:r>
            <a:r>
              <a:rPr lang="en-US" sz="2400" dirty="0"/>
              <a:t>maintain their registration information and to monitor their safety information and </a:t>
            </a:r>
            <a:r>
              <a:rPr lang="en-US" sz="2400" dirty="0" smtClean="0"/>
              <a:t>activity</a:t>
            </a:r>
          </a:p>
          <a:p>
            <a:endParaRPr lang="en-US" sz="12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individual needs to be assigned the Company Official role for the FMCSA </a:t>
            </a:r>
            <a:r>
              <a:rPr lang="en-US" sz="2400" dirty="0" smtClean="0"/>
              <a:t>Portal </a:t>
            </a:r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699650" y="4567425"/>
            <a:ext cx="4250120" cy="1442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Company Official administers access to sensitive company information</a:t>
            </a:r>
          </a:p>
        </p:txBody>
      </p:sp>
      <p:pic>
        <p:nvPicPr>
          <p:cNvPr id="1026" name="Picture 2" descr="An image of the Company Portal Account Page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82" y="1379835"/>
            <a:ext cx="4042755" cy="281435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5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questing a FMCSA Portal Company Official Account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195" y="1289994"/>
            <a:ext cx="8955610" cy="1597108"/>
          </a:xfrm>
        </p:spPr>
        <p:txBody>
          <a:bodyPr>
            <a:noAutofit/>
          </a:bodyPr>
          <a:lstStyle/>
          <a:p>
            <a:r>
              <a:rPr lang="en-US" sz="2400" dirty="0"/>
              <a:t>Should the Company Official role be assigned to the Company </a:t>
            </a:r>
            <a:r>
              <a:rPr lang="en-US" sz="2400" dirty="0" smtClean="0"/>
              <a:t>Contact?  </a:t>
            </a:r>
          </a:p>
          <a:p>
            <a:r>
              <a:rPr lang="en-US" sz="2400" dirty="0"/>
              <a:t>If </a:t>
            </a:r>
            <a:r>
              <a:rPr lang="en-US" sz="2400" dirty="0" smtClean="0"/>
              <a:t>the Company </a:t>
            </a:r>
            <a:r>
              <a:rPr lang="en-US" sz="2400" dirty="0"/>
              <a:t>Official role </a:t>
            </a:r>
            <a:r>
              <a:rPr lang="en-US" sz="2400" dirty="0" smtClean="0"/>
              <a:t>should be </a:t>
            </a:r>
            <a:r>
              <a:rPr lang="en-US" sz="2400" dirty="0"/>
              <a:t>assigned to the Company </a:t>
            </a:r>
            <a:r>
              <a:rPr lang="en-US" sz="2400" dirty="0" smtClean="0"/>
              <a:t>Contact, select the </a:t>
            </a:r>
            <a:r>
              <a:rPr lang="en-US" sz="2400" b="1" i="1" dirty="0" smtClean="0"/>
              <a:t>Yes</a:t>
            </a:r>
            <a:r>
              <a:rPr lang="en-US" sz="2400" dirty="0" smtClean="0"/>
              <a:t> box. If not, select the </a:t>
            </a:r>
            <a:r>
              <a:rPr lang="en-US" sz="2400" b="1" i="1" dirty="0" smtClean="0"/>
              <a:t>No </a:t>
            </a:r>
            <a:r>
              <a:rPr lang="en-US" sz="2400" dirty="0" smtClean="0"/>
              <a:t>box.</a:t>
            </a:r>
          </a:p>
        </p:txBody>
      </p:sp>
      <p:grpSp>
        <p:nvGrpSpPr>
          <p:cNvPr id="20" name="Group 19" descr="When completed, click Next in the Navigation Menu to move to the next page. &#10;"/>
          <p:cNvGrpSpPr/>
          <p:nvPr/>
        </p:nvGrpSpPr>
        <p:grpSpPr>
          <a:xfrm>
            <a:off x="3964840" y="3043869"/>
            <a:ext cx="4801805" cy="3027943"/>
            <a:chOff x="3964840" y="3043869"/>
            <a:chExt cx="4801805" cy="3027943"/>
          </a:xfrm>
        </p:grpSpPr>
        <p:pic>
          <p:nvPicPr>
            <p:cNvPr id="2056" name="Picture 8" descr="This is an image of the page containing the question Should the Company Official role be assigned to the Company Contact.&#10;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4840" y="3043869"/>
              <a:ext cx="4801805" cy="3027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 descr="Select the Yes or No box&#10;&#10;"/>
            <p:cNvSpPr/>
            <p:nvPr>
              <p:custDataLst>
                <p:tags r:id="rId4"/>
              </p:custDataLst>
            </p:nvPr>
          </p:nvSpPr>
          <p:spPr>
            <a:xfrm>
              <a:off x="5839757" y="4689231"/>
              <a:ext cx="1431870" cy="4058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Select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Yes </a:t>
              </a:r>
              <a:r>
                <a:rPr lang="en-US" sz="1400" dirty="0" smtClean="0">
                  <a:solidFill>
                    <a:schemeClr val="tx1"/>
                  </a:solidFill>
                </a:rPr>
                <a:t>or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No</a:t>
              </a:r>
              <a:endParaRPr lang="en-US" sz="1400" b="1" i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6" idx="1"/>
            </p:cNvCxnSpPr>
            <p:nvPr/>
          </p:nvCxnSpPr>
          <p:spPr>
            <a:xfrm flipH="1">
              <a:off x="5552999" y="4892158"/>
              <a:ext cx="286758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Cloud Callout 21" descr="Company Contact’s Name will display based on the information provided in the URS Online Application Process, Business Description section&#10;"/>
          <p:cNvSpPr/>
          <p:nvPr/>
        </p:nvSpPr>
        <p:spPr>
          <a:xfrm>
            <a:off x="549565" y="3051240"/>
            <a:ext cx="2775161" cy="2515168"/>
          </a:xfrm>
          <a:prstGeom prst="cloudCallout">
            <a:avLst>
              <a:gd name="adj1" fmla="val 72248"/>
              <a:gd name="adj2" fmla="val 624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Company Contact’s Name will display based on the information provided in the URS Online Application Process, Business Description section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questing a FMCSA Portal Company Official Account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195" y="1289994"/>
            <a:ext cx="8955610" cy="1188278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</a:t>
            </a:r>
            <a:r>
              <a:rPr lang="en-US" sz="2400" b="1" i="1" dirty="0" smtClean="0"/>
              <a:t>Yes</a:t>
            </a:r>
            <a:r>
              <a:rPr lang="en-US" sz="2400" dirty="0" smtClean="0"/>
              <a:t>, the Company </a:t>
            </a:r>
            <a:r>
              <a:rPr lang="en-US" sz="2400" dirty="0"/>
              <a:t>Official role </a:t>
            </a:r>
            <a:r>
              <a:rPr lang="en-US" sz="2400" dirty="0" smtClean="0"/>
              <a:t>should be </a:t>
            </a:r>
            <a:r>
              <a:rPr lang="en-US" sz="2400" dirty="0"/>
              <a:t>assigned to the Company </a:t>
            </a:r>
            <a:r>
              <a:rPr lang="en-US" sz="2400" dirty="0" smtClean="0"/>
              <a:t>Contact, provide the information for creating an account to the FMCSA Portal</a:t>
            </a:r>
          </a:p>
        </p:txBody>
      </p:sp>
      <p:grpSp>
        <p:nvGrpSpPr>
          <p:cNvPr id="7" name="Group 6" descr="When completed, click Next in the Navigation Menu to move to the next page. &#10;"/>
          <p:cNvGrpSpPr/>
          <p:nvPr/>
        </p:nvGrpSpPr>
        <p:grpSpPr>
          <a:xfrm>
            <a:off x="321880" y="2507955"/>
            <a:ext cx="8445429" cy="3564864"/>
            <a:chOff x="321880" y="2497322"/>
            <a:chExt cx="8445429" cy="3564864"/>
          </a:xfrm>
        </p:grpSpPr>
        <p:pic>
          <p:nvPicPr>
            <p:cNvPr id="3076" name="Picture 4" descr="If Yes, the Company Official role should be assigned to the Company Contact, provide the information for creating an account to the FMCSA Portal.&#10;User ID&#10;Password&#10;Enter a Password using the Password Requirements&#10;Verify the Password&#10;Email&#10;Verify Email&#10;Method of Contact:  Email, US Mail or Both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0305" y="2497322"/>
              <a:ext cx="7307004" cy="3498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" name="Rectangle 89" descr="Enter a User ID and a Password following the Password Requirements&#10;"/>
            <p:cNvSpPr/>
            <p:nvPr>
              <p:custDataLst>
                <p:tags r:id="rId4"/>
              </p:custDataLst>
            </p:nvPr>
          </p:nvSpPr>
          <p:spPr>
            <a:xfrm>
              <a:off x="321880" y="3808475"/>
              <a:ext cx="1969500" cy="6584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Enter a User ID and a Password following the Password Requirements</a:t>
              </a:r>
            </a:p>
          </p:txBody>
        </p:sp>
        <p:sp>
          <p:nvSpPr>
            <p:cNvPr id="25" name="Rectangle 24" descr="Enter the Email Address and re-enter it to verify&#10;"/>
            <p:cNvSpPr/>
            <p:nvPr>
              <p:custDataLst>
                <p:tags r:id="rId5"/>
              </p:custDataLst>
            </p:nvPr>
          </p:nvSpPr>
          <p:spPr>
            <a:xfrm>
              <a:off x="321880" y="4795110"/>
              <a:ext cx="1942835" cy="6485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Enter the Email Address and re-enter it to verify</a:t>
              </a:r>
            </a:p>
          </p:txBody>
        </p:sp>
        <p:sp>
          <p:nvSpPr>
            <p:cNvPr id="40" name="Rectangle 39" descr="Use the drop down arrow to select a preferred method for FMCSA to contact the Company Official&#10;&#10;"/>
            <p:cNvSpPr/>
            <p:nvPr>
              <p:custDataLst>
                <p:tags r:id="rId6"/>
              </p:custDataLst>
            </p:nvPr>
          </p:nvSpPr>
          <p:spPr>
            <a:xfrm>
              <a:off x="5644665" y="5250480"/>
              <a:ext cx="2884010" cy="8117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 the drop down arrow to select a preferred method for FMCSA to contact the Company Official</a:t>
              </a:r>
            </a:p>
          </p:txBody>
        </p:sp>
        <p:cxnSp>
          <p:nvCxnSpPr>
            <p:cNvPr id="41" name="Straight Arrow Connector 40"/>
            <p:cNvCxnSpPr>
              <a:stCxn id="40" idx="1"/>
            </p:cNvCxnSpPr>
            <p:nvPr/>
          </p:nvCxnSpPr>
          <p:spPr>
            <a:xfrm flipH="1">
              <a:off x="5357907" y="5656333"/>
              <a:ext cx="286758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8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questing a FMCSA Portal Company Official Account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9" name="Content Placeholder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4195" y="1289994"/>
            <a:ext cx="8955610" cy="1270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If </a:t>
            </a:r>
            <a:r>
              <a:rPr lang="en-US" sz="2400" b="1" i="1" dirty="0" smtClean="0"/>
              <a:t>No</a:t>
            </a:r>
            <a:r>
              <a:rPr lang="en-US" sz="2400" dirty="0" smtClean="0"/>
              <a:t>, the Company Official role should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be assigned to the Company Contact, provide the information for the individual who should be assigned the Company Official role in the FMCSA Portal</a:t>
            </a:r>
          </a:p>
        </p:txBody>
      </p:sp>
      <p:grpSp>
        <p:nvGrpSpPr>
          <p:cNvPr id="2" name="Group 1" descr="When completed, click Next in the Navigation Menu to move to the next page. "/>
          <p:cNvGrpSpPr/>
          <p:nvPr/>
        </p:nvGrpSpPr>
        <p:grpSpPr>
          <a:xfrm>
            <a:off x="268715" y="2624590"/>
            <a:ext cx="8727923" cy="3346018"/>
            <a:chOff x="321880" y="2560792"/>
            <a:chExt cx="8727923" cy="3346018"/>
          </a:xfrm>
        </p:grpSpPr>
        <p:pic>
          <p:nvPicPr>
            <p:cNvPr id="4099" name="Picture 3" descr="If No, the Company Official role should NOT be assigned to the Company Contact, provide the information for the individual who should be assigned the Company Official role in the FMCSA Portal.&#10;Enter all the required information: &#10;First Name&#10;Middle Name&#10;Last Name&#10;Title&#10;Email Address&#10;Verify the Email Address&#10;Telephone Number&#10;Phone Extension (if applicable)&#10;Fax Number (if applicable)&#10;User ID&#10;Password&#10;Enter a Password using the Password Requirements&#10;Verify the Password&#10;Method of Contact: Email, US Mail or Both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2618" y="2560792"/>
              <a:ext cx="7817185" cy="334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22" descr="Enter all the information for the individual who should be assigned the Company Official role&#10;"/>
            <p:cNvSpPr/>
            <p:nvPr>
              <p:custDataLst>
                <p:tags r:id="rId4"/>
              </p:custDataLst>
            </p:nvPr>
          </p:nvSpPr>
          <p:spPr>
            <a:xfrm>
              <a:off x="321880" y="3960265"/>
              <a:ext cx="1230870" cy="18487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Enter all the information for the individual who should be assigned the Company Official role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questing a FMCSA Portal Company Official Account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0" name="Content Placeholder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2914" y="1288530"/>
            <a:ext cx="4477805" cy="198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Would </a:t>
            </a:r>
            <a:r>
              <a:rPr lang="en-US" dirty="0"/>
              <a:t>you like to reuse the same Security </a:t>
            </a:r>
            <a:r>
              <a:rPr lang="en-US" dirty="0" smtClean="0"/>
              <a:t>Questions selected during the URS Online Application Process, Application Security section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1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627180" y="1303939"/>
            <a:ext cx="4477805" cy="4629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you want to reuse the same Security Questions and Security Answers, select the </a:t>
            </a:r>
            <a:r>
              <a:rPr lang="en-US" b="1" i="1" dirty="0" smtClean="0"/>
              <a:t>Yes</a:t>
            </a:r>
            <a:r>
              <a:rPr lang="en-US" dirty="0" smtClean="0"/>
              <a:t> box</a:t>
            </a:r>
          </a:p>
          <a:p>
            <a:endParaRPr lang="en-US" dirty="0"/>
          </a:p>
          <a:p>
            <a:r>
              <a:rPr lang="en-US" dirty="0" smtClean="0"/>
              <a:t>If you want to select NEW Security Questions and Security  Answers select the </a:t>
            </a:r>
            <a:r>
              <a:rPr lang="en-US" b="1" i="1" dirty="0" smtClean="0"/>
              <a:t>No</a:t>
            </a:r>
            <a:r>
              <a:rPr lang="en-US" dirty="0" smtClean="0"/>
              <a:t> box</a:t>
            </a:r>
          </a:p>
        </p:txBody>
      </p:sp>
      <p:grpSp>
        <p:nvGrpSpPr>
          <p:cNvPr id="3" name="Group 2" descr="When completed, click Next in the Navigation Menu to move to the next page. "/>
          <p:cNvGrpSpPr/>
          <p:nvPr/>
        </p:nvGrpSpPr>
        <p:grpSpPr>
          <a:xfrm>
            <a:off x="272963" y="3404990"/>
            <a:ext cx="4199889" cy="2608741"/>
            <a:chOff x="272963" y="3404990"/>
            <a:chExt cx="4199889" cy="2608741"/>
          </a:xfrm>
        </p:grpSpPr>
        <p:pic>
          <p:nvPicPr>
            <p:cNvPr id="5124" name="Picture 4" descr="This is an image of the page containing the question would you like to reuse the same Security Questions.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63" y="3404990"/>
              <a:ext cx="4199889" cy="26087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 descr="Select the Yes or No box&#10;&#10;"/>
            <p:cNvSpPr/>
            <p:nvPr>
              <p:custDataLst>
                <p:tags r:id="rId5"/>
              </p:custDataLst>
            </p:nvPr>
          </p:nvSpPr>
          <p:spPr>
            <a:xfrm>
              <a:off x="1926308" y="4609957"/>
              <a:ext cx="1431870" cy="4058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Select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Yes </a:t>
              </a:r>
              <a:r>
                <a:rPr lang="en-US" sz="1400" dirty="0" smtClean="0">
                  <a:solidFill>
                    <a:schemeClr val="tx1"/>
                  </a:solidFill>
                </a:rPr>
                <a:t>or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No</a:t>
              </a:r>
              <a:endParaRPr lang="en-US" sz="1400" b="1" i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17" idx="1"/>
            </p:cNvCxnSpPr>
            <p:nvPr/>
          </p:nvCxnSpPr>
          <p:spPr>
            <a:xfrm flipH="1">
              <a:off x="1639550" y="4812884"/>
              <a:ext cx="286758" cy="0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questing a FMCSA Portal Company Official Account 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22376"/>
            <a:ext cx="9144000" cy="4572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Requesting a FMCSA Portal Company Official Account </a:t>
            </a:r>
            <a:r>
              <a:rPr lang="en-US" sz="1800" b="1" dirty="0" smtClean="0"/>
              <a:t>(Cont.)</a:t>
            </a:r>
            <a:endParaRPr lang="en-US" sz="1800" b="1" dirty="0"/>
          </a:p>
        </p:txBody>
      </p:sp>
      <p:sp>
        <p:nvSpPr>
          <p:cNvPr id="20" name="Content Placeholder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2915" y="1288529"/>
            <a:ext cx="3512450" cy="48726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you want to select NEW Security Questions and Security  </a:t>
            </a:r>
            <a:r>
              <a:rPr lang="en-US" dirty="0" smtClean="0"/>
              <a:t>Answers, use </a:t>
            </a:r>
            <a:r>
              <a:rPr lang="en-US" dirty="0"/>
              <a:t>the drop down arrow and select three </a:t>
            </a:r>
            <a:r>
              <a:rPr lang="en-US" b="1" i="1" dirty="0"/>
              <a:t>Security Questions </a:t>
            </a:r>
            <a:r>
              <a:rPr lang="en-US" dirty="0"/>
              <a:t>and provide the </a:t>
            </a:r>
            <a:r>
              <a:rPr lang="en-US" b="1" i="1" dirty="0"/>
              <a:t>Security Answers </a:t>
            </a:r>
            <a:r>
              <a:rPr lang="en-US" dirty="0"/>
              <a:t>in the blank </a:t>
            </a:r>
            <a:r>
              <a:rPr lang="en-US" dirty="0" smtClean="0"/>
              <a:t>fields</a:t>
            </a:r>
            <a:endParaRPr lang="en-US" dirty="0"/>
          </a:p>
        </p:txBody>
      </p:sp>
      <p:grpSp>
        <p:nvGrpSpPr>
          <p:cNvPr id="4101" name="Group 4100" descr="When completed, click Next in the Navigation Menu to move to the next page. "/>
          <p:cNvGrpSpPr/>
          <p:nvPr/>
        </p:nvGrpSpPr>
        <p:grpSpPr>
          <a:xfrm>
            <a:off x="4042199" y="1283507"/>
            <a:ext cx="4990543" cy="4760763"/>
            <a:chOff x="4042199" y="1177177"/>
            <a:chExt cx="4990543" cy="4760763"/>
          </a:xfrm>
        </p:grpSpPr>
        <p:pic>
          <p:nvPicPr>
            <p:cNvPr id="6146" name="Picture 2" descr="If you selected to provide NEW Security Questions and Security Answers, use the drop down arrow to view the different questions. &#10;Select three Security Questions and provide the Security Answers in the blank fields.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199" y="1177177"/>
              <a:ext cx="4990543" cy="47607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 descr="Use the drop down arrow to view the Security Questions and select a question from the list&#10;"/>
            <p:cNvSpPr/>
            <p:nvPr>
              <p:custDataLst>
                <p:tags r:id="rId4"/>
              </p:custDataLst>
            </p:nvPr>
          </p:nvSpPr>
          <p:spPr>
            <a:xfrm>
              <a:off x="6762325" y="3452054"/>
              <a:ext cx="2200952" cy="8598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 the drop down arrow to view the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Security Questions </a:t>
              </a:r>
              <a:r>
                <a:rPr lang="en-US" sz="1400" dirty="0" smtClean="0">
                  <a:solidFill>
                    <a:schemeClr val="tx1"/>
                  </a:solidFill>
                </a:rPr>
                <a:t>and select a question from the list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9" idx="0"/>
            </p:cNvCxnSpPr>
            <p:nvPr/>
          </p:nvCxnSpPr>
          <p:spPr>
            <a:xfrm flipV="1">
              <a:off x="7862801" y="3115341"/>
              <a:ext cx="5292" cy="336712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 descr="Enter a Security Answer in the blank field&#10;"/>
            <p:cNvSpPr/>
            <p:nvPr>
              <p:custDataLst>
                <p:tags r:id="rId5"/>
              </p:custDataLst>
            </p:nvPr>
          </p:nvSpPr>
          <p:spPr>
            <a:xfrm>
              <a:off x="6762325" y="4417892"/>
              <a:ext cx="2200952" cy="5272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Enter a </a:t>
              </a:r>
              <a:r>
                <a:rPr lang="en-US" sz="1400" b="1" i="1" dirty="0" smtClean="0">
                  <a:solidFill>
                    <a:schemeClr val="tx1"/>
                  </a:solidFill>
                </a:rPr>
                <a:t>Security Answer </a:t>
              </a:r>
              <a:r>
                <a:rPr lang="en-US" sz="1400" dirty="0" smtClean="0">
                  <a:solidFill>
                    <a:schemeClr val="tx1"/>
                  </a:solidFill>
                </a:rPr>
                <a:t>in the blank field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5" idx="1"/>
            </p:cNvCxnSpPr>
            <p:nvPr/>
          </p:nvCxnSpPr>
          <p:spPr>
            <a:xfrm flipH="1" flipV="1">
              <a:off x="6017179" y="3756774"/>
              <a:ext cx="745146" cy="924742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01E099F-D07E-4DB9-AE8A-89E43E73D4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NjA5Nzcz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k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+DQoJCTx1aXRleHQgbmFtZT0iUVVJWlBPRF9RVUlaX0FUVEVNUFQiIHZhbHVlPSLQn9C+0L/Ri9GC0LrQsCDQv9GA0L7QudGC0Lgg0L7Qv9GA0L7RgToiLz4NCgkJPHVpdGV4dCBuYW1lPSJRVUlaUE9EX1FVSVpfQVRURU1QVF9WQUxVRSIgdmFsdWU9IiVuINC40LcgJXQiLz4NCgkJPHVpdGV4dCBuYW1lPSJRVUlaUE9EX1FVSVpfU0NPUkUiIHZhbHVlPSLQndCw0LHRgNCw0L3QviDQsdCw0LvQu9C+0LI6Ii8+DQoJCTx1aXRleHQgbmFtZT0iUVVJWlBPRF9RVUlaX1BBU1NTQ09SRSIgdmFsdWU9ItCf0YDQvtGF0L7QtNC90L7QuSDRgNC10LfRg9C70YzRgtCw0YI6Ii8+DQoJCTx1aXRleHQgbmFtZT0iUVVJWlBPRF9RVUlaX01BWFNDT1JFIiB2YWx1ZT0i0JzQsNC60YHQuNC80LDQu9GM0L3Ri9C5INGA0LXQt9GD0LvRjNGC0LDRgjoiLz4NCgkJPHVpdGV4dCBuYW1lPSJRVUlaUE9EX1FVRVNBVE1QVF9TVFIiIHZhbHVlPSLQn9C+0L/Ri9GC0LrQsDogJW4g0LjQtyAldCIvPg0KCQk8dWl0ZXh0IG5hbWU9IlFVSVpQT0RfUVVFU1RZUEVfU1RSIiB2YWx1ZT0i0KLQuNC/OiAlcyIvPg0KCQk8dWl0ZXh0IG5hbWU9IlFVSVpQT0RfUVVFU1RZUEVfR1JEIiB2YWx1ZT0i0KEg0L7RhtC10L3QutC+0LkiLz4NCgkJPHVpdGV4dCBuYW1lPSJRVUlaUE9EX1FVRVNUWVBFX1NWWSIgdmFsdWU9ItCe0LHQt9C+0YAiLz4NCgkJPHVpdGV4dCBuYW1lPSJRVUlaUE9EX1FVSVpBVE1QVF9JTkYiIHZhbHVlPSLQkdC+0LvRjNGI0L7QtSDRh9C40YHQu9C+Ii8+DQoJCTx1aXRleHQgbmFtZT0iUVVJWlBPRF9RVUVTQVRNUFRfSU5GIiB2YWx1ZT0i0JHQvtC70YzRiNC+0LUg0YfQuNGB0LvQviIvPg0KCQk8dWl0ZXh0IG5hbWU9IldBUk5JTkdNU0dfWUVTU1RSSU5HIiB2YWx1ZT0i0JTQsCIvPg0KCQk8dWl0ZXh0IG5hbWU9IldBUk5JTkdNU0dfTk9TVFJJTkciIHZhbHVlPSLQndC10YIiLz4NCgkJPHVpdGV4dCBuYW1lPSJXQVJOSU5HTVNHX1RJVExFU1RSSU5HIiB2YWx1ZT0i0J/RgNC10LTRg9C/0YDQtdC20LTQtdC90LjQtSDQviDQvdCw0LLQuNCz0LDRhtC40Lgg0LIg0L7Qv9GA0L7RgdC1Ii8+DQoJCTx1aXRleHQgbmFtZT0iV0FSTklOR01TR19NU0dTVFJJTkciIHZhbHVlPSLQkiDQvtC/0YDQvtGB0LUg0L7RgdGC0LDQu9C40YHRjCDQvdC10L7RgtCy0LXRh9C10L3QvdGL0LUg0LLQvtC/0YDQvtGB0Ysu0J3QsNC20LDRgtC40LUg0LrQvdC+0L/QutC4ICZxdW90O9CU0LAmcXVvdDsg0L/RgNC40LLQtdC00LXRgiDQuiDQt9Cw0LrRgNGL0YLQuNGOINC+0L/RgNC+0YHQsC4g0J3QsNC20LDRgtC40LUg0LrQvdC+0L/QutC4ICZxdW90O9Cd0LXRgiZxdW90OyDQv9GA0L7QtNC+0LvQttC40YIg0L7Qv9GA0L7RgS4iLz4NCgkJPHVpdGV4dCBuYW1lPSJJTkZPUk1BVElPTl9IMjY0X0ZMQVNIUExBWUVSIiB2YWx1ZT0i0KLQtdC60YPRidCw0Y8g0LLQtdGA0YHQuNGPINC/0YDQvtC40LPRgNGL0LLQsNGC0LXQu9GPIEZsYXNoIFBsYXllciwg0YPRgdGC0LDQvdC+0LLQu9C10L3QvdCw0Y8g0L3QsCDRjdGC0L7QvCDQutC+0LzQv9GM0Y7RgtC10YDQtSwg0L3QtSDQv9C+0LTQtNC10YDQttC40LLQsNC10YIg0Y3RgtC+INCy0LjQtNC10L4uINCp0LXQu9C60L3QuNGC0LUg0LIg0L7QsdC70LDRgdGC0Lgg0LLQuNC00LXQviwg0YfRgtC+0LHRiyDQt9Cw0LPRgNGD0LfQuNGC0Ywg0L/QvtGB0LvQtdC00L3RjtGOINCy0LXRgNGB0LjRjiDQv9GA0L7QuNCz0YDRi9Cy0LDRgtC10LvRj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+0LbQtdC90LjQtSDQsiDRhNCw0LnQuyBBZG9iZSBQcmVzZW50ZXIiLz4NCgkJPHVpdGV4dCBuYW1lPSJET0NXUkFQX01TRyIgdmFsdWU9ItCh0L7RhdGA0LDQvdC40YLRjCDQsiDQv9Cw0L/QutGDICZxdW90O9Cc0L7QuSDQutC+0LzQv9GM0Y7RgtC10YAmcXVvdDsiLz4NCgkJPHVpdGV4dCBuYW1lPSJET0NXUkFQX1BST01QVCIgdmFsdWU9ItCp0LXQu9C60L3Rg9GC0Ywg0LTQu9GPINC30LDQs9GA0YPQt9C60LgiLz4NCgk8L2xhbmd1YWdlPg0KPC9jb25maWd1cmF0aW9uPg0K"/>
  <p:tag name="MMPROD_0PHOTO" val=""/>
  <p:tag name="MMPROD_0LOGO" val=""/>
  <p:tag name="MMPROD_204769PHOTO" val=""/>
  <p:tag name="MMPROD_204769LOGO" val=""/>
  <p:tag name="MMPROD_UIDATA" val="&lt;database version=&quot;9.0&quot;&gt;&lt;object type=&quot;1&quot; unique_id=&quot;10001&quot;&gt;&lt;property id=&quot;20141&quot; value=&quot;UC2 - Submit Application for New Registration - Wizard Intro&quot;/&gt;&lt;property id=&quot;20193&quot; value=&quot;-1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ction to the URS Online Application Process to Request a  FMCSA Portal Company Official Account&amp;quot;&quot;/&gt;&lt;property id=&quot;20303&quot; value=&quot;-1&quot;/&gt;&lt;property id=&quot;20307&quot; value=&quot;256&quot;/&gt;&lt;property id=&quot;20309&quot; value=&quot;-1&quot;/&gt;&lt;/object&gt;&lt;object type=&quot;3&quot; unique_id=&quot;125073&quot;&gt;&lt;property id=&quot;20148&quot; value=&quot;5&quot;/&gt;&lt;property id=&quot;20300&quot; value=&quot;Slide 2 - &amp;quot;Training Objectives&amp;quot;&quot;/&gt;&lt;property id=&quot;20303&quot; value=&quot;-1&quot;/&gt;&lt;property id=&quot;20307&quot; value=&quot;257&quot;/&gt;&lt;property id=&quot;20309&quot; value=&quot;-1&quot;/&gt;&lt;/object&gt;&lt;object type=&quot;3&quot; unique_id=&quot;243271&quot;&gt;&lt;property id=&quot;20148&quot; value=&quot;5&quot;/&gt;&lt;property id=&quot;20300&quot; value=&quot;Slide 3 - &amp;quot;Requesting a FMCSA Portal Company Official Account&amp;quot;&quot;/&gt;&lt;property id=&quot;20307&quot; value=&quot;467&quot;/&gt;&lt;/object&gt;&lt;object type=&quot;3&quot; unique_id=&quot;243292&quot;&gt;&lt;property id=&quot;20148&quot; value=&quot;5&quot;/&gt;&lt;property id=&quot;20300&quot; value=&quot;Slide 4 - &amp;quot;Requesting a FMCSA Portal Company Official Account (Cont.)&amp;quot;&quot;/&gt;&lt;property id=&quot;20307&quot; value=&quot;481&quot;/&gt;&lt;/object&gt;&lt;object type=&quot;3&quot; unique_id=&quot;243294&quot;&gt;&lt;property id=&quot;20148&quot; value=&quot;5&quot;/&gt;&lt;property id=&quot;20300&quot; value=&quot;Slide 5 - &amp;quot;Requesting a FMCSA Portal Company Official Account (Cont.)&amp;quot;&quot;/&gt;&lt;property id=&quot;20307&quot; value=&quot;482&quot;/&gt;&lt;/object&gt;&lt;object type=&quot;3&quot; unique_id=&quot;243311&quot;&gt;&lt;property id=&quot;20148&quot; value=&quot;5&quot;/&gt;&lt;property id=&quot;20300&quot; value=&quot;Slide 12 - &amp;quot;Requesting a FMCSA Portal Company Official Account (Cont.)&amp;quot;&quot;/&gt;&lt;property id=&quot;20307&quot; value=&quot;488&quot;/&gt;&lt;/object&gt;&lt;object type=&quot;3&quot; unique_id=&quot;250773&quot;&gt;&lt;property id=&quot;20148&quot; value=&quot;5&quot;/&gt;&lt;property id=&quot;20300&quot; value=&quot;Slide 8 - &amp;quot;Requesting a FMCSA Portal Company Official Account (Cont.)&amp;quot;&quot;/&gt;&lt;property id=&quot;20307&quot; value=&quot;489&quot;/&gt;&lt;/object&gt;&lt;object type=&quot;3&quot; unique_id=&quot;250774&quot;&gt;&lt;property id=&quot;20148&quot; value=&quot;5&quot;/&gt;&lt;property id=&quot;20300&quot; value=&quot;Slide 10 - &amp;quot;Requesting a FMCSA Portal Company Official Account (Cont.)&amp;quot;&quot;/&gt;&lt;property id=&quot;20307&quot; value=&quot;485&quot;/&gt;&lt;/object&gt;&lt;object type=&quot;3&quot; unique_id=&quot;250775&quot;&gt;&lt;property id=&quot;20148&quot; value=&quot;5&quot;/&gt;&lt;property id=&quot;20300&quot; value=&quot;Slide 11 - &amp;quot;Requesting a FMCSA Portal Company Official Account (Cont.)&amp;quot;&quot;/&gt;&lt;property id=&quot;20307&quot; value=&quot;486&quot;/&gt;&lt;/object&gt;&lt;object type=&quot;3&quot; unique_id=&quot;250776&quot;&gt;&lt;property id=&quot;20148&quot; value=&quot;5&quot;/&gt;&lt;property id=&quot;20300&quot; value=&quot;Slide 13 - &amp;quot;Request a Portal Account - Confirmation&amp;quot;&quot;/&gt;&lt;property id=&quot;20307&quot; value=&quot;478&quot;/&gt;&lt;/object&gt;&lt;object type=&quot;3&quot; unique_id=&quot;250777&quot;&gt;&lt;property id=&quot;20148&quot; value=&quot;5&quot;/&gt;&lt;property id=&quot;20300&quot; value=&quot;Slide 14 - &amp;quot;End of the Training Module&amp;quot;&quot;/&gt;&lt;property id=&quot;20307&quot; value=&quot;480&quot;/&gt;&lt;/object&gt;&lt;object type=&quot;3&quot; unique_id=&quot;261361&quot;&gt;&lt;property id=&quot;20148&quot; value=&quot;5&quot;/&gt;&lt;property id=&quot;20300&quot; value=&quot;Slide 6 - &amp;quot;Requesting a FMCSA Portal Company Official Account (Cont.)&amp;quot;&quot;/&gt;&lt;property id=&quot;20307&quot; value=&quot;490&quot;/&gt;&lt;/object&gt;&lt;object type=&quot;3&quot; unique_id=&quot;261765&quot;&gt;&lt;property id=&quot;20148&quot; value=&quot;5&quot;/&gt;&lt;property id=&quot;20300&quot; value=&quot;Slide 7 - &amp;quot;Requesting a FMCSA Portal Company Official Account (Cont.)&amp;quot;&quot;/&gt;&lt;property id=&quot;20307&quot; value=&quot;491&quot;/&gt;&lt;/object&gt;&lt;object type=&quot;3&quot; unique_id=&quot;261999&quot;&gt;&lt;property id=&quot;20148&quot; value=&quot;5&quot;/&gt;&lt;property id=&quot;20300&quot; value=&quot;Slide 9 - &amp;quot;Requesting a FMCSA Portal Company Official Account (Cont.)&amp;quot;&quot;/&gt;&lt;property id=&quot;20307&quot; value=&quot;492&quot;/&gt;&lt;/object&gt;&lt;/object&gt;&lt;object type=&quot;4&quot; unique_id=&quot;204458&quot;&gt;&lt;object type=&quot;5&quot; unique_id=&quot;204769&quot;&gt;&lt;property id=&quot;20149&quot; value=&quot;Leidos / FMCSA&quot;/&gt;&lt;property id=&quot;20151&quot; value=&quot;IMG00040.jpg&quot;/&gt;&lt;property id=&quot;20153&quot; value=&quot;COMPASS@dot.gov&quot;/&gt;&lt;property id=&quot;20159&quot; value=&quot;DOT Logo.png&quot;/&gt;&lt;/object&gt;&lt;/object&gt;&lt;object type=&quot;10&quot; unique_id=&quot;204459&quot;&gt;&lt;object type=&quot;11&quot; unique_id=&quot;204460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6&quot;/&gt;&lt;lineCharCount val=&quot;7&quot;/&gt;&lt;lineCharCount val=&quot;13&quot;/&gt;&lt;lineCharCount val=&quot;12&quot;/&gt;&lt;lineCharCount val=&quot;13&quot;/&gt;&lt;lineCharCount val=&quot;1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5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41&quot;/&gt;&lt;lineCharCount val=&quot;32&quot;/&gt;&lt;lineCharCount val=&quot;1&quot;/&gt;&lt;lineCharCount val=&quot;38&quot;/&gt;&lt;lineCharCount val=&quot;38&quot;/&gt;&lt;lineCharCount val=&quot;4&quot;/&gt;&lt;lineCharCount val=&quot;33&quot;/&gt;&lt;lineCharCount val=&quot;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41&quot;/&gt;&lt;lineCharCount val=&quot;32&quot;/&gt;&lt;lineCharCount val=&quot;1&quot;/&gt;&lt;lineCharCount val=&quot;38&quot;/&gt;&lt;lineCharCount val=&quot;38&quot;/&gt;&lt;lineCharCount val=&quot;4&quot;/&gt;&lt;lineCharCount val=&quot;33&quot;/&gt;&lt;lineCharCount val=&quot;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2&quot;/&gt;&lt;lineCharCount val=&quot;51&quot;/&gt;&lt;lineCharCount val=&quot;57&quot;/&gt;&lt;lineCharCount val=&quot;19&quot;/&gt;&lt;lineCharCount val=&quot;57&quot;/&gt;&lt;lineCharCount val=&quot;43&quot;/&gt;&lt;lineCharCount val=&quot;37&quot;/&gt;&lt;lineCharCount val=&quot;29&quot;/&gt;&lt;lineCharCount val=&quot;41&quot;/&gt;&lt;lineCharCount val=&quot;34&quot;/&gt;&lt;lineCharCount val=&quot;4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0&quot;/&gt;&lt;lineCharCount val=&quot;22&quot;/&gt;&lt;lineCharCount val=&quot;26&quot;/&gt;&lt;lineCharCount val=&quot;17&quot;/&gt;&lt;lineCharCount val=&quot;27&quot;/&gt;&lt;lineCharCount val=&quot;30&quot;/&gt;&lt;lineCharCount val=&quot;28&quot;/&gt;&lt;lineCharCount val=&quot;22&quot;/&gt;&lt;lineCharCount val=&quot;25&quot;/&gt;&lt;lineCharCount val=&quot;23&quot;/&gt;&lt;lineCharCount val=&quot;23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0&quot;/&gt;&lt;lineCharCount val=&quot;22&quot;/&gt;&lt;lineCharCount val=&quot;26&quot;/&gt;&lt;lineCharCount val=&quot;17&quot;/&gt;&lt;lineCharCount val=&quot;27&quot;/&gt;&lt;lineCharCount val=&quot;30&quot;/&gt;&lt;lineCharCount val=&quot;28&quot;/&gt;&lt;lineCharCount val=&quot;22&quot;/&gt;&lt;lineCharCount val=&quot;25&quot;/&gt;&lt;lineCharCount val=&quot;23&quot;/&gt;&lt;lineCharCount val=&quot;23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0&quot;/&gt;&lt;lineCharCount val=&quot;22&quot;/&gt;&lt;lineCharCount val=&quot;26&quot;/&gt;&lt;lineCharCount val=&quot;17&quot;/&gt;&lt;lineCharCount val=&quot;27&quot;/&gt;&lt;lineCharCount val=&quot;30&quot;/&gt;&lt;lineCharCount val=&quot;28&quot;/&gt;&lt;lineCharCount val=&quot;22&quot;/&gt;&lt;lineCharCount val=&quot;25&quot;/&gt;&lt;lineCharCount val=&quot;23&quot;/&gt;&lt;lineCharCount val=&quot;23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1&quot;/&gt;&lt;lineCharCount val=&quot;50&quot;/&gt;&lt;lineCharCount val=&quot;15&quot;/&gt;&lt;lineCharCount val=&quot;52&quot;/&gt;&lt;lineCharCount val=&quot;23&quot;/&gt;&lt;lineCharCount val=&quot;55&quot;/&gt;&lt;lineCharCount val=&quot;36&quot;/&gt;&lt;lineCharCount val=&quot;60&quot;/&gt;&lt;lineCharCount val=&quot;54&quot;/&gt;&lt;lineCharCount val=&quot;12&quot;/&gt;&lt;lineCharCount val=&quot;55&quot;/&gt;&lt;lineCharCount val=&quot;12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6&quot;/&gt;&lt;lineCharCount val=&quot;9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5&quot;/&gt;&lt;lineCharCount val=&quot;63&quot;/&gt;&lt;lineCharCount val=&quot;59&quot;/&gt;&lt;lineCharCount val=&quot;26&quot;/&gt;&lt;lineCharCount val=&quot;57&quot;/&gt;&lt;lineCharCount val=&quot;15&quot;/&gt;&lt;lineCharCount val=&quot;59&quot;/&gt;&lt;lineCharCount val=&quot;24&quot;/&gt;&lt;lineCharCount val=&quot;59&quot;/&gt;&lt;lineCharCount val=&quot;13&quot;/&gt;&lt;lineCharCount val=&quot;55&quot;/&gt;&lt;lineCharCount val=&quot;59&quot;/&gt;&lt;lineCharCount val=&quot;1&quot;/&gt;&lt;lineCharCount val=&quot;1&quot;/&gt;&lt;lineCharCount val=&quot;1&quot;/&gt;&lt;lineCharCount val=&quot;1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5&quot;/&gt;&lt;lineCharCount val=&quot;63&quot;/&gt;&lt;lineCharCount val=&quot;59&quot;/&gt;&lt;lineCharCount val=&quot;26&quot;/&gt;&lt;lineCharCount val=&quot;57&quot;/&gt;&lt;lineCharCount val=&quot;15&quot;/&gt;&lt;lineCharCount val=&quot;59&quot;/&gt;&lt;lineCharCount val=&quot;24&quot;/&gt;&lt;lineCharCount val=&quot;59&quot;/&gt;&lt;lineCharCount val=&quot;13&quot;/&gt;&lt;lineCharCount val=&quot;55&quot;/&gt;&lt;lineCharCount val=&quot;59&quot;/&gt;&lt;lineCharCount val=&quot;1&quot;/&gt;&lt;lineCharCount val=&quot;1&quot;/&gt;&lt;lineCharCount val=&quot;1&quot;/&gt;&lt;lineCharCount val=&quot;1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S Training Mate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52618</TotalTime>
  <Words>1665</Words>
  <Application>Microsoft Office PowerPoint</Application>
  <PresentationFormat>On-screen Show (4:3)</PresentationFormat>
  <Paragraphs>177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1_Office Theme</vt:lpstr>
      <vt:lpstr>URS Training Material</vt:lpstr>
      <vt:lpstr>2_Office Theme</vt:lpstr>
      <vt:lpstr>Introduction to the URS Online Application Process to Request a  FMCSA Portal Company Official Account</vt:lpstr>
      <vt:lpstr>Training Objectives</vt:lpstr>
      <vt:lpstr>Requesting a FMCSA Portal Company Official Account</vt:lpstr>
      <vt:lpstr>Requesting a FMCSA Portal Company Official Account (Cont.)</vt:lpstr>
      <vt:lpstr>Requesting a FMCSA Portal Company Official Account (Cont.)</vt:lpstr>
      <vt:lpstr>Requesting a FMCSA Portal Company Official Account (Cont.)</vt:lpstr>
      <vt:lpstr>Requesting a FMCSA Portal Company Official Account (Cont.)</vt:lpstr>
      <vt:lpstr>Requesting a FMCSA Portal Company Official Account (Cont.)</vt:lpstr>
      <vt:lpstr>Requesting a FMCSA Portal Company Official Account (Cont.)</vt:lpstr>
      <vt:lpstr>Requesting a FMCSA Portal Company Official Account (Cont.)</vt:lpstr>
      <vt:lpstr>Requesting a FMCSA Portal Company Official Account (Cont.)</vt:lpstr>
      <vt:lpstr>Requesting a FMCSA Portal Company Official Account (Cont.)</vt:lpstr>
      <vt:lpstr>Request a Portal Account - Confirmation</vt:lpstr>
      <vt:lpstr>End of the Training Module</vt:lpstr>
    </vt:vector>
  </TitlesOfParts>
  <Company>Leidos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URS Company Official Portal Account</dc:title>
  <dc:subject>Unified Registration System (URS)</dc:subject>
  <dc:creator>Leidos Training Team</dc:creator>
  <cp:lastModifiedBy>King, Tawana L.</cp:lastModifiedBy>
  <cp:revision>1030</cp:revision>
  <dcterms:created xsi:type="dcterms:W3CDTF">2015-06-22T14:46:22Z</dcterms:created>
  <dcterms:modified xsi:type="dcterms:W3CDTF">2015-11-15T19:55:43Z</dcterms:modified>
</cp:coreProperties>
</file>