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6.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8.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9.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0.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1.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2.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3.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4.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6.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7.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8.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29.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0.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31.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32.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33.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4.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5.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36.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37.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38.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39.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40.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41.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42.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43.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44.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45.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46.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47.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48.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49.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50.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51.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52.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53.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54.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55.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56.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notesSlides/notesSlide57.xml" ContentType="application/vnd.openxmlformats-officedocument.presentationml.notesSlide+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notesSlides/notesSlide58.xml" ContentType="application/vnd.openxmlformats-officedocument.presentationml.notesSlide+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notesSlides/notesSlide59.xml" ContentType="application/vnd.openxmlformats-officedocument.presentationml.notesSlide+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60.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61.xml" ContentType="application/vnd.openxmlformats-officedocument.presentationml.notesSlide+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notesSlides/notesSlide62.xml" ContentType="application/vnd.openxmlformats-officedocument.presentationml.notesSlid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notesSlides/notesSlide63.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64.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notesSlides/notesSlide65.xml" ContentType="application/vnd.openxmlformats-officedocument.presentationml.notesSlide+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notesSlides/notesSlide66.xml" ContentType="application/vnd.openxmlformats-officedocument.presentationml.notesSlid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67.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notesSlides/notesSlide68.xml" ContentType="application/vnd.openxmlformats-officedocument.presentationml.notesSlide+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notesSlides/notesSlide69.xml" ContentType="application/vnd.openxmlformats-officedocument.presentationml.notesSlide+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70.xml" ContentType="application/vnd.openxmlformats-officedocument.presentationml.notesSl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notesSlides/notesSlide71.xml" ContentType="application/vnd.openxmlformats-officedocument.presentationml.notesSlide+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notesSlides/notesSlide72.xml" ContentType="application/vnd.openxmlformats-officedocument.presentationml.notesSlide+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notesSlides/notesSlide73.xml" ContentType="application/vnd.openxmlformats-officedocument.presentationml.notesSlide+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notesSlides/notesSlide74.xml" ContentType="application/vnd.openxmlformats-officedocument.presentationml.notesSlide+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notesSlides/notesSlide75.xml" ContentType="application/vnd.openxmlformats-officedocument.presentationml.notesSlide+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85" r:id="rId2"/>
    <p:sldMasterId id="2147483688" r:id="rId3"/>
  </p:sldMasterIdLst>
  <p:notesMasterIdLst>
    <p:notesMasterId r:id="rId80"/>
  </p:notesMasterIdLst>
  <p:handoutMasterIdLst>
    <p:handoutMasterId r:id="rId81"/>
  </p:handoutMasterIdLst>
  <p:sldIdLst>
    <p:sldId id="256" r:id="rId4"/>
    <p:sldId id="257" r:id="rId5"/>
    <p:sldId id="567" r:id="rId6"/>
    <p:sldId id="568" r:id="rId7"/>
    <p:sldId id="569" r:id="rId8"/>
    <p:sldId id="570" r:id="rId9"/>
    <p:sldId id="571" r:id="rId10"/>
    <p:sldId id="572" r:id="rId11"/>
    <p:sldId id="573" r:id="rId12"/>
    <p:sldId id="574" r:id="rId13"/>
    <p:sldId id="575" r:id="rId14"/>
    <p:sldId id="635" r:id="rId15"/>
    <p:sldId id="577" r:id="rId16"/>
    <p:sldId id="578" r:id="rId17"/>
    <p:sldId id="579" r:id="rId18"/>
    <p:sldId id="580" r:id="rId19"/>
    <p:sldId id="581" r:id="rId20"/>
    <p:sldId id="636" r:id="rId21"/>
    <p:sldId id="637" r:id="rId22"/>
    <p:sldId id="584" r:id="rId23"/>
    <p:sldId id="372" r:id="rId24"/>
    <p:sldId id="585" r:id="rId25"/>
    <p:sldId id="586" r:id="rId26"/>
    <p:sldId id="515" r:id="rId27"/>
    <p:sldId id="628" r:id="rId28"/>
    <p:sldId id="629" r:id="rId29"/>
    <p:sldId id="627" r:id="rId30"/>
    <p:sldId id="588" r:id="rId31"/>
    <p:sldId id="589" r:id="rId32"/>
    <p:sldId id="590" r:id="rId33"/>
    <p:sldId id="630" r:id="rId34"/>
    <p:sldId id="410" r:id="rId35"/>
    <p:sldId id="591" r:id="rId36"/>
    <p:sldId id="543" r:id="rId37"/>
    <p:sldId id="592" r:id="rId38"/>
    <p:sldId id="482" r:id="rId39"/>
    <p:sldId id="512" r:id="rId40"/>
    <p:sldId id="593" r:id="rId41"/>
    <p:sldId id="484" r:id="rId42"/>
    <p:sldId id="545" r:id="rId43"/>
    <p:sldId id="546" r:id="rId44"/>
    <p:sldId id="547" r:id="rId45"/>
    <p:sldId id="595" r:id="rId46"/>
    <p:sldId id="596" r:id="rId47"/>
    <p:sldId id="597" r:id="rId48"/>
    <p:sldId id="598" r:id="rId49"/>
    <p:sldId id="553" r:id="rId50"/>
    <p:sldId id="601" r:id="rId51"/>
    <p:sldId id="602" r:id="rId52"/>
    <p:sldId id="603" r:id="rId53"/>
    <p:sldId id="604" r:id="rId54"/>
    <p:sldId id="605" r:id="rId55"/>
    <p:sldId id="606" r:id="rId56"/>
    <p:sldId id="607" r:id="rId57"/>
    <p:sldId id="608" r:id="rId58"/>
    <p:sldId id="609" r:id="rId59"/>
    <p:sldId id="634" r:id="rId60"/>
    <p:sldId id="626" r:id="rId61"/>
    <p:sldId id="457" r:id="rId62"/>
    <p:sldId id="558" r:id="rId63"/>
    <p:sldId id="610" r:id="rId64"/>
    <p:sldId id="611" r:id="rId65"/>
    <p:sldId id="612" r:id="rId66"/>
    <p:sldId id="613" r:id="rId67"/>
    <p:sldId id="614" r:id="rId68"/>
    <p:sldId id="632" r:id="rId69"/>
    <p:sldId id="616" r:id="rId70"/>
    <p:sldId id="617" r:id="rId71"/>
    <p:sldId id="633" r:id="rId72"/>
    <p:sldId id="619" r:id="rId73"/>
    <p:sldId id="620" r:id="rId74"/>
    <p:sldId id="621" r:id="rId75"/>
    <p:sldId id="622" r:id="rId76"/>
    <p:sldId id="631" r:id="rId77"/>
    <p:sldId id="624" r:id="rId78"/>
    <p:sldId id="625" r:id="rId79"/>
  </p:sldIdLst>
  <p:sldSz cx="9144000" cy="6858000" type="screen4x3"/>
  <p:notesSz cx="6858000" cy="9144000"/>
  <p:custDataLst>
    <p:tags r:id="rId8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ng, Tawana L." initials="TLK" lastIdx="206"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0000FF"/>
    <a:srgbClr val="FFCC00"/>
    <a:srgbClr val="E9B3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91118" autoAdjust="0"/>
  </p:normalViewPr>
  <p:slideViewPr>
    <p:cSldViewPr snapToObjects="1">
      <p:cViewPr>
        <p:scale>
          <a:sx n="100" d="100"/>
          <a:sy n="100" d="100"/>
        </p:scale>
        <p:origin x="-1200" y="402"/>
      </p:cViewPr>
      <p:guideLst>
        <p:guide orient="horz" pos="2160"/>
        <p:guide pos="2880"/>
      </p:guideLst>
    </p:cSldViewPr>
  </p:slideViewPr>
  <p:outlineViewPr>
    <p:cViewPr>
      <p:scale>
        <a:sx n="33" d="100"/>
        <a:sy n="33" d="100"/>
      </p:scale>
      <p:origin x="48" y="13296"/>
    </p:cViewPr>
  </p:outlineViewPr>
  <p:notesTextViewPr>
    <p:cViewPr>
      <p:scale>
        <a:sx n="1" d="1"/>
        <a:sy n="1" d="1"/>
      </p:scale>
      <p:origin x="0" y="0"/>
    </p:cViewPr>
  </p:notesTextViewPr>
  <p:notesViewPr>
    <p:cSldViewPr snapToObjects="1">
      <p:cViewPr varScale="1">
        <p:scale>
          <a:sx n="84" d="100"/>
          <a:sy n="84" d="100"/>
        </p:scale>
        <p:origin x="-3936" y="-84"/>
      </p:cViewPr>
      <p:guideLst>
        <p:guide orient="horz" pos="2880"/>
        <p:guide pos="2160"/>
      </p:guideLst>
    </p:cSldViewPr>
  </p:notes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gs" Target="tags/tag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9166A3-1A95-41D7-84D9-3F4EE3A80EF9}" type="slidenum">
              <a:rPr lang="en-US" smtClean="0"/>
              <a:t>‹#›</a:t>
            </a:fld>
            <a:endParaRPr lang="en-US" dirty="0"/>
          </a:p>
        </p:txBody>
      </p:sp>
    </p:spTree>
    <p:extLst>
      <p:ext uri="{BB962C8B-B14F-4D97-AF65-F5344CB8AC3E}">
        <p14:creationId xmlns:p14="http://schemas.microsoft.com/office/powerpoint/2010/main" val="4025092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A0417-D7B8-46AE-A907-A9157B80B95B}" type="slidenum">
              <a:rPr lang="en-US" smtClean="0"/>
              <a:t>‹#›</a:t>
            </a:fld>
            <a:endParaRPr lang="en-US" dirty="0"/>
          </a:p>
        </p:txBody>
      </p:sp>
    </p:spTree>
    <p:extLst>
      <p:ext uri="{BB962C8B-B14F-4D97-AF65-F5344CB8AC3E}">
        <p14:creationId xmlns:p14="http://schemas.microsoft.com/office/powerpoint/2010/main" val="39715167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Unified Registration System (URS). </a:t>
            </a:r>
          </a:p>
          <a:p>
            <a:r>
              <a:rPr lang="en-US" smtClean="0"/>
              <a:t>United State and Canada: Introduction to Submit an Application for New Registration.</a:t>
            </a:r>
          </a:p>
          <a:p>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a:t>
            </a:fld>
            <a:endParaRPr lang="en-US" dirty="0"/>
          </a:p>
        </p:txBody>
      </p:sp>
    </p:spTree>
    <p:extLst>
      <p:ext uri="{BB962C8B-B14F-4D97-AF65-F5344CB8AC3E}">
        <p14:creationId xmlns:p14="http://schemas.microsoft.com/office/powerpoint/2010/main" val="2206359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lvl="0" indent="-173736">
              <a:buFont typeface="Arial" panose="020B0604020202020204" pitchFamily="34" charset="0"/>
              <a:buChar char="•"/>
            </a:pPr>
            <a:r>
              <a:rPr lang="en-US" sz="1200" b="0" i="0" smtClean="0"/>
              <a:t>Previous:  Select Previous to navigate to the previous page.</a:t>
            </a:r>
          </a:p>
          <a:p>
            <a:pPr marL="173736" lvl="0" indent="-173736">
              <a:buFont typeface="Arial" panose="020B0604020202020204" pitchFamily="34" charset="0"/>
              <a:buChar char="•"/>
            </a:pPr>
            <a:r>
              <a:rPr lang="en-US" sz="1200" b="0" i="0" smtClean="0"/>
              <a:t>Next:  Select Next to navigate to the next page. When the system has validated all the information on a page has been provided it will display yellow ready for selection. </a:t>
            </a:r>
          </a:p>
          <a:p>
            <a:pPr marL="173736" lvl="0" indent="-173736">
              <a:buFont typeface="Arial" panose="020B0604020202020204" pitchFamily="34" charset="0"/>
              <a:buChar char="•"/>
            </a:pPr>
            <a:r>
              <a:rPr lang="en-US" sz="1200" b="0" i="0" smtClean="0"/>
              <a:t>Print:  Select Print to print the completed sections.  Only the sections of the application where responses have been provided to the questions will be printed.</a:t>
            </a:r>
          </a:p>
          <a:p>
            <a:pPr marL="173736" lvl="0" indent="-173736">
              <a:buFont typeface="Arial" panose="020B0604020202020204" pitchFamily="34" charset="0"/>
              <a:buChar char="•"/>
            </a:pPr>
            <a:r>
              <a:rPr lang="en-US" sz="1200" b="0" i="0" smtClean="0"/>
              <a:t>Help:  Select Help to view additional informational.    </a:t>
            </a:r>
          </a:p>
          <a:p>
            <a:pPr marL="173736" lvl="0" indent="-173736">
              <a:buFont typeface="Arial" panose="020B0604020202020204" pitchFamily="34" charset="0"/>
              <a:buChar char="•"/>
            </a:pPr>
            <a:endParaRPr lang="en-US" sz="1200" b="0" i="0" smtClean="0"/>
          </a:p>
          <a:p>
            <a:pPr marL="173736" lvl="0" indent="-173736">
              <a:buFont typeface="Arial" panose="020B0604020202020204" pitchFamily="34" charset="0"/>
              <a:buChar char="•"/>
            </a:pPr>
            <a:r>
              <a:rPr lang="en-US" sz="1200" b="0" i="0" smtClean="0"/>
              <a:t>Click Next in the Navigation Menu to move to the next page.</a:t>
            </a:r>
            <a:endParaRPr lang="en-US" sz="1200" b="0" i="0" u="none"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10</a:t>
            </a:fld>
            <a:endParaRPr lang="en-US" dirty="0"/>
          </a:p>
        </p:txBody>
      </p:sp>
    </p:spTree>
    <p:extLst>
      <p:ext uri="{BB962C8B-B14F-4D97-AF65-F5344CB8AC3E}">
        <p14:creationId xmlns:p14="http://schemas.microsoft.com/office/powerpoint/2010/main" val="652326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How to Navigate the URS Online Application Process.  </a:t>
            </a:r>
          </a:p>
          <a:p>
            <a:r>
              <a:rPr lang="en-US" sz="1200" smtClean="0"/>
              <a:t>The How to Navigate the URS Online Application Process  page provides information on how to navigate through the application to assist the Applicant in completing the application successfully.</a:t>
            </a:r>
          </a:p>
          <a:p>
            <a:r>
              <a:rPr lang="en-US" sz="1200" smtClean="0"/>
              <a:t>Here are a few things to assist you in completing your application successfully:</a:t>
            </a:r>
          </a:p>
          <a:p>
            <a:r>
              <a:rPr lang="en-US" sz="1200" smtClean="0"/>
              <a:t>Each application is assigned an Applicant ID. The applicant will have the capability of creating a password to associate with the Applicant ID. The Applicant ID and Password is temporary and is only for the purposes of completing this application. </a:t>
            </a:r>
          </a:p>
          <a:p>
            <a:r>
              <a:rPr lang="en-US" sz="1200" smtClean="0"/>
              <a:t>A response is required for all questions that are asked.</a:t>
            </a:r>
          </a:p>
          <a:p>
            <a:r>
              <a:rPr lang="en-US" sz="1200" smtClean="0"/>
              <a:t>Once a response has been selected, Click Next to proceed to the next question.</a:t>
            </a:r>
          </a:p>
          <a:p>
            <a:r>
              <a:rPr lang="en-US" sz="1200" smtClean="0"/>
              <a:t>If you would like review or change a response to a question, Click Previous to view the previous question.</a:t>
            </a:r>
          </a:p>
          <a:p>
            <a:r>
              <a:rPr lang="en-US" sz="1200" smtClean="0"/>
              <a:t>If you are unsure of the meaning of a question response, place your mouse on the response to see a definition.</a:t>
            </a:r>
          </a:p>
          <a:p>
            <a:r>
              <a:rPr lang="en-US" sz="1200" smtClean="0"/>
              <a:t>At the end of each section you will be presented with a summary, containing a listing of the questions you were asked along with the response you provided. If you would like to modify a response to a question, click the question text.</a:t>
            </a:r>
          </a:p>
          <a:p>
            <a:endParaRPr lang="en-US" sz="1200" smtClean="0"/>
          </a:p>
          <a:p>
            <a:r>
              <a:rPr lang="en-US" sz="1200" smtClean="0"/>
              <a:t>Click Next in the Navigation Menu or the bottom of the page to move to the next page. </a:t>
            </a:r>
            <a:endParaRPr lang="en-US" b="0" i="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11</a:t>
            </a:fld>
            <a:endParaRPr lang="en-US" dirty="0"/>
          </a:p>
        </p:txBody>
      </p:sp>
    </p:spTree>
    <p:extLst>
      <p:ext uri="{BB962C8B-B14F-4D97-AF65-F5344CB8AC3E}">
        <p14:creationId xmlns:p14="http://schemas.microsoft.com/office/powerpoint/2010/main" val="670020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smtClean="0"/>
              <a:t>Required Information.  
The Required Information page provides a list of documents or information needed in order to complete the application for New Registration successfully. 
Employer Identification Number (EIN) or Social Security Number
Dun and Bradstreet Number (If available)
Company Officers with Titles
Click Next in the Navigation Menu or the bottom of the page to move to the next page. </a:t>
            </a:r>
            <a:endParaRPr lang="en-US" b="0" i="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12</a:t>
            </a:fld>
            <a:endParaRPr lang="en-US" dirty="0"/>
          </a:p>
        </p:txBody>
      </p:sp>
    </p:spTree>
    <p:extLst>
      <p:ext uri="{BB962C8B-B14F-4D97-AF65-F5344CB8AC3E}">
        <p14:creationId xmlns:p14="http://schemas.microsoft.com/office/powerpoint/2010/main" val="3794339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smtClean="0"/>
              <a:t>Financial Responsibility Notice.  </a:t>
            </a:r>
          </a:p>
          <a:p>
            <a:r>
              <a:rPr lang="en-US" b="0" i="0" smtClean="0"/>
              <a:t>The Financial Responsibility Notice explains, for Applicants who are required to file evidence of financial responsibility, the Applicant must ensure the evidence of financial responsibility is electronically filed with FMCSA before new registration is granted and an active USDOT Number is issued. </a:t>
            </a:r>
          </a:p>
          <a:p>
            <a:endParaRPr lang="en-US" b="0" i="0" smtClean="0"/>
          </a:p>
          <a:p>
            <a:r>
              <a:rPr lang="en-US" b="0" i="0" smtClean="0"/>
              <a:t>Click Next in the Navigation Menu or the bottom of the page to move to the next page. </a:t>
            </a:r>
            <a:endParaRPr lang="en-US"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13</a:t>
            </a:fld>
            <a:endParaRPr lang="en-US" dirty="0"/>
          </a:p>
        </p:txBody>
      </p:sp>
    </p:spTree>
    <p:extLst>
      <p:ext uri="{BB962C8B-B14F-4D97-AF65-F5344CB8AC3E}">
        <p14:creationId xmlns:p14="http://schemas.microsoft.com/office/powerpoint/2010/main" val="916444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smtClean="0"/>
              <a:t>Designation of Process Agent Notice.  </a:t>
            </a:r>
          </a:p>
          <a:p>
            <a:r>
              <a:rPr lang="en-US" b="0" i="0" smtClean="0"/>
              <a:t>The Designation of Process Agent Notice explains, for all Applicants who are required to file a designation of process agent under Subtitle B, Title 49 Code of Federal Regulations, must ensure the designation of process agent is electronically filed with FMCSA before new registration is granted and an active USDOT Number is issued.</a:t>
            </a:r>
          </a:p>
          <a:p>
            <a:endParaRPr lang="en-US" b="0" i="0" smtClean="0"/>
          </a:p>
          <a:p>
            <a:r>
              <a:rPr lang="en-US" b="0" i="0" smtClean="0"/>
              <a:t>Click Next in the Navigation Menu or the bottom of the page to move to the next page. </a:t>
            </a:r>
            <a:endParaRPr lang="en-US" b="0" i="0" dirty="0"/>
          </a:p>
        </p:txBody>
      </p:sp>
      <p:sp>
        <p:nvSpPr>
          <p:cNvPr id="4" name="Slide Number Placeholder 3"/>
          <p:cNvSpPr>
            <a:spLocks noGrp="1"/>
          </p:cNvSpPr>
          <p:nvPr>
            <p:ph type="sldNum" sz="quarter" idx="10"/>
          </p:nvPr>
        </p:nvSpPr>
        <p:spPr/>
        <p:txBody>
          <a:bodyPr/>
          <a:lstStyle/>
          <a:p>
            <a:fld id="{767A0417-D7B8-46AE-A907-A9157B80B95B}" type="slidenum">
              <a:rPr lang="en-US" smtClean="0"/>
              <a:t>14</a:t>
            </a:fld>
            <a:endParaRPr lang="en-US" dirty="0"/>
          </a:p>
        </p:txBody>
      </p:sp>
    </p:spTree>
    <p:extLst>
      <p:ext uri="{BB962C8B-B14F-4D97-AF65-F5344CB8AC3E}">
        <p14:creationId xmlns:p14="http://schemas.microsoft.com/office/powerpoint/2010/main" val="2862446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smtClean="0"/>
              <a:t>Issuance of Active USDOT Number Notice.  </a:t>
            </a:r>
          </a:p>
          <a:p>
            <a:r>
              <a:rPr lang="en-US" sz="1200" b="0" i="0" smtClean="0"/>
              <a:t>The Issuance of Active USDOT Number Notice explains, Applicants may not engage in operations without registration and an active USDOT Number. </a:t>
            </a:r>
          </a:p>
          <a:p>
            <a:r>
              <a:rPr lang="en-US" sz="1200" b="0" i="0" smtClean="0"/>
              <a:t>A USDOT Number becomes active only after registration has been granted by the FMCSA. </a:t>
            </a:r>
          </a:p>
          <a:p>
            <a:r>
              <a:rPr lang="en-US" sz="1200" b="0" i="0" smtClean="0"/>
              <a:t>Registration will not be granted without financial responsibility and process agent filings, when required. </a:t>
            </a:r>
          </a:p>
          <a:p>
            <a:endParaRPr lang="en-US" sz="1200" b="0" i="0" smtClean="0"/>
          </a:p>
          <a:p>
            <a:r>
              <a:rPr lang="en-US" sz="1200" b="0" i="0" smtClean="0"/>
              <a:t>Click Next in the Navigation Menu or the bottom of the page to move to the next page. </a:t>
            </a:r>
            <a:endParaRPr lang="en-US"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15</a:t>
            </a:fld>
            <a:endParaRPr lang="en-US" dirty="0"/>
          </a:p>
        </p:txBody>
      </p:sp>
    </p:spTree>
    <p:extLst>
      <p:ext uri="{BB962C8B-B14F-4D97-AF65-F5344CB8AC3E}">
        <p14:creationId xmlns:p14="http://schemas.microsoft.com/office/powerpoint/2010/main" val="803615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smtClean="0"/>
              <a:t>Certifications and Oaths Signature Notice.  </a:t>
            </a:r>
          </a:p>
          <a:p>
            <a:r>
              <a:rPr lang="en-US" b="0" i="0" smtClean="0"/>
              <a:t>The Certifications and Oaths Signature Notice explains the application, certifications and oaths contained in this registration system must be signed by an authorized official. Only signatures from the following are accepted:</a:t>
            </a:r>
          </a:p>
          <a:p>
            <a:r>
              <a:rPr lang="en-US" b="0" i="0" smtClean="0"/>
              <a:t>Sole proprietorship, the owner</a:t>
            </a:r>
          </a:p>
          <a:p>
            <a:r>
              <a:rPr lang="en-US" b="0" i="0" smtClean="0"/>
              <a:t>Partnership, one partner</a:t>
            </a:r>
          </a:p>
          <a:p>
            <a:r>
              <a:rPr lang="en-US" b="0" i="0" smtClean="0"/>
              <a:t>Corporation, an authorized corporate official</a:t>
            </a:r>
          </a:p>
          <a:p>
            <a:r>
              <a:rPr lang="en-US" b="0" i="0" smtClean="0"/>
              <a:t>Any individual with power of attorney to act on behalf of the applicant</a:t>
            </a:r>
          </a:p>
          <a:p>
            <a:endParaRPr lang="en-US" b="0" i="0" smtClean="0"/>
          </a:p>
          <a:p>
            <a:r>
              <a:rPr lang="en-US" b="0" i="0" smtClean="0"/>
              <a:t>Click Next in the Navigation Menu or the bottom of the page to move to the next page. </a:t>
            </a:r>
            <a:endParaRPr lang="en-US"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16</a:t>
            </a:fld>
            <a:endParaRPr lang="en-US" dirty="0"/>
          </a:p>
        </p:txBody>
      </p:sp>
    </p:spTree>
    <p:extLst>
      <p:ext uri="{BB962C8B-B14F-4D97-AF65-F5344CB8AC3E}">
        <p14:creationId xmlns:p14="http://schemas.microsoft.com/office/powerpoint/2010/main" val="2761639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Information Collection Notice.  </a:t>
            </a:r>
          </a:p>
          <a:p>
            <a:r>
              <a:rPr lang="en-US" sz="1200" smtClean="0"/>
              <a:t>The collection of this information is authorized under the provisions of 49 CFR parts 350-399.</a:t>
            </a:r>
          </a:p>
          <a:p>
            <a:r>
              <a:rPr lang="en-US" sz="1200" smtClean="0"/>
              <a:t>Public reporting for this collection of information is estimated to be 1 hour, 20 minutes per application, including the time for reviewing the instructions and completing and reviewing the data inserted on the form electronically. </a:t>
            </a:r>
          </a:p>
          <a:p>
            <a:r>
              <a:rPr lang="en-US" sz="1200" smtClean="0"/>
              <a:t>All responses to this collection of information are mandatory, and will be provided in confidence to the extent allowed by law. Notwithstanding any other provision of law, no person is required to respond to nor shall a person be subject to a penalty for failure to comply with a collection of information subject to the requirements of the Paperwork Reduction Act unless that collection of information displays a current valid OMB Control Number. </a:t>
            </a:r>
          </a:p>
          <a:p>
            <a:r>
              <a:rPr lang="en-US" sz="1200" smtClean="0"/>
              <a:t>The valid OMB Control Number for this information collection is 2126-0051. </a:t>
            </a:r>
          </a:p>
          <a:p>
            <a:r>
              <a:rPr lang="en-US" sz="1200" smtClean="0"/>
              <a:t>Send comments regarding this burden estimate or any other aspect of this collection of information, including suggestions for reducing this burden to: Information Collection Clearance Officer, Federal Motor Carrier Safety Administration, MC-IRRA, U.S. Department of Transportation, Washington, D.C. 20590. </a:t>
            </a:r>
            <a:endParaRPr lang="en-US"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17</a:t>
            </a:fld>
            <a:endParaRPr lang="en-US" dirty="0"/>
          </a:p>
        </p:txBody>
      </p:sp>
    </p:spTree>
    <p:extLst>
      <p:ext uri="{BB962C8B-B14F-4D97-AF65-F5344CB8AC3E}">
        <p14:creationId xmlns:p14="http://schemas.microsoft.com/office/powerpoint/2010/main" val="2034722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smtClean="0"/>
              <a:t>Application Security.
FMCSA would like the Applicant to create an account for accessing the application. 
The account will allow the Applicant to return to complete the application if it’s not able to be completed in a single sitting. 
The URS Online Application Process will automatically assign and display a unique Applicant ID that has been assigned to the Applicant.
A saved application must be completed within 30 calendar days of the saved date.
The Applicant ID must be retained by the Applicant for future use.  </a:t>
            </a:r>
            <a:endParaRPr lang="en-US" sz="1200" b="0" i="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18</a:t>
            </a:fld>
            <a:endParaRPr lang="en-US" dirty="0"/>
          </a:p>
        </p:txBody>
      </p:sp>
    </p:spTree>
    <p:extLst>
      <p:ext uri="{BB962C8B-B14F-4D97-AF65-F5344CB8AC3E}">
        <p14:creationId xmlns:p14="http://schemas.microsoft.com/office/powerpoint/2010/main" val="117483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smtClean="0"/>
              <a:t>The Applicant will create a password to associate with the Application ID.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smtClean="0"/>
              <a:t>The Applicant ID and Password are temporary and are only for the purpose of logging into the URS Online Application Process to complete a saved, incomplete application.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smtClean="0"/>
              <a:t>Create a Password and re-enter or Confirm the Password following the Password Requirements.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smtClean="0"/>
              <a:t>The Password Requirements will display while entering a password and the orange exclamation point will display at the end of the field.  </a:t>
            </a:r>
            <a:endParaRPr lang="en-US" sz="1200" b="0" i="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19</a:t>
            </a:fld>
            <a:endParaRPr lang="en-US" dirty="0"/>
          </a:p>
        </p:txBody>
      </p:sp>
    </p:spTree>
    <p:extLst>
      <p:ext uri="{BB962C8B-B14F-4D97-AF65-F5344CB8AC3E}">
        <p14:creationId xmlns:p14="http://schemas.microsoft.com/office/powerpoint/2010/main" val="380789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Training Objectives.</a:t>
            </a:r>
          </a:p>
          <a:p>
            <a:r>
              <a:rPr lang="en-US" sz="1200" smtClean="0"/>
              <a:t>The training objective for this module is to provide an overview to submit an application for New Registration using the URS Online Application Process.</a:t>
            </a:r>
          </a:p>
          <a:p>
            <a:r>
              <a:rPr lang="en-US" sz="1200" smtClean="0"/>
              <a:t>The functionality in this module includes the following:</a:t>
            </a:r>
          </a:p>
          <a:p>
            <a:r>
              <a:rPr lang="en-US" sz="1200" smtClean="0"/>
              <a:t>Introduction to the URS Online Application Process</a:t>
            </a:r>
          </a:p>
          <a:p>
            <a:r>
              <a:rPr lang="en-US" sz="1200" smtClean="0"/>
              <a:t>Completing the application for new registration</a:t>
            </a:r>
          </a:p>
          <a:p>
            <a:r>
              <a:rPr lang="en-US" sz="1200" smtClean="0"/>
              <a:t>Reviewing and submitting payment for the application for new registration </a:t>
            </a:r>
          </a:p>
          <a:p>
            <a:r>
              <a:rPr lang="en-US" sz="1200" smtClean="0"/>
              <a:t>Uploading documents to submit with the application for new registration</a:t>
            </a:r>
          </a:p>
          <a:p>
            <a:r>
              <a:rPr lang="en-US" sz="1200" smtClean="0"/>
              <a:t>Printing the application for new registration </a:t>
            </a:r>
          </a:p>
          <a:p>
            <a:r>
              <a:rPr lang="en-US" sz="1200" smtClean="0"/>
              <a:t>Returning to complete an incomplete application</a:t>
            </a:r>
            <a:endParaRPr lang="en-US" sz="1200" dirty="0"/>
          </a:p>
        </p:txBody>
      </p:sp>
      <p:sp>
        <p:nvSpPr>
          <p:cNvPr id="4" name="Slide Number Placeholder 3"/>
          <p:cNvSpPr>
            <a:spLocks noGrp="1"/>
          </p:cNvSpPr>
          <p:nvPr>
            <p:ph type="sldNum" sz="quarter" idx="10"/>
          </p:nvPr>
        </p:nvSpPr>
        <p:spPr/>
        <p:txBody>
          <a:bodyPr/>
          <a:lstStyle/>
          <a:p>
            <a:fld id="{767A0417-D7B8-46AE-A907-A9157B80B95B}" type="slidenum">
              <a:rPr lang="en-US" smtClean="0"/>
              <a:t>2</a:t>
            </a:fld>
            <a:endParaRPr lang="en-US" dirty="0"/>
          </a:p>
        </p:txBody>
      </p:sp>
    </p:spTree>
    <p:extLst>
      <p:ext uri="{BB962C8B-B14F-4D97-AF65-F5344CB8AC3E}">
        <p14:creationId xmlns:p14="http://schemas.microsoft.com/office/powerpoint/2010/main" val="3307466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smtClean="0"/>
              <a:t>The Applicant will need to select three different Security Questions and provide the Security Answers in the blank fields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smtClean="0"/>
              <a:t>Use the drop down arrow to select three Security Questions and provide the Security Answers in the blank fields.</a:t>
            </a:r>
            <a:endParaRPr lang="en-US" sz="120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20</a:t>
            </a:fld>
            <a:endParaRPr lang="en-US" dirty="0"/>
          </a:p>
        </p:txBody>
      </p:sp>
    </p:spTree>
    <p:extLst>
      <p:ext uri="{BB962C8B-B14F-4D97-AF65-F5344CB8AC3E}">
        <p14:creationId xmlns:p14="http://schemas.microsoft.com/office/powerpoint/2010/main" val="1900761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smtClean="0"/>
              <a:t>The Security Questions provide the ability for the Applicant to recover the Applicant ID or Password if forgotten.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smtClean="0"/>
              <a:t>The Application Security Page can be printed to retain the information for future use.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smtClean="0"/>
              <a:t>Click Next in the Navigation Menu to move to the next page.</a:t>
            </a:r>
            <a:endParaRPr lang="en-US" b="0" i="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21</a:t>
            </a:fld>
            <a:endParaRPr lang="en-US" dirty="0"/>
          </a:p>
        </p:txBody>
      </p:sp>
    </p:spTree>
    <p:extLst>
      <p:ext uri="{BB962C8B-B14F-4D97-AF65-F5344CB8AC3E}">
        <p14:creationId xmlns:p14="http://schemas.microsoft.com/office/powerpoint/2010/main" val="3807892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smtClean="0"/>
              <a:t>Application Contact.</a:t>
            </a:r>
          </a:p>
          <a:p>
            <a:r>
              <a:rPr lang="en-US" sz="1200" b="0" i="0" smtClean="0"/>
              <a:t>The Application Contact page is where FMCSA would like to collect contact information for the person(s) completing, or assisting with the completion of the application. </a:t>
            </a:r>
          </a:p>
          <a:p>
            <a:r>
              <a:rPr lang="en-US" sz="1200" b="0" i="0" smtClean="0"/>
              <a:t>This person may be an employee, officer, or other authorized person at the Applicant's place of business or someone hired as a consultant or agent to act on behalf of the Applicant in the application proceeding. </a:t>
            </a:r>
          </a:p>
          <a:p>
            <a:r>
              <a:rPr lang="en-US" sz="1200" b="0" i="0" smtClean="0"/>
              <a:t>This person should be authorized and have the necessary information to answer questions about this application, should questions arise. </a:t>
            </a:r>
          </a:p>
          <a:p>
            <a:endParaRPr lang="en-US" sz="1200" b="0" i="0" smtClean="0"/>
          </a:p>
          <a:p>
            <a:r>
              <a:rPr lang="en-US" sz="1200" b="0" i="0" smtClean="0"/>
              <a:t>Click Next in the Navigation Menu or the bottom of the page to move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22</a:t>
            </a:fld>
            <a:endParaRPr lang="en-US" dirty="0"/>
          </a:p>
        </p:txBody>
      </p:sp>
    </p:spTree>
    <p:extLst>
      <p:ext uri="{BB962C8B-B14F-4D97-AF65-F5344CB8AC3E}">
        <p14:creationId xmlns:p14="http://schemas.microsoft.com/office/powerpoint/2010/main" val="120887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Enter the Application Contact Person information. </a:t>
            </a:r>
          </a:p>
          <a:p>
            <a:r>
              <a:rPr lang="en-US" sz="1200" smtClean="0"/>
              <a:t>Select the drop down arrow to view a list of Application Contact Types.  Select an Application Contact Type from the list:</a:t>
            </a:r>
          </a:p>
          <a:p>
            <a:r>
              <a:rPr lang="en-US" sz="1200" smtClean="0"/>
              <a:t>Company Contact (e.g. Employer, Officer) – Person at the Applicant’s place of business who prepares the application for New Registration (Form MCSA-1), or otherwise assists in completing the application. </a:t>
            </a:r>
          </a:p>
          <a:p>
            <a:r>
              <a:rPr lang="en-US" sz="1200" smtClean="0"/>
              <a:t>Applicant Representative (e.g. Consultant, Agent) – Someone other than the Applicant who is hired as a consultant, agent or representative that prepares the application for New Registration (Form MCSA-1), or otherwise assists the Applicant in completing the application. </a:t>
            </a:r>
          </a:p>
          <a:p>
            <a:r>
              <a:rPr lang="en-US" sz="1200" smtClean="0"/>
              <a:t>Both the Company Contact and Applicant Representative may be contacted by FMCSA if there are questions concerning the application. </a:t>
            </a:r>
          </a:p>
          <a:p>
            <a:endParaRPr lang="en-US" sz="1200" smtClean="0"/>
          </a:p>
          <a:p>
            <a:r>
              <a:rPr lang="en-US" sz="1200" smtClean="0"/>
              <a:t>Enter the Application Contact persons information: </a:t>
            </a:r>
          </a:p>
          <a:p>
            <a:r>
              <a:rPr lang="en-US" sz="1200" smtClean="0"/>
              <a:t>First Name</a:t>
            </a:r>
          </a:p>
          <a:p>
            <a:r>
              <a:rPr lang="en-US" sz="1200" smtClean="0"/>
              <a:t>Middle Name</a:t>
            </a:r>
          </a:p>
          <a:p>
            <a:r>
              <a:rPr lang="en-US" sz="1200" smtClean="0"/>
              <a:t>Last Name</a:t>
            </a:r>
          </a:p>
          <a:p>
            <a:r>
              <a:rPr lang="en-US" sz="1200" smtClean="0"/>
              <a:t>Suffix, suffixes values include: Jr., Sr., 2nd , 3rd , II, III, IV, V, VI. Select the drop down arrow to view a list of Suffixes and select a Suffix from the list.  </a:t>
            </a:r>
          </a:p>
          <a:p>
            <a:r>
              <a:rPr lang="en-US" sz="1200" smtClean="0"/>
              <a:t>Title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23</a:t>
            </a:fld>
            <a:endParaRPr lang="en-US" dirty="0"/>
          </a:p>
        </p:txBody>
      </p:sp>
    </p:spTree>
    <p:extLst>
      <p:ext uri="{BB962C8B-B14F-4D97-AF65-F5344CB8AC3E}">
        <p14:creationId xmlns:p14="http://schemas.microsoft.com/office/powerpoint/2010/main" val="3667229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smtClean="0"/>
              <a:t>Enter the Application Contact Address information.
Enter the Application Contact Street Address in Line 1.
Enter the Application Contact Street Address in Line 2, if needed.  
Note: If you enter a U.S. Postal Code, the City and State may automatically populate with the matching information.
Enter the Application Contact City.
Select the drop down arrow to view a list of Application Contact State/Provinces.  Select the Application Contact State/Province from the list.
Enter the Application Contact Postal Code.</a:t>
            </a:r>
            <a:endParaRPr lang="en-US" sz="1200" b="0" i="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24</a:t>
            </a:fld>
            <a:endParaRPr lang="en-US" dirty="0"/>
          </a:p>
        </p:txBody>
      </p:sp>
    </p:spTree>
    <p:extLst>
      <p:ext uri="{BB962C8B-B14F-4D97-AF65-F5344CB8AC3E}">
        <p14:creationId xmlns:p14="http://schemas.microsoft.com/office/powerpoint/2010/main" val="1174831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smtClean="0"/>
              <a:t>Enter the Application Contact’s Phone Number information</a:t>
            </a:r>
          </a:p>
          <a:p>
            <a:pPr marL="0" indent="0">
              <a:buFont typeface="Arial" panose="020B0604020202020204" pitchFamily="34" charset="0"/>
              <a:buNone/>
            </a:pPr>
            <a:r>
              <a:rPr lang="en-US" sz="1200" b="0" i="0" smtClean="0"/>
              <a:t>Select the drop down arrow to view a list of Application Contact Telephone Number Country Codes.  Select a Country Code from the list.</a:t>
            </a:r>
          </a:p>
          <a:p>
            <a:pPr marL="0" indent="0">
              <a:buFont typeface="Arial" panose="020B0604020202020204" pitchFamily="34" charset="0"/>
              <a:buNone/>
            </a:pPr>
            <a:r>
              <a:rPr lang="en-US" sz="1200" b="0" i="0" smtClean="0"/>
              <a:t>Enter the Application Contact Telephone Number and if applicable, the Extension. Enter N/A if there is no Extension.</a:t>
            </a:r>
          </a:p>
          <a:p>
            <a:pPr marL="0" indent="0">
              <a:buFont typeface="Arial" panose="020B0604020202020204" pitchFamily="34" charset="0"/>
              <a:buNone/>
            </a:pPr>
            <a:r>
              <a:rPr lang="en-US" sz="1200" b="0" i="0" smtClean="0"/>
              <a:t>Select the drop down arrow to view a list of Application Contact Fax Number Country Codes.  Select a Country Code from the list.</a:t>
            </a:r>
          </a:p>
          <a:p>
            <a:pPr marL="0" indent="0">
              <a:buFont typeface="Arial" panose="020B0604020202020204" pitchFamily="34" charset="0"/>
              <a:buNone/>
            </a:pPr>
            <a:r>
              <a:rPr lang="en-US" sz="1200" b="0" i="0" smtClean="0"/>
              <a:t>Enter the Application Contact Fax Number.</a:t>
            </a:r>
          </a:p>
          <a:p>
            <a:pPr marL="0" indent="0">
              <a:buFont typeface="Arial" panose="020B0604020202020204" pitchFamily="34" charset="0"/>
              <a:buNone/>
            </a:pPr>
            <a:r>
              <a:rPr lang="en-US" sz="1200" b="0" i="0" smtClean="0"/>
              <a:t>Select the drop down arrow to view a list of Application Contact Cell Phone Number Country Codes.  Select a Country Code from the list.</a:t>
            </a:r>
          </a:p>
          <a:p>
            <a:pPr marL="0" indent="0">
              <a:buFont typeface="Arial" panose="020B0604020202020204" pitchFamily="34" charset="0"/>
              <a:buNone/>
            </a:pPr>
            <a:r>
              <a:rPr lang="en-US" sz="1200" b="0" i="0" smtClean="0"/>
              <a:t>Enter the Application Contact Cell Phone Number.</a:t>
            </a:r>
            <a:endParaRPr lang="en-US" sz="1200" b="0" i="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25</a:t>
            </a:fld>
            <a:endParaRPr lang="en-US" dirty="0"/>
          </a:p>
        </p:txBody>
      </p:sp>
    </p:spTree>
    <p:extLst>
      <p:ext uri="{BB962C8B-B14F-4D97-AF65-F5344CB8AC3E}">
        <p14:creationId xmlns:p14="http://schemas.microsoft.com/office/powerpoint/2010/main" val="1973090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smtClean="0"/>
              <a:t>Enter the Application Contact’s Email Address and Contact Method.</a:t>
            </a:r>
          </a:p>
          <a:p>
            <a:pPr marL="0" indent="0">
              <a:buFont typeface="Arial" panose="020B0604020202020204" pitchFamily="34" charset="0"/>
              <a:buNone/>
            </a:pPr>
            <a:r>
              <a:rPr lang="en-US" sz="1200" b="0" i="0" smtClean="0"/>
              <a:t>Enter the Application Contact Email Address.  Re-enter or confirm the Application Contact Email Address.</a:t>
            </a:r>
          </a:p>
          <a:p>
            <a:pPr marL="0" indent="0">
              <a:buFont typeface="Arial" panose="020B0604020202020204" pitchFamily="34" charset="0"/>
              <a:buNone/>
            </a:pPr>
            <a:r>
              <a:rPr lang="en-US" sz="1200" b="0" i="0" smtClean="0"/>
              <a:t>Select the drop down arrow to view a list of the Application Contact Preferred Contact Methods.  Select an Application Contact Preferred Contact Method from the list.  </a:t>
            </a:r>
          </a:p>
          <a:p>
            <a:pPr marL="0" indent="0">
              <a:buFont typeface="Arial" panose="020B0604020202020204" pitchFamily="34" charset="0"/>
              <a:buNone/>
            </a:pPr>
            <a:r>
              <a:rPr lang="en-US" sz="1200" b="0" i="0" smtClean="0"/>
              <a:t>Options include:</a:t>
            </a:r>
          </a:p>
          <a:p>
            <a:pPr marL="0" indent="0">
              <a:buFont typeface="Arial" panose="020B0604020202020204" pitchFamily="34" charset="0"/>
              <a:buNone/>
            </a:pPr>
            <a:r>
              <a:rPr lang="en-US" sz="1200" b="0" i="0" smtClean="0"/>
              <a:t>Email</a:t>
            </a:r>
          </a:p>
          <a:p>
            <a:pPr marL="0" indent="0">
              <a:buFont typeface="Arial" panose="020B0604020202020204" pitchFamily="34" charset="0"/>
              <a:buNone/>
            </a:pPr>
            <a:r>
              <a:rPr lang="en-US" sz="1200" b="0" i="0" smtClean="0"/>
              <a:t>US Mail </a:t>
            </a:r>
          </a:p>
          <a:p>
            <a:pPr marL="0" indent="0">
              <a:buFont typeface="Arial" panose="020B0604020202020204" pitchFamily="34" charset="0"/>
              <a:buNone/>
            </a:pPr>
            <a:r>
              <a:rPr lang="en-US" sz="1200" b="0" i="0" smtClean="0"/>
              <a:t>Both</a:t>
            </a:r>
          </a:p>
          <a:p>
            <a:pPr marL="0" indent="0">
              <a:buFont typeface="Arial" panose="020B0604020202020204" pitchFamily="34" charset="0"/>
              <a:buNone/>
            </a:pPr>
            <a:r>
              <a:rPr lang="en-US" sz="1200" b="0" i="0" smtClean="0"/>
              <a:t>If the there’s no information to enter for a field, don’t leave it blank enter N/A.  </a:t>
            </a:r>
          </a:p>
          <a:p>
            <a:pPr marL="0" indent="0">
              <a:buFont typeface="Arial" panose="020B0604020202020204" pitchFamily="34" charset="0"/>
              <a:buNone/>
            </a:pPr>
            <a:endParaRPr lang="en-US" sz="1200" b="0" i="0" smtClean="0"/>
          </a:p>
          <a:p>
            <a:pPr marL="0" indent="0">
              <a:buFont typeface="Arial" panose="020B0604020202020204" pitchFamily="34" charset="0"/>
              <a:buNone/>
            </a:pPr>
            <a:r>
              <a:rPr lang="en-US" sz="1200" b="0" i="0" smtClean="0"/>
              <a:t>Click the More button to add additional Application Contacts.</a:t>
            </a:r>
          </a:p>
          <a:p>
            <a:pPr marL="0" indent="0">
              <a:buFont typeface="Arial" panose="020B0604020202020204" pitchFamily="34" charset="0"/>
              <a:buNone/>
            </a:pPr>
            <a:endParaRPr lang="en-US" sz="1200" b="0" i="0" smtClean="0"/>
          </a:p>
          <a:p>
            <a:pPr marL="0" indent="0">
              <a:buFont typeface="Arial" panose="020B0604020202020204" pitchFamily="34" charset="0"/>
              <a:buNone/>
            </a:pPr>
            <a:r>
              <a:rPr lang="en-US" sz="1200" b="0" i="0" smtClean="0"/>
              <a:t>Click Next in the Navigation Menu to move to the next page. </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26</a:t>
            </a:fld>
            <a:endParaRPr lang="en-US" dirty="0"/>
          </a:p>
        </p:txBody>
      </p:sp>
    </p:spTree>
    <p:extLst>
      <p:ext uri="{BB962C8B-B14F-4D97-AF65-F5344CB8AC3E}">
        <p14:creationId xmlns:p14="http://schemas.microsoft.com/office/powerpoint/2010/main" val="3017747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Business Description.</a:t>
            </a:r>
          </a:p>
          <a:p>
            <a:r>
              <a:rPr lang="en-US" sz="1200" smtClean="0"/>
              <a:t>FMCSA needs to capture the business details regarding the Applicant applying for new registration.  </a:t>
            </a:r>
          </a:p>
          <a:p>
            <a:r>
              <a:rPr lang="en-US" sz="1200" smtClean="0"/>
              <a:t>The information includes the following:</a:t>
            </a:r>
          </a:p>
          <a:p>
            <a:r>
              <a:rPr lang="en-US" sz="1200" smtClean="0"/>
              <a:t>Dunn &amp; Bradstreet Number</a:t>
            </a:r>
          </a:p>
          <a:p>
            <a:r>
              <a:rPr lang="en-US" sz="1200" smtClean="0"/>
              <a:t>Legal and Doing Business As Name</a:t>
            </a:r>
          </a:p>
          <a:p>
            <a:r>
              <a:rPr lang="en-US" sz="1200" smtClean="0"/>
              <a:t>Principal Place of Business Addresses</a:t>
            </a:r>
          </a:p>
          <a:p>
            <a:r>
              <a:rPr lang="en-US" sz="1200" smtClean="0"/>
              <a:t>Telephone, Fax, Cell Numbers</a:t>
            </a:r>
          </a:p>
          <a:p>
            <a:r>
              <a:rPr lang="en-US" sz="1200" smtClean="0"/>
              <a:t>EIN or SSN</a:t>
            </a:r>
          </a:p>
          <a:p>
            <a:r>
              <a:rPr lang="en-US" sz="1200" smtClean="0"/>
              <a:t>If applicable, Canadian NCS Number</a:t>
            </a:r>
          </a:p>
          <a:p>
            <a:r>
              <a:rPr lang="en-US" sz="1200" smtClean="0"/>
              <a:t>If applicable, Mexico RFC Number</a:t>
            </a:r>
          </a:p>
          <a:p>
            <a:r>
              <a:rPr lang="en-US" sz="1200" smtClean="0"/>
              <a:t>Unit of Government</a:t>
            </a:r>
          </a:p>
          <a:p>
            <a:r>
              <a:rPr lang="en-US" sz="1200" smtClean="0"/>
              <a:t>Form of Business</a:t>
            </a:r>
          </a:p>
          <a:p>
            <a:r>
              <a:rPr lang="en-US" sz="1200" smtClean="0"/>
              <a:t>Ownership and Control</a:t>
            </a:r>
          </a:p>
          <a:p>
            <a:r>
              <a:rPr lang="en-US" sz="1200" smtClean="0"/>
              <a:t>Company Contact Names, Titles and Addresses</a:t>
            </a:r>
          </a:p>
          <a:p>
            <a:endParaRPr lang="en-US" sz="1200" smtClean="0"/>
          </a:p>
          <a:p>
            <a:r>
              <a:rPr lang="en-US" sz="1200" smtClean="0"/>
              <a:t>Click Next in the Navigation Menu to move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549207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t>Does the Applicant have a Dun and Bradstreet Number?</a:t>
            </a:r>
          </a:p>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t>If the Applicant has a Dun and Bradstreet Number, select the Yes box.</a:t>
            </a:r>
          </a:p>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t>If the Applicant does NOT have a Dun and Bradstreet Number, select the No box.</a:t>
            </a:r>
          </a:p>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smtClean="0"/>
          </a:p>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t>Click Next in the Navigation Menu to move to the next page. </a:t>
            </a:r>
          </a:p>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smtClean="0"/>
          </a:p>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t>If yes, please enter the Dun and Bradstreet Number.</a:t>
            </a:r>
          </a:p>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smtClean="0"/>
          </a:p>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t>Click Next in the Navigation Menu to move to the next page. </a:t>
            </a:r>
            <a:endParaRPr lang="en-US" sz="28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28</a:t>
            </a:fld>
            <a:endParaRPr lang="en-US" dirty="0"/>
          </a:p>
        </p:txBody>
      </p:sp>
    </p:spTree>
    <p:extLst>
      <p:ext uri="{BB962C8B-B14F-4D97-AF65-F5344CB8AC3E}">
        <p14:creationId xmlns:p14="http://schemas.microsoft.com/office/powerpoint/2010/main" val="610404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smtClean="0"/>
              <a:t>Enter the Applicant’s Legal Business Name.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smtClean="0"/>
              <a:t>Click Next in the Navigation Menu to move to the next page.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smtClean="0"/>
              <a:t>Enter the Applicant’s Doing Business As Name (if different from Legal Business Name).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smtClean="0"/>
              <a:t>Select the More button to add additional names.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smtClean="0"/>
              <a:t>Select the Remove button to remove names.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smtClean="0"/>
              <a:t>Click Next in the Navigation Menu to move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29</a:t>
            </a:fld>
            <a:endParaRPr lang="en-US" dirty="0"/>
          </a:p>
        </p:txBody>
      </p:sp>
    </p:spTree>
    <p:extLst>
      <p:ext uri="{BB962C8B-B14F-4D97-AF65-F5344CB8AC3E}">
        <p14:creationId xmlns:p14="http://schemas.microsoft.com/office/powerpoint/2010/main" val="3544842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Introduction to the URS Online Application Process.  </a:t>
            </a:r>
          </a:p>
          <a:p>
            <a:r>
              <a:rPr lang="en-US" sz="1200" smtClean="0"/>
              <a:t>The URS Online Application Process provides the following functionality:</a:t>
            </a:r>
          </a:p>
          <a:p>
            <a:r>
              <a:rPr lang="en-US" sz="1200" smtClean="0"/>
              <a:t>Asks questions using an interview style format</a:t>
            </a:r>
          </a:p>
          <a:p>
            <a:r>
              <a:rPr lang="en-US" sz="1200" smtClean="0"/>
              <a:t>Displays questions based on the Applicant’s responses </a:t>
            </a:r>
          </a:p>
          <a:p>
            <a:r>
              <a:rPr lang="en-US" sz="1200" smtClean="0"/>
              <a:t>Ability to upload documents for submission with the application</a:t>
            </a:r>
          </a:p>
          <a:p>
            <a:r>
              <a:rPr lang="en-US" sz="1200" smtClean="0"/>
              <a:t>Displays a summary of the questions and answers for the Applicant to review</a:t>
            </a:r>
          </a:p>
          <a:p>
            <a:r>
              <a:rPr lang="en-US" sz="1200" smtClean="0"/>
              <a:t>Ability to update previously completed sections of the application</a:t>
            </a:r>
          </a:p>
          <a:p>
            <a:r>
              <a:rPr lang="en-US" sz="1200" smtClean="0"/>
              <a:t>Ability to save an incomplete application for future editing, providing 30 calendar days to return and complete the incomplete application</a:t>
            </a:r>
          </a:p>
          <a:p>
            <a:r>
              <a:rPr lang="en-US" sz="1200" smtClean="0"/>
              <a:t>Ability to print the application at any point </a:t>
            </a:r>
            <a:endParaRPr lang="en-US" sz="120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251790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buFont typeface="Arial" panose="020B0604020202020204" pitchFamily="34" charset="0"/>
              <a:buChar char="•"/>
            </a:pPr>
            <a:r>
              <a:rPr lang="en-US" sz="1200" b="0" i="0" smtClean="0"/>
              <a:t>Is the Applicant’s Principal Place of Business Address is the same as the Application Contact’s Address? </a:t>
            </a:r>
          </a:p>
          <a:p>
            <a:pPr marL="173736" indent="-173736">
              <a:buFont typeface="Arial" panose="020B0604020202020204" pitchFamily="34" charset="0"/>
              <a:buChar char="•"/>
            </a:pPr>
            <a:r>
              <a:rPr lang="en-US" sz="1200" b="0" i="0" smtClean="0"/>
              <a:t>If the Applicant’s Principal Place of Business Address is the same as the Application Contact’s Address, select the Yes box.</a:t>
            </a:r>
          </a:p>
          <a:p>
            <a:pPr marL="173736" indent="-173736">
              <a:buFont typeface="Arial" panose="020B0604020202020204" pitchFamily="34" charset="0"/>
              <a:buChar char="•"/>
            </a:pPr>
            <a:r>
              <a:rPr lang="en-US" sz="1200" b="0" i="0" smtClean="0"/>
              <a:t>If the Applicant’s Principal Place of Business Address is NOT the same as the Application Contact’s Address, select the No box.</a:t>
            </a:r>
          </a:p>
          <a:p>
            <a:pPr marL="173736" indent="-173736">
              <a:buFont typeface="Arial" panose="020B0604020202020204" pitchFamily="34" charset="0"/>
              <a:buChar char="•"/>
            </a:pPr>
            <a:endParaRPr lang="en-US" sz="1200" b="0" i="0" smtClean="0"/>
          </a:p>
          <a:p>
            <a:pPr marL="173736" indent="-173736">
              <a:buFont typeface="Arial" panose="020B0604020202020204" pitchFamily="34" charset="0"/>
              <a:buChar char="•"/>
            </a:pPr>
            <a:r>
              <a:rPr lang="en-US" sz="1200" b="0" i="0" smtClean="0"/>
              <a:t>Click Next in the Navigation Menu to move to the next page. </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30</a:t>
            </a:fld>
            <a:endParaRPr lang="en-US" dirty="0"/>
          </a:p>
        </p:txBody>
      </p:sp>
    </p:spTree>
    <p:extLst>
      <p:ext uri="{BB962C8B-B14F-4D97-AF65-F5344CB8AC3E}">
        <p14:creationId xmlns:p14="http://schemas.microsoft.com/office/powerpoint/2010/main" val="2992511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buFont typeface="Arial" panose="020B0604020202020204" pitchFamily="34" charset="0"/>
              <a:buChar char="•"/>
            </a:pPr>
            <a:r>
              <a:rPr lang="en-US" sz="1200" smtClean="0"/>
              <a:t>Is the Mailing Address the same as the Principal Place of Business Address?</a:t>
            </a:r>
          </a:p>
          <a:p>
            <a:pPr marL="173736" indent="-173736">
              <a:buFont typeface="Arial" panose="020B0604020202020204" pitchFamily="34" charset="0"/>
              <a:buChar char="•"/>
            </a:pPr>
            <a:r>
              <a:rPr lang="en-US" sz="1200" smtClean="0"/>
              <a:t>If Yes, select the check box and the address will populate</a:t>
            </a:r>
          </a:p>
          <a:p>
            <a:pPr marL="173736" indent="-173736">
              <a:buFont typeface="Arial" panose="020B0604020202020204" pitchFamily="34" charset="0"/>
              <a:buChar char="•"/>
            </a:pPr>
            <a:r>
              <a:rPr lang="en-US" sz="1200" smtClean="0"/>
              <a:t>If No, enter the Mailing Address information</a:t>
            </a:r>
          </a:p>
          <a:p>
            <a:pPr marL="173736" indent="-173736">
              <a:buFont typeface="Arial" panose="020B0604020202020204" pitchFamily="34" charset="0"/>
              <a:buChar char="•"/>
            </a:pPr>
            <a:endParaRPr lang="en-US" sz="1200" smtClean="0"/>
          </a:p>
          <a:p>
            <a:pPr marL="173736" indent="-173736">
              <a:buFont typeface="Arial" panose="020B0604020202020204" pitchFamily="34" charset="0"/>
              <a:buChar char="•"/>
            </a:pPr>
            <a:r>
              <a:rPr lang="en-US" sz="1200" smtClean="0"/>
              <a:t>P.O. Box is not accepted as a Principal Place of Business Address.</a:t>
            </a:r>
          </a:p>
          <a:p>
            <a:pPr marL="173736" indent="-173736">
              <a:buFont typeface="Arial" panose="020B0604020202020204" pitchFamily="34" charset="0"/>
              <a:buChar char="•"/>
            </a:pPr>
            <a:endParaRPr lang="en-US" sz="1200" smtClean="0"/>
          </a:p>
          <a:p>
            <a:pPr marL="173736" indent="-173736">
              <a:buFont typeface="Arial" panose="020B0604020202020204" pitchFamily="34" charset="0"/>
              <a:buChar char="•"/>
            </a:pPr>
            <a:r>
              <a:rPr lang="en-US" sz="1200" smtClean="0"/>
              <a:t>Click Next in the Navigation Menu to move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31</a:t>
            </a:fld>
            <a:endParaRPr lang="en-US" dirty="0"/>
          </a:p>
        </p:txBody>
      </p:sp>
    </p:spTree>
    <p:extLst>
      <p:ext uri="{BB962C8B-B14F-4D97-AF65-F5344CB8AC3E}">
        <p14:creationId xmlns:p14="http://schemas.microsoft.com/office/powerpoint/2010/main" val="1336510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smtClean="0"/>
              <a:t>Enter the Principal Place of Business Telephone Number information.</a:t>
            </a:r>
          </a:p>
          <a:p>
            <a:r>
              <a:rPr lang="en-US" sz="1200" b="0" i="0" smtClean="0"/>
              <a:t>Select the drop down arrow to view a list of Principal Place of Business Telephone Number Country Codes.  Select a Country Code from the list.</a:t>
            </a:r>
          </a:p>
          <a:p>
            <a:r>
              <a:rPr lang="en-US" sz="1200" b="0" i="0" smtClean="0"/>
              <a:t>Enter the Principal Place of Business Telephone Number and if applicable, the Extension.</a:t>
            </a:r>
          </a:p>
          <a:p>
            <a:r>
              <a:rPr lang="en-US" sz="1200" b="0" i="0" smtClean="0"/>
              <a:t>Select the drop down arrow to view a list of Principal Place of Business Fax Number Country Codes.  Select a Country Code from the list.</a:t>
            </a:r>
          </a:p>
          <a:p>
            <a:r>
              <a:rPr lang="en-US" sz="1200" b="0" i="0" smtClean="0"/>
              <a:t>Enter the Principal Place of Business Fax Number.</a:t>
            </a:r>
          </a:p>
          <a:p>
            <a:r>
              <a:rPr lang="en-US" sz="1200" b="0" i="0" smtClean="0"/>
              <a:t>Select the drop down arrow to view a list of Principal Place of Business Cell Phone Number Country Codes.  Select a Country Code from the list.</a:t>
            </a:r>
          </a:p>
          <a:p>
            <a:r>
              <a:rPr lang="en-US" sz="1200" b="0" i="0" smtClean="0"/>
              <a:t>Enter the Principal Place of Business Cell Phone Number.</a:t>
            </a:r>
          </a:p>
          <a:p>
            <a:endParaRPr lang="en-US" sz="1200" b="0" i="0" smtClean="0"/>
          </a:p>
          <a:p>
            <a:r>
              <a:rPr lang="en-US" sz="1200" b="0" i="0" smtClean="0"/>
              <a:t>Click Next in the Navigation Menu to move to the next page. </a:t>
            </a:r>
          </a:p>
          <a:p>
            <a:endParaRPr lang="en-US" sz="1200" b="0" i="0" smtClean="0"/>
          </a:p>
          <a:p>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32</a:t>
            </a:fld>
            <a:endParaRPr lang="en-US" dirty="0"/>
          </a:p>
        </p:txBody>
      </p:sp>
    </p:spTree>
    <p:extLst>
      <p:ext uri="{BB962C8B-B14F-4D97-AF65-F5344CB8AC3E}">
        <p14:creationId xmlns:p14="http://schemas.microsoft.com/office/powerpoint/2010/main" val="1174831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baseline="0" smtClean="0"/>
              <a:t>Employer Identification Number (EIN) or Social Security Number (SSN). Sole proprietor owner/operator who do not have an EIN may submit their SSN instead of the EIN but are encouraged to obtain an EIN rather than using a SSN to register for a USDOT Number.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baseline="0" smtClean="0"/>
              <a:t>Select the box to enter either the EIN or SSN.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baseline="0" smtClean="0"/>
              <a:t>Enter the EIN or SSN in the field.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baseline="0" smtClean="0"/>
              <a:t>Click Next in the Navigation Menu to move to the next page. </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33</a:t>
            </a:fld>
            <a:endParaRPr lang="en-US" dirty="0"/>
          </a:p>
        </p:txBody>
      </p:sp>
    </p:spTree>
    <p:extLst>
      <p:ext uri="{BB962C8B-B14F-4D97-AF65-F5344CB8AC3E}">
        <p14:creationId xmlns:p14="http://schemas.microsoft.com/office/powerpoint/2010/main" val="3336542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buFont typeface="Arial" panose="020B0604020202020204" pitchFamily="34" charset="0"/>
              <a:buChar char="•"/>
            </a:pPr>
            <a:r>
              <a:rPr lang="en-US" sz="1200" smtClean="0"/>
              <a:t>If the Applicant is domiciled in Canada, the following will display:  Enter the Applicant Canadian National Security Code (NSC) Number(s).</a:t>
            </a:r>
          </a:p>
          <a:p>
            <a:pPr marL="173736" indent="-173736">
              <a:buFont typeface="Arial" panose="020B0604020202020204" pitchFamily="34" charset="0"/>
              <a:buChar char="•"/>
            </a:pPr>
            <a:r>
              <a:rPr lang="en-US" sz="1200" smtClean="0"/>
              <a:t>Click More to enter additional numbers.</a:t>
            </a:r>
          </a:p>
          <a:p>
            <a:pPr marL="173736" indent="-173736">
              <a:buFont typeface="Arial" panose="020B0604020202020204" pitchFamily="34" charset="0"/>
              <a:buChar char="•"/>
            </a:pPr>
            <a:endParaRPr lang="en-US" sz="1200" smtClean="0"/>
          </a:p>
          <a:p>
            <a:pPr marL="173736" indent="-173736">
              <a:buFont typeface="Arial" panose="020B0604020202020204" pitchFamily="34" charset="0"/>
              <a:buChar char="•"/>
            </a:pPr>
            <a:r>
              <a:rPr lang="en-US" sz="1200" smtClean="0"/>
              <a:t>Click Next in the Navigation Menu to move to the next page. </a:t>
            </a:r>
          </a:p>
          <a:p>
            <a:pPr marL="173736" indent="-173736">
              <a:buFont typeface="Arial" panose="020B0604020202020204" pitchFamily="34" charset="0"/>
              <a:buChar char="•"/>
            </a:pPr>
            <a:endParaRPr lang="en-US" sz="1200" smtClean="0"/>
          </a:p>
          <a:p>
            <a:pPr marL="173736" indent="-173736">
              <a:buFont typeface="Arial" panose="020B0604020202020204" pitchFamily="34" charset="0"/>
              <a:buChar char="•"/>
            </a:pPr>
            <a:endParaRPr lang="en-US" sz="1200" smtClean="0"/>
          </a:p>
          <a:p>
            <a:pPr marL="173736" indent="-173736">
              <a:buFont typeface="Arial" panose="020B0604020202020204" pitchFamily="34" charset="0"/>
              <a:buChar char="•"/>
            </a:pPr>
            <a:endParaRPr lang="en-US" sz="1200" smtClean="0"/>
          </a:p>
          <a:p>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34</a:t>
            </a:fld>
            <a:endParaRPr lang="en-US" dirty="0"/>
          </a:p>
        </p:txBody>
      </p:sp>
    </p:spTree>
    <p:extLst>
      <p:ext uri="{BB962C8B-B14F-4D97-AF65-F5344CB8AC3E}">
        <p14:creationId xmlns:p14="http://schemas.microsoft.com/office/powerpoint/2010/main" val="1174831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smtClean="0"/>
              <a:t>Is the Applicant a Unit of Government?</a:t>
            </a:r>
          </a:p>
          <a:p>
            <a:pPr marL="171450" indent="-171450">
              <a:buFont typeface="Arial" panose="020B0604020202020204" pitchFamily="34" charset="0"/>
              <a:buChar char="•"/>
            </a:pPr>
            <a:r>
              <a:rPr lang="en-US" sz="1200" smtClean="0"/>
              <a:t>If the Applicant is a Unit of Government, select the Yes box.</a:t>
            </a:r>
          </a:p>
          <a:p>
            <a:pPr marL="171450" indent="-171450">
              <a:buFont typeface="Arial" panose="020B0604020202020204" pitchFamily="34" charset="0"/>
              <a:buChar char="•"/>
            </a:pPr>
            <a:r>
              <a:rPr lang="en-US" sz="1200" smtClean="0"/>
              <a:t>If the Applicant is NOT a Unit of Government, select the No box.</a:t>
            </a:r>
          </a:p>
          <a:p>
            <a:pPr marL="171450" indent="-171450">
              <a:buFont typeface="Arial" panose="020B0604020202020204" pitchFamily="34" charset="0"/>
              <a:buChar char="•"/>
            </a:pPr>
            <a:endParaRPr lang="en-US" sz="1200" smtClean="0"/>
          </a:p>
          <a:p>
            <a:pPr marL="171450" indent="-171450">
              <a:buFont typeface="Arial" panose="020B0604020202020204" pitchFamily="34" charset="0"/>
              <a:buChar char="•"/>
            </a:pPr>
            <a:r>
              <a:rPr lang="en-US" sz="1200" smtClean="0"/>
              <a:t>Click Next in the Navigation Menu to move to the next page. </a:t>
            </a:r>
          </a:p>
          <a:p>
            <a:pPr marL="171450" indent="-171450">
              <a:buFont typeface="Arial" panose="020B0604020202020204" pitchFamily="34" charset="0"/>
              <a:buChar char="•"/>
            </a:pPr>
            <a:endParaRPr lang="en-US" sz="1200" smtClean="0"/>
          </a:p>
          <a:p>
            <a:pPr marL="171450" indent="-171450">
              <a:buFont typeface="Arial" panose="020B0604020202020204" pitchFamily="34" charset="0"/>
              <a:buChar char="•"/>
            </a:pPr>
            <a:r>
              <a:rPr lang="en-US" sz="1200" smtClean="0"/>
              <a:t>Please select the category of the Unit of Government from one of the following:</a:t>
            </a:r>
          </a:p>
          <a:p>
            <a:pPr marL="171450" indent="-171450">
              <a:buFont typeface="Arial" panose="020B0604020202020204" pitchFamily="34" charset="0"/>
              <a:buChar char="•"/>
            </a:pPr>
            <a:r>
              <a:rPr lang="en-US" sz="1200" smtClean="0"/>
              <a:t>Federal</a:t>
            </a:r>
          </a:p>
          <a:p>
            <a:pPr marL="171450" indent="-171450">
              <a:buFont typeface="Arial" panose="020B0604020202020204" pitchFamily="34" charset="0"/>
              <a:buChar char="•"/>
            </a:pPr>
            <a:r>
              <a:rPr lang="en-US" sz="1200" smtClean="0"/>
              <a:t>State</a:t>
            </a:r>
          </a:p>
          <a:p>
            <a:pPr marL="171450" indent="-171450">
              <a:buFont typeface="Arial" panose="020B0604020202020204" pitchFamily="34" charset="0"/>
              <a:buChar char="•"/>
            </a:pPr>
            <a:r>
              <a:rPr lang="en-US" sz="1200" smtClean="0"/>
              <a:t>Local</a:t>
            </a:r>
          </a:p>
          <a:p>
            <a:pPr marL="171450" indent="-171450">
              <a:buFont typeface="Arial" panose="020B0604020202020204" pitchFamily="34" charset="0"/>
              <a:buChar char="•"/>
            </a:pPr>
            <a:r>
              <a:rPr lang="en-US" sz="1200" smtClean="0"/>
              <a:t>Tribal</a:t>
            </a:r>
          </a:p>
          <a:p>
            <a:pPr marL="171450" indent="-171450">
              <a:buFont typeface="Arial" panose="020B0604020202020204" pitchFamily="34" charset="0"/>
              <a:buChar char="•"/>
            </a:pPr>
            <a:endParaRPr lang="en-US" sz="1200" smtClean="0"/>
          </a:p>
          <a:p>
            <a:pPr marL="171450" indent="-171450">
              <a:buFont typeface="Arial" panose="020B0604020202020204" pitchFamily="34" charset="0"/>
              <a:buChar char="•"/>
            </a:pPr>
            <a:r>
              <a:rPr lang="en-US" sz="1200" smtClean="0"/>
              <a:t>Click Next in the Navigation Menu to move to the next page.</a:t>
            </a:r>
            <a:endParaRPr lang="en-US" sz="1200" dirty="0"/>
          </a:p>
        </p:txBody>
      </p:sp>
      <p:sp>
        <p:nvSpPr>
          <p:cNvPr id="4" name="Slide Number Placeholder 3"/>
          <p:cNvSpPr>
            <a:spLocks noGrp="1"/>
          </p:cNvSpPr>
          <p:nvPr>
            <p:ph type="sldNum" sz="quarter" idx="10"/>
          </p:nvPr>
        </p:nvSpPr>
        <p:spPr/>
        <p:txBody>
          <a:bodyPr/>
          <a:lstStyle/>
          <a:p>
            <a:fld id="{767A0417-D7B8-46AE-A907-A9157B80B95B}" type="slidenum">
              <a:rPr lang="en-US" smtClean="0"/>
              <a:t>35</a:t>
            </a:fld>
            <a:endParaRPr lang="en-US" dirty="0"/>
          </a:p>
        </p:txBody>
      </p:sp>
    </p:spTree>
    <p:extLst>
      <p:ext uri="{BB962C8B-B14F-4D97-AF65-F5344CB8AC3E}">
        <p14:creationId xmlns:p14="http://schemas.microsoft.com/office/powerpoint/2010/main" val="1165614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smtClean="0"/>
              <a:t>Select the box to identify the Form of Business for the Applicant.</a:t>
            </a:r>
          </a:p>
          <a:p>
            <a:pPr marL="171450" indent="-171450">
              <a:buFont typeface="Arial" panose="020B0604020202020204" pitchFamily="34" charset="0"/>
              <a:buChar char="•"/>
            </a:pPr>
            <a:r>
              <a:rPr lang="en-US" sz="1200" b="0" i="0" smtClean="0"/>
              <a:t>If the Applicant is a Limited Liability Company, Corporation or Limited Liability Partnership, use the drop down arrow to view the State of Incorporation list and select a State from the list. </a:t>
            </a:r>
          </a:p>
          <a:p>
            <a:pPr marL="171450" indent="-171450">
              <a:buFont typeface="Arial" panose="020B0604020202020204" pitchFamily="34" charset="0"/>
              <a:buChar char="•"/>
            </a:pPr>
            <a:r>
              <a:rPr lang="en-US" sz="1200" b="0" i="0" smtClean="0"/>
              <a:t>If Other Form of Business, select the box and enter the form of business information for the Applicant.</a:t>
            </a:r>
          </a:p>
          <a:p>
            <a:pPr marL="171450" indent="-171450">
              <a:buFont typeface="Arial" panose="020B0604020202020204" pitchFamily="34" charset="0"/>
              <a:buChar char="•"/>
            </a:pPr>
            <a:endParaRPr lang="en-US" sz="1200" b="0" i="0" smtClean="0"/>
          </a:p>
          <a:p>
            <a:pPr marL="171450" indent="-171450">
              <a:buFont typeface="Arial" panose="020B0604020202020204" pitchFamily="34" charset="0"/>
              <a:buChar char="•"/>
            </a:pPr>
            <a:r>
              <a:rPr lang="en-US" sz="1200" b="0" i="0" smtClean="0"/>
              <a:t>Click Next in the Navigation Menu to move to the next page. </a:t>
            </a:r>
          </a:p>
          <a:p>
            <a:pPr marL="171450" indent="-171450">
              <a:buFont typeface="Arial" panose="020B0604020202020204" pitchFamily="34" charset="0"/>
              <a:buChar char="•"/>
            </a:pPr>
            <a:endParaRPr lang="en-US" sz="1200" b="0" i="0" smtClean="0"/>
          </a:p>
          <a:p>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36</a:t>
            </a:fld>
            <a:endParaRPr lang="en-US" dirty="0"/>
          </a:p>
        </p:txBody>
      </p:sp>
    </p:spTree>
    <p:extLst>
      <p:ext uri="{BB962C8B-B14F-4D97-AF65-F5344CB8AC3E}">
        <p14:creationId xmlns:p14="http://schemas.microsoft.com/office/powerpoint/2010/main" val="1174831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smtClean="0"/>
              <a:t>Identify if the Applicant is Owned/Controlled by a citizen of the United States or another country.</a:t>
            </a:r>
          </a:p>
          <a:p>
            <a:pPr marL="171450" indent="-171450">
              <a:buFont typeface="Arial" panose="020B0604020202020204" pitchFamily="34" charset="0"/>
              <a:buChar char="•"/>
            </a:pPr>
            <a:r>
              <a:rPr lang="en-US" sz="1200" b="0" i="0" smtClean="0"/>
              <a:t>Select the applicable Owned/Controlled box for the Applicant.  </a:t>
            </a:r>
          </a:p>
          <a:p>
            <a:pPr marL="171450" indent="-171450">
              <a:buFont typeface="Arial" panose="020B0604020202020204" pitchFamily="34" charset="0"/>
              <a:buChar char="•"/>
            </a:pPr>
            <a:r>
              <a:rPr lang="en-US" sz="1200" b="0" i="0" smtClean="0"/>
              <a:t>If the Applicant is owned/controlled by a citizen of a foreign country, use the drop down arrow to view the list of countries and select a Country from the list. </a:t>
            </a:r>
          </a:p>
          <a:p>
            <a:pPr marL="171450" indent="-171450">
              <a:buFont typeface="Arial" panose="020B0604020202020204" pitchFamily="34" charset="0"/>
              <a:buChar char="•"/>
            </a:pPr>
            <a:endParaRPr lang="en-US" sz="1200" b="0" i="0" smtClean="0"/>
          </a:p>
          <a:p>
            <a:pPr marL="171450" indent="-171450">
              <a:buFont typeface="Arial" panose="020B0604020202020204" pitchFamily="34" charset="0"/>
              <a:buChar char="•"/>
            </a:pPr>
            <a:r>
              <a:rPr lang="en-US" sz="1200" b="0" i="0" smtClean="0"/>
              <a:t>Click Next in the Navigation Menu to move to the next page. </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37</a:t>
            </a:fld>
            <a:endParaRPr lang="en-US" dirty="0"/>
          </a:p>
        </p:txBody>
      </p:sp>
    </p:spTree>
    <p:extLst>
      <p:ext uri="{BB962C8B-B14F-4D97-AF65-F5344CB8AC3E}">
        <p14:creationId xmlns:p14="http://schemas.microsoft.com/office/powerpoint/2010/main" val="1174831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smtClean="0"/>
              <a:t>FMCSA needs to capture contact information for the Sole Proprietors, Partners or Others.</a:t>
            </a:r>
          </a:p>
          <a:p>
            <a:pPr marL="171450" indent="-171450">
              <a:buFont typeface="Arial" panose="020B0604020202020204" pitchFamily="34" charset="0"/>
              <a:buChar char="•"/>
            </a:pPr>
            <a:r>
              <a:rPr lang="en-US" sz="1200" b="0" i="0" smtClean="0"/>
              <a:t>Select the Company Contact #1 box</a:t>
            </a:r>
          </a:p>
          <a:p>
            <a:pPr marL="171450" indent="-171450">
              <a:buFont typeface="Arial" panose="020B0604020202020204" pitchFamily="34" charset="0"/>
              <a:buChar char="•"/>
            </a:pPr>
            <a:r>
              <a:rPr lang="en-US" sz="1200" b="0" i="0" smtClean="0"/>
              <a:t>Enter the Company Contact persons information:</a:t>
            </a:r>
          </a:p>
          <a:p>
            <a:pPr marL="171450" indent="-171450">
              <a:buFont typeface="Arial" panose="020B0604020202020204" pitchFamily="34" charset="0"/>
              <a:buChar char="•"/>
            </a:pPr>
            <a:r>
              <a:rPr lang="en-US" sz="1200" b="0" i="0" smtClean="0"/>
              <a:t>First Name</a:t>
            </a:r>
          </a:p>
          <a:p>
            <a:pPr marL="171450" indent="-171450">
              <a:buFont typeface="Arial" panose="020B0604020202020204" pitchFamily="34" charset="0"/>
              <a:buChar char="•"/>
            </a:pPr>
            <a:r>
              <a:rPr lang="en-US" sz="1200" b="0" i="0" smtClean="0"/>
              <a:t>Middle Name</a:t>
            </a:r>
          </a:p>
          <a:p>
            <a:pPr marL="171450" indent="-171450">
              <a:buFont typeface="Arial" panose="020B0604020202020204" pitchFamily="34" charset="0"/>
              <a:buChar char="•"/>
            </a:pPr>
            <a:r>
              <a:rPr lang="en-US" sz="1200" b="0" i="0" smtClean="0"/>
              <a:t>Last Name</a:t>
            </a:r>
          </a:p>
          <a:p>
            <a:pPr marL="171450" indent="-171450">
              <a:buFont typeface="Arial" panose="020B0604020202020204" pitchFamily="34" charset="0"/>
              <a:buChar char="•"/>
            </a:pPr>
            <a:r>
              <a:rPr lang="en-US" sz="1200" b="0" i="0" smtClean="0"/>
              <a:t>Suffix, values include: Jr., Sr., 2nd , 3rd , II, III, IV, V, VI</a:t>
            </a:r>
          </a:p>
          <a:p>
            <a:pPr marL="171450" indent="-171450">
              <a:buFont typeface="Arial" panose="020B0604020202020204" pitchFamily="34" charset="0"/>
              <a:buChar char="•"/>
            </a:pPr>
            <a:r>
              <a:rPr lang="en-US" sz="1200" b="0" i="0" smtClean="0"/>
              <a:t>Select the drop down arrow to view a list of Suffixes and select a Suffix from the list.  </a:t>
            </a:r>
          </a:p>
          <a:p>
            <a:pPr marL="171450" indent="-171450">
              <a:buFont typeface="Arial" panose="020B0604020202020204" pitchFamily="34" charset="0"/>
              <a:buChar char="•"/>
            </a:pPr>
            <a:r>
              <a:rPr lang="en-US" sz="1200" b="0" i="0" smtClean="0"/>
              <a:t>Title</a:t>
            </a:r>
          </a:p>
          <a:p>
            <a:pPr marL="171450" indent="-171450">
              <a:buFont typeface="Arial" panose="020B0604020202020204" pitchFamily="34" charset="0"/>
              <a:buChar char="•"/>
            </a:pPr>
            <a:r>
              <a:rPr lang="en-US" sz="1200" b="0" i="0" smtClean="0"/>
              <a:t>Email Address</a:t>
            </a:r>
          </a:p>
          <a:p>
            <a:pPr marL="171450" indent="-171450">
              <a:buFont typeface="Arial" panose="020B0604020202020204" pitchFamily="34" charset="0"/>
              <a:buChar char="•"/>
            </a:pPr>
            <a:r>
              <a:rPr lang="en-US" sz="1200" b="0" i="0" smtClean="0"/>
              <a:t>Telephone Number</a:t>
            </a:r>
          </a:p>
          <a:p>
            <a:pPr marL="171450" indent="-171450">
              <a:buFont typeface="Arial" panose="020B0604020202020204" pitchFamily="34" charset="0"/>
              <a:buChar char="•"/>
            </a:pPr>
            <a:endParaRPr lang="en-US" sz="1200" b="0" i="0" smtClean="0"/>
          </a:p>
          <a:p>
            <a:pPr marL="171450" indent="-171450">
              <a:buFont typeface="Arial" panose="020B0604020202020204" pitchFamily="34" charset="0"/>
              <a:buChar char="•"/>
            </a:pPr>
            <a:r>
              <a:rPr lang="en-US" sz="1200" b="0" i="0" smtClean="0"/>
              <a:t>To add additional Company Contacts, select the More button.</a:t>
            </a:r>
          </a:p>
          <a:p>
            <a:pPr marL="171450" indent="-171450">
              <a:buFont typeface="Arial" panose="020B0604020202020204" pitchFamily="34" charset="0"/>
              <a:buChar char="•"/>
            </a:pPr>
            <a:endParaRPr lang="en-US" sz="1200" b="0" i="0" smtClean="0"/>
          </a:p>
          <a:p>
            <a:pPr marL="171450" indent="-171450">
              <a:buFont typeface="Arial" panose="020B0604020202020204" pitchFamily="34" charset="0"/>
              <a:buChar char="•"/>
            </a:pPr>
            <a:r>
              <a:rPr lang="en-US" sz="1200" b="0" i="0" smtClean="0"/>
              <a:t>Click Next in the Navigation Menu to move to the next page. </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38</a:t>
            </a:fld>
            <a:endParaRPr lang="en-US" dirty="0"/>
          </a:p>
        </p:txBody>
      </p:sp>
    </p:spTree>
    <p:extLst>
      <p:ext uri="{BB962C8B-B14F-4D97-AF65-F5344CB8AC3E}">
        <p14:creationId xmlns:p14="http://schemas.microsoft.com/office/powerpoint/2010/main" val="10283042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Business Description Summary.</a:t>
            </a:r>
          </a:p>
          <a:p>
            <a:r>
              <a:rPr lang="en-US" sz="1200" smtClean="0"/>
              <a:t>Review the Business Description Summary for accuracy. </a:t>
            </a:r>
          </a:p>
          <a:p>
            <a:r>
              <a:rPr lang="en-US" sz="1200" smtClean="0"/>
              <a:t>To change an answer to a question, click the question text to return to the question to change the answer.  </a:t>
            </a:r>
          </a:p>
          <a:p>
            <a:endParaRPr lang="en-US" sz="1200" smtClean="0"/>
          </a:p>
          <a:p>
            <a:r>
              <a:rPr lang="en-US" sz="1200" smtClean="0"/>
              <a:t>Click Next in the Navigation Menu to move to the next page. </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39</a:t>
            </a:fld>
            <a:endParaRPr lang="en-US" dirty="0"/>
          </a:p>
        </p:txBody>
      </p:sp>
    </p:spTree>
    <p:extLst>
      <p:ext uri="{BB962C8B-B14F-4D97-AF65-F5344CB8AC3E}">
        <p14:creationId xmlns:p14="http://schemas.microsoft.com/office/powerpoint/2010/main" val="117483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Accessing the URS Online Application Process.</a:t>
            </a:r>
          </a:p>
          <a:p>
            <a:r>
              <a:rPr lang="en-US" smtClean="0"/>
              <a:t>To apply for New Registration the URS Online Application Process can be accessed from the FMCSA Website, www.fmcsa.dot.gov/urs.</a:t>
            </a:r>
          </a:p>
          <a:p>
            <a:endParaRPr lang="en-US" smtClean="0"/>
          </a:p>
          <a:p>
            <a:r>
              <a:rPr lang="en-US" smtClean="0"/>
              <a:t>These are the steps to access the online application:</a:t>
            </a:r>
          </a:p>
          <a:p>
            <a:r>
              <a:rPr lang="en-US" smtClean="0"/>
              <a:t>Navigate to the FMCSA Website</a:t>
            </a:r>
          </a:p>
          <a:p>
            <a:r>
              <a:rPr lang="en-US" smtClean="0"/>
              <a:t>Click the “To Get Started Click Here” button in the middle of the page</a:t>
            </a:r>
          </a:p>
          <a:p>
            <a:r>
              <a:rPr lang="en-US" smtClean="0"/>
              <a:t>Completed the Human Verification</a:t>
            </a:r>
            <a:endParaRPr lang="en-US"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171055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Operation Classification.
FMCSA needs to capture details regarding the Applicant’s planned operation.
This includes the following information:
Intermodal Equipment Provider
Transporting Property
Broker Services
Type of Cargo or Property Transporting
Transporting  across state lines with/without HM
Transporting passengers
Receiving a grant from the FTA
Freight Forwarder Services
Cargo Tank Facility
Driveaway or Towaway
Classification of Cargo
Note: Reference the Entity specific training module for details on Operation Classification
Click Next in the Navigation Menu to move to the next page.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Vehicles.</a:t>
            </a:r>
          </a:p>
          <a:p>
            <a:r>
              <a:rPr lang="en-US" sz="1200" smtClean="0"/>
              <a:t>FMCSA needs to capture details regarding the Motor Vehicles being planned to operate.</a:t>
            </a:r>
          </a:p>
          <a:p>
            <a:r>
              <a:rPr lang="en-US" sz="1200" smtClean="0"/>
              <a:t>This includes the following information:</a:t>
            </a:r>
          </a:p>
          <a:p>
            <a:r>
              <a:rPr lang="en-US" sz="1200" smtClean="0"/>
              <a:t>Number of non-CMVs</a:t>
            </a:r>
          </a:p>
          <a:p>
            <a:r>
              <a:rPr lang="en-US" sz="1200" smtClean="0"/>
              <a:t>Type of CMVs</a:t>
            </a:r>
          </a:p>
          <a:p>
            <a:r>
              <a:rPr lang="en-US" sz="1200" smtClean="0"/>
              <a:t>Number of CMVs that will operate in Canada or Mexico</a:t>
            </a:r>
          </a:p>
          <a:p>
            <a:r>
              <a:rPr lang="en-US" sz="1200" smtClean="0"/>
              <a:t>Number of CMVs that will operate in Interstate commerce</a:t>
            </a:r>
          </a:p>
          <a:p>
            <a:r>
              <a:rPr lang="en-US" sz="1200" smtClean="0"/>
              <a:t>Number of CMVs that will operate in Intrastate commerce</a:t>
            </a:r>
          </a:p>
          <a:p>
            <a:endParaRPr lang="en-US" sz="1200" smtClean="0"/>
          </a:p>
          <a:p>
            <a:r>
              <a:rPr lang="en-US" sz="1200" smtClean="0"/>
              <a:t>Note: Reference the Entity specific training module for details on Vehicles</a:t>
            </a:r>
          </a:p>
          <a:p>
            <a:endParaRPr lang="en-US" sz="1200" smtClean="0"/>
          </a:p>
          <a:p>
            <a:r>
              <a:rPr lang="en-US" sz="1200" smtClean="0"/>
              <a:t>Click Next in the Navigation Menu to move to the next page.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Drivers.</a:t>
            </a:r>
          </a:p>
          <a:p>
            <a:r>
              <a:rPr lang="en-US" sz="1200" smtClean="0"/>
              <a:t>FMCSA needs to capture details about the drivers the Applicant will be using in its operations.</a:t>
            </a:r>
          </a:p>
          <a:p>
            <a:r>
              <a:rPr lang="en-US" sz="1200" smtClean="0"/>
              <a:t>This includes the following information:</a:t>
            </a:r>
          </a:p>
          <a:p>
            <a:r>
              <a:rPr lang="en-US" sz="1200" smtClean="0"/>
              <a:t>Number of drivers operating as Interstate</a:t>
            </a:r>
          </a:p>
          <a:p>
            <a:r>
              <a:rPr lang="en-US" sz="1200" smtClean="0"/>
              <a:t>Number of drivers operating solely as Intrastate</a:t>
            </a:r>
          </a:p>
          <a:p>
            <a:r>
              <a:rPr lang="en-US" sz="1200" smtClean="0"/>
              <a:t>Number of drivers with a CDL, Licencia Federal de Conductor (LFC), or a valid Canadian License Class 1, 2, 3, or 4 (or Class A, B, C, or D if licensed in Ontario)</a:t>
            </a:r>
          </a:p>
          <a:p>
            <a:r>
              <a:rPr lang="en-US" sz="1200" smtClean="0"/>
              <a:t>Number of drivers operating in Canada or Mexico</a:t>
            </a:r>
          </a:p>
          <a:p>
            <a:endParaRPr lang="en-US" sz="1200" smtClean="0"/>
          </a:p>
          <a:p>
            <a:r>
              <a:rPr lang="en-US" sz="1200" smtClean="0"/>
              <a:t>Note: Reference the Entity specific training module for details on Drivers</a:t>
            </a:r>
          </a:p>
          <a:p>
            <a:endParaRPr lang="en-US" sz="1200" smtClean="0"/>
          </a:p>
          <a:p>
            <a:r>
              <a:rPr lang="en-US" sz="1200" smtClean="0"/>
              <a:t>Click Next in the Navigation Menu to move to the next page.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Hazardous Materials.</a:t>
            </a:r>
          </a:p>
          <a:p>
            <a:r>
              <a:rPr lang="en-US" sz="1200" smtClean="0"/>
              <a:t>FMCSA needs to capture some details regarding the type of Hazardous Materials (HM) Applicant will transport or ship:</a:t>
            </a:r>
          </a:p>
          <a:p>
            <a:r>
              <a:rPr lang="en-US" sz="1200" smtClean="0"/>
              <a:t>Type of HM the Applicant transports and/or ships</a:t>
            </a:r>
          </a:p>
          <a:p>
            <a:r>
              <a:rPr lang="en-US" sz="1200" smtClean="0"/>
              <a:t>Need a Hazardous Materials Safety Permit (HMSP)</a:t>
            </a:r>
          </a:p>
          <a:p>
            <a:r>
              <a:rPr lang="en-US" sz="1200" smtClean="0"/>
              <a:t>Number of accidents, as defined in 49 CFR 390.5 the Applicant had in the past 12 months</a:t>
            </a:r>
          </a:p>
          <a:p>
            <a:r>
              <a:rPr lang="en-US" sz="1200" smtClean="0"/>
              <a:t>Satisfactory security program in place as required in 49 CFR Part 385, Subpart E</a:t>
            </a:r>
          </a:p>
          <a:p>
            <a:r>
              <a:rPr lang="en-US" sz="1200" smtClean="0"/>
              <a:t>Required by any state(s) to have a permit for any of the Hazardous Materials </a:t>
            </a:r>
          </a:p>
          <a:p>
            <a:r>
              <a:rPr lang="en-US" sz="1200" smtClean="0"/>
              <a:t>Complete a Certification</a:t>
            </a:r>
          </a:p>
          <a:p>
            <a:endParaRPr lang="en-US" sz="1200" smtClean="0"/>
          </a:p>
          <a:p>
            <a:r>
              <a:rPr lang="en-US" sz="1200" smtClean="0"/>
              <a:t>Note: Reference the Entity specific training module for details on Hazardous Materials</a:t>
            </a:r>
          </a:p>
          <a:p>
            <a:endParaRPr lang="en-US" sz="1200" smtClean="0"/>
          </a:p>
          <a:p>
            <a:r>
              <a:rPr lang="en-US" sz="1200" smtClean="0"/>
              <a:t>Click Next in the Navigation Menu to move to the next page.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1206095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Cargo Tank Facility.</a:t>
            </a:r>
          </a:p>
          <a:p>
            <a:r>
              <a:rPr lang="en-US" sz="1200" smtClean="0"/>
              <a:t>The information being collected in this section is needed for each Cargo Tank Facility being registered.</a:t>
            </a:r>
          </a:p>
          <a:p>
            <a:r>
              <a:rPr lang="en-US" sz="1200" smtClean="0"/>
              <a:t>FMCSA needs to capture some details regarding the Cargo Tank Facilities the Applicant will operate:</a:t>
            </a:r>
          </a:p>
          <a:p>
            <a:r>
              <a:rPr lang="en-US" sz="1200" smtClean="0"/>
              <a:t>How many and the Names</a:t>
            </a:r>
          </a:p>
          <a:p>
            <a:r>
              <a:rPr lang="en-US" sz="1200" smtClean="0"/>
              <a:t>Addresses</a:t>
            </a:r>
          </a:p>
          <a:p>
            <a:r>
              <a:rPr lang="en-US" sz="1200" smtClean="0"/>
              <a:t>Functions, Exemptions, Special Permits, Vehicles</a:t>
            </a:r>
          </a:p>
          <a:p>
            <a:r>
              <a:rPr lang="en-US" sz="1200" smtClean="0"/>
              <a:t>Manufacture or Repair functions</a:t>
            </a:r>
          </a:p>
          <a:p>
            <a:r>
              <a:rPr lang="en-US" sz="1200" smtClean="0"/>
              <a:t>Uses mobile testing/inspection equipment</a:t>
            </a:r>
          </a:p>
          <a:p>
            <a:r>
              <a:rPr lang="en-US" sz="1200" smtClean="0"/>
              <a:t>Contact, Inspector information </a:t>
            </a:r>
          </a:p>
          <a:p>
            <a:r>
              <a:rPr lang="en-US" sz="1200" smtClean="0"/>
              <a:t>American Society of Mechanical Engineers (ASME) Certificate of Authorization</a:t>
            </a:r>
          </a:p>
          <a:p>
            <a:r>
              <a:rPr lang="en-US" sz="1200" smtClean="0"/>
              <a:t>Certification</a:t>
            </a:r>
          </a:p>
          <a:p>
            <a:endParaRPr lang="en-US" sz="1200" smtClean="0"/>
          </a:p>
          <a:p>
            <a:r>
              <a:rPr lang="en-US" sz="1200" smtClean="0"/>
              <a:t>Note: Reference the Entity specific training module for details on Cargo Tank Facility</a:t>
            </a:r>
          </a:p>
          <a:p>
            <a:endParaRPr lang="en-US" sz="1200" smtClean="0"/>
          </a:p>
          <a:p>
            <a:r>
              <a:rPr lang="en-US" sz="1200" smtClean="0"/>
              <a:t>Click Next in the Navigation Menu to move to the next page.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0639025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Transport Passengers.</a:t>
            </a:r>
          </a:p>
          <a:p>
            <a:r>
              <a:rPr lang="en-US" sz="1200" smtClean="0"/>
              <a:t>FMCSA needs to capture some details regarding the transporting of Passengers:</a:t>
            </a:r>
          </a:p>
          <a:p>
            <a:r>
              <a:rPr lang="en-US" sz="1200" smtClean="0"/>
              <a:t>Applicant receive any federal transportation grant funds that will subsidize their transportation provided under this registration</a:t>
            </a:r>
          </a:p>
          <a:p>
            <a:r>
              <a:rPr lang="en-US" sz="1200" smtClean="0"/>
              <a:t>Applicant a public recipient or private recipient of governmental financial assistance</a:t>
            </a:r>
          </a:p>
          <a:p>
            <a:r>
              <a:rPr lang="en-US" sz="1200" smtClean="0"/>
              <a:t>Applicants for charter or special transportation must submit evidence to demonstrate it</a:t>
            </a:r>
          </a:p>
          <a:p>
            <a:r>
              <a:rPr lang="en-US" sz="1200" smtClean="0"/>
              <a:t>Applicants requesting authority to operate over regular routes upload to the application a description of the specific routes over which you intend to provide regularly scheduled service</a:t>
            </a:r>
          </a:p>
          <a:p>
            <a:r>
              <a:rPr lang="en-US" sz="1200" smtClean="0"/>
              <a:t>Complete a certification</a:t>
            </a:r>
          </a:p>
          <a:p>
            <a:endParaRPr lang="en-US" sz="1200" smtClean="0"/>
          </a:p>
          <a:p>
            <a:r>
              <a:rPr lang="en-US" sz="1200" smtClean="0"/>
              <a:t>Note: Reference the Entity specific training module for details on Transport Passengers</a:t>
            </a:r>
          </a:p>
          <a:p>
            <a:endParaRPr lang="en-US" sz="1200" smtClean="0"/>
          </a:p>
          <a:p>
            <a:r>
              <a:rPr lang="en-US" sz="1200" smtClean="0"/>
              <a:t>Click Next in the Navigation Menu to move to the next page.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9908646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Household Goods.</a:t>
            </a:r>
          </a:p>
          <a:p>
            <a:r>
              <a:rPr lang="en-US" sz="1200" smtClean="0"/>
              <a:t>FMCSA would like to capture the details for the Arbitration Program and Tariff for the Applicant regarding the transportation of Household Goods (HHG):</a:t>
            </a:r>
          </a:p>
          <a:p>
            <a:r>
              <a:rPr lang="en-US" sz="1200" smtClean="0"/>
              <a:t>HHG Certification</a:t>
            </a:r>
          </a:p>
          <a:p>
            <a:r>
              <a:rPr lang="en-US" sz="1200" smtClean="0"/>
              <a:t>Arbitration Program Name, Address and Telephone Number</a:t>
            </a:r>
          </a:p>
          <a:p>
            <a:r>
              <a:rPr lang="en-US" sz="1200" smtClean="0"/>
              <a:t>Provide evidence of participation in an Arbitration Program</a:t>
            </a:r>
          </a:p>
          <a:p>
            <a:r>
              <a:rPr lang="en-US" sz="1200" smtClean="0"/>
              <a:t>HHG Brokerage Certification</a:t>
            </a:r>
          </a:p>
          <a:p>
            <a:endParaRPr lang="en-US" sz="1200" smtClean="0"/>
          </a:p>
          <a:p>
            <a:r>
              <a:rPr lang="en-US" sz="1200" smtClean="0"/>
              <a:t>Note: Reference the Entity specific training module for details on Household Goods</a:t>
            </a:r>
          </a:p>
          <a:p>
            <a:endParaRPr lang="en-US" sz="1200" smtClean="0"/>
          </a:p>
          <a:p>
            <a:r>
              <a:rPr lang="en-US" sz="1200" smtClean="0"/>
              <a:t>Click Next in the Navigation Menu to move to the next page.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082702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Financial Responsibility.</a:t>
            </a:r>
          </a:p>
          <a:p>
            <a:r>
              <a:rPr lang="en-US" sz="1200" smtClean="0"/>
              <a:t>Based on the Operation Classification information provided in the application, FMCSA will determine the financial responsibility minimum for insurance amounts:</a:t>
            </a:r>
          </a:p>
          <a:p>
            <a:r>
              <a:rPr lang="en-US" sz="1200" smtClean="0"/>
              <a:t>Insurance Type Cargo Liability </a:t>
            </a:r>
          </a:p>
          <a:p>
            <a:r>
              <a:rPr lang="en-US" sz="1200" smtClean="0"/>
              <a:t>Insurance Type Surety Bond or Trust Fund</a:t>
            </a:r>
          </a:p>
          <a:p>
            <a:endParaRPr lang="en-US" sz="1200" smtClean="0"/>
          </a:p>
          <a:p>
            <a:r>
              <a:rPr lang="en-US" sz="1200" smtClean="0"/>
              <a:t>The Applicant must ensure the evidence of financial responsibility is filed with FMCSA before new registration can be granted.</a:t>
            </a:r>
          </a:p>
          <a:p>
            <a:endParaRPr lang="en-US" sz="1200" smtClean="0"/>
          </a:p>
          <a:p>
            <a:r>
              <a:rPr lang="en-US" sz="1200" smtClean="0"/>
              <a:t>Click Next in the Menu to move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Affiliation with Others.</a:t>
            </a:r>
          </a:p>
          <a:p>
            <a:r>
              <a:rPr lang="en-US" sz="1200" smtClean="0"/>
              <a:t>FMCSA needs to capture some details regarding the Applicant's relationship with any FMCSA-regulated entities.</a:t>
            </a:r>
          </a:p>
          <a:p>
            <a:r>
              <a:rPr lang="en-US" sz="1200" smtClean="0"/>
              <a:t>If the Applicant has had within the last 3 years of the date of filing this application relationships involving common stock, ownership, management, control or familial relationships or any other person(s) or applicant for registration provide the Entity’s USDOT Number.</a:t>
            </a:r>
          </a:p>
          <a:p>
            <a:endParaRPr lang="en-US" sz="1200" smtClean="0"/>
          </a:p>
          <a:p>
            <a:r>
              <a:rPr lang="en-US" sz="1200" smtClean="0"/>
              <a:t>Click Next in the Navigation Menu to move to the next page.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5258913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t>Does the Applicant currently have, or has had within the last 3 years of the date of filing this application, relationships involving common stock, common ownership, common management, common control or familial relationships or any other person or applicant for registration?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t>If the Applicant has or has had within the last 3 years of the date of filing this application, relationships with an applicant for registration, select the Yes box.</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t>If the Applicant has NOT had within the last 3 years of the date of filing this application, relationships with an applicant for registration, select the No box.</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t>Click Next in the Navigation Menu to move to the next page.</a:t>
            </a:r>
            <a:endParaRPr lang="en-US" sz="120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49</a:t>
            </a:fld>
            <a:endParaRPr lang="en-US" dirty="0"/>
          </a:p>
        </p:txBody>
      </p:sp>
    </p:spTree>
    <p:extLst>
      <p:ext uri="{BB962C8B-B14F-4D97-AF65-F5344CB8AC3E}">
        <p14:creationId xmlns:p14="http://schemas.microsoft.com/office/powerpoint/2010/main" val="317469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smtClean="0"/>
              <a:t>Before accessing the application the Applicant will need to provide Human Verification.</a:t>
            </a:r>
          </a:p>
          <a:p>
            <a:pPr marL="171450" indent="-171450">
              <a:buFont typeface="Arial" panose="020B0604020202020204" pitchFamily="34" charset="0"/>
              <a:buChar char="•"/>
            </a:pPr>
            <a:r>
              <a:rPr lang="en-US" b="0" i="0" smtClean="0"/>
              <a:t>Select the check box I’m not a robot</a:t>
            </a:r>
          </a:p>
          <a:p>
            <a:pPr marL="171450" indent="-171450">
              <a:buFont typeface="Arial" panose="020B0604020202020204" pitchFamily="34" charset="0"/>
              <a:buChar char="•"/>
            </a:pPr>
            <a:r>
              <a:rPr lang="en-US" b="0" i="0" smtClean="0"/>
              <a:t>Complete the verification request</a:t>
            </a:r>
          </a:p>
          <a:p>
            <a:pPr marL="171450" indent="-171450">
              <a:buFont typeface="Arial" panose="020B0604020202020204" pitchFamily="34" charset="0"/>
              <a:buChar char="•"/>
            </a:pPr>
            <a:r>
              <a:rPr lang="en-US" b="0" i="0" smtClean="0"/>
              <a:t>When complete, click Verify</a:t>
            </a:r>
            <a:endParaRPr lang="en-US" b="0" i="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5996212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smtClean="0"/>
              <a:t>If the Applicant does have or had relationships with another Entity in the past three years, enter the Entity’s USDOT Number.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smtClean="0"/>
              <a:t>The system will search on the USDOT Number and display the following information for the USDOT Number entered: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smtClean="0"/>
              <a:t>MC/FF/MX Number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smtClean="0"/>
              <a:t>Company Legal Name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smtClean="0"/>
              <a:t>Doing Business as Name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smtClean="0"/>
              <a:t>Current Safety Rating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smtClean="0"/>
              <a:t>Revoked Status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smtClean="0"/>
              <a:t>Suspended Status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smtClean="0"/>
              <a:t>To enter additional USDOT Numbers click the More button.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smtClean="0"/>
              <a:t>To delete USDOT Numbers entered click the Remove button.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smtClean="0"/>
              <a:t>Click Next in the Navigation Menu to move to the next page.</a:t>
            </a:r>
            <a:endParaRPr lang="en-US" sz="120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50</a:t>
            </a:fld>
            <a:endParaRPr lang="en-US" dirty="0"/>
          </a:p>
        </p:txBody>
      </p:sp>
    </p:spTree>
    <p:extLst>
      <p:ext uri="{BB962C8B-B14F-4D97-AF65-F5344CB8AC3E}">
        <p14:creationId xmlns:p14="http://schemas.microsoft.com/office/powerpoint/2010/main" val="30716136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smtClean="0"/>
              <a:t>Review the Affiliation with Others Summary of questions and answers to ensure the information is correct.</a:t>
            </a:r>
          </a:p>
          <a:p>
            <a:pPr marL="171450" indent="-171450">
              <a:buFont typeface="Arial" panose="020B0604020202020204" pitchFamily="34" charset="0"/>
              <a:buChar char="•"/>
            </a:pPr>
            <a:r>
              <a:rPr lang="en-US" sz="1200" smtClean="0"/>
              <a:t>To edit the answers, click the corresponding question.  </a:t>
            </a:r>
          </a:p>
          <a:p>
            <a:pPr marL="171450" indent="-171450">
              <a:buFont typeface="Arial" panose="020B0604020202020204" pitchFamily="34" charset="0"/>
              <a:buChar char="•"/>
            </a:pPr>
            <a:endParaRPr lang="en-US" sz="1200" smtClean="0"/>
          </a:p>
          <a:p>
            <a:pPr marL="171450" indent="-171450">
              <a:buFont typeface="Arial" panose="020B0604020202020204" pitchFamily="34" charset="0"/>
              <a:buChar char="•"/>
            </a:pPr>
            <a:r>
              <a:rPr lang="en-US" sz="1200" smtClean="0"/>
              <a:t>Click Next in the Navigation Menu to move to the next page.</a:t>
            </a:r>
          </a:p>
          <a:p>
            <a:pPr marL="171450" indent="-171450">
              <a:buFont typeface="Arial" panose="020B0604020202020204" pitchFamily="34" charset="0"/>
              <a:buChar char="•"/>
            </a:pPr>
            <a:endParaRPr lang="en-US" sz="1200" smtClean="0"/>
          </a:p>
          <a:p>
            <a:pPr marL="171450" indent="-171450">
              <a:buFont typeface="Arial" panose="020B0604020202020204" pitchFamily="34" charset="0"/>
              <a:buChar char="•"/>
            </a:pPr>
            <a:r>
              <a:rPr lang="en-US" sz="120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51</a:t>
            </a:fld>
            <a:endParaRPr lang="en-US" dirty="0"/>
          </a:p>
        </p:txBody>
      </p:sp>
    </p:spTree>
    <p:extLst>
      <p:ext uri="{BB962C8B-B14F-4D97-AF65-F5344CB8AC3E}">
        <p14:creationId xmlns:p14="http://schemas.microsoft.com/office/powerpoint/2010/main" val="37799299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Certification Statement.</a:t>
            </a:r>
          </a:p>
          <a:p>
            <a:r>
              <a:rPr lang="en-US" sz="1200" smtClean="0"/>
              <a:t>This certification applies to the responses provided to this application by the Applicant.</a:t>
            </a:r>
          </a:p>
          <a:p>
            <a:r>
              <a:rPr lang="en-US" sz="1200" smtClean="0"/>
              <a:t>The Applicant must certify to the truthfulness of statements in this application under penalty of perjury.</a:t>
            </a:r>
          </a:p>
          <a:p>
            <a:endParaRPr lang="en-US" sz="1200" smtClean="0"/>
          </a:p>
          <a:p>
            <a:r>
              <a:rPr lang="en-US" sz="1200" smtClean="0"/>
              <a:t>Click Next in the Navigation Menu to move to the next page.</a:t>
            </a:r>
            <a:endParaRPr lang="en-US" sz="80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4488357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rPr>
              <a:t>Enter your First, Middle, Last Name and Suffix (Suffix values: Jr., Sr., 2nd , 3rd , II, III, IV, V, VI)</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rPr>
              <a:t>Read the certification: I certify that I am familiar with the Federal Motor Carrier Safety Regulations and, if applicable, the Federal Hazardous Materials Regulations, and the Federal Motor Carrier Commercial Regulations.  Under penalties of perjury, under the laws of the United States of America, I certify that all information supplied on this form or relating to this application is true and correct.  Further, I certify that I am qualified and authorized to file this application.  I know that willful misstatements or omissions of material facts constitute Federal criminal violations punishable under 18 U.S.C. § 1001 by imprisonment up to 5 years and fines up to $250,000 for each offense.  Additionally, these statements are punishable as perjury under 18 U.S.C. § 1621, which provides for fines up to $250,000 or imprisonment up to 5 years for each offense.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rPr>
              <a:t>I further certify under penalty of perjury, under the laws of the United States, that I have not been convicted, after September 1, 1989, of any Federal or State offense involving the distribution or possession of a controlled substance, or that if I have been so convicted, I am not ineligible to receive Federal benefits, either by court order or operation of law, pursuant to Section 5301 of the Anti-Drug Abuse Act of 1988, formerly Pub. L. 100-690, Title V, Section 5301, Nov. 18, 1988, 102 Stat.4310, renumbered and amended Pub. L. 101-647, Title X, Section 1002(d), Nov. 29, 1990, 104 Stat. 4827 (21 U.S.C. § 826).</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smtClean="0">
              <a:solidFill>
                <a:schemeClr val="tx1"/>
              </a:solidFill>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rPr>
              <a:t>Enter your Application Password and Title.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rPr>
              <a:t>The Date will default to the current date.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smtClean="0">
              <a:solidFill>
                <a:schemeClr val="tx1"/>
              </a:solidFill>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rPr>
              <a:t>Click Next in the Navigation Menu to move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53</a:t>
            </a:fld>
            <a:endParaRPr lang="en-US" dirty="0"/>
          </a:p>
        </p:txBody>
      </p:sp>
    </p:spTree>
    <p:extLst>
      <p:ext uri="{BB962C8B-B14F-4D97-AF65-F5344CB8AC3E}">
        <p14:creationId xmlns:p14="http://schemas.microsoft.com/office/powerpoint/2010/main" val="120835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Compliance Certifications.</a:t>
            </a:r>
          </a:p>
          <a:p>
            <a:r>
              <a:rPr lang="en-US" sz="1200" smtClean="0"/>
              <a:t>By selecting “Yes” to Certify to the certifications, the certifying official is on notice that the representations made herein are subject to verification through inspections in the United States and through the request for examination of records and documents.  </a:t>
            </a:r>
          </a:p>
          <a:p>
            <a:r>
              <a:rPr lang="en-US" sz="1200" smtClean="0"/>
              <a:t>Failure to support the representations contained in this application could form the basis of a proceeding to assess civil penalties and/or lead to the revocation of the registration granted.</a:t>
            </a:r>
          </a:p>
          <a:p>
            <a:endParaRPr lang="en-US" sz="1200" smtClean="0"/>
          </a:p>
          <a:p>
            <a:r>
              <a:rPr lang="en-US" sz="1200" smtClean="0"/>
              <a:t>Click Next 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4762819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t>Does the Applicant certify it is willing and able to provide the proposed operations or service and to comply with all pertinent statutory and regulatory requirements and regulations issued or administered by the U.S. Department of Transportation, including operational regulations, safety fitness requirements, motor vehicle safety standards and minimum financial responsibility and designation of process agent requirements?
Select the Yes, I Certify check box.
Click Next in the Navigation Menu to move to the next page.
Does the Applicant certify it is willing and able to produce for review or inspection documents which are requested for the purpose of determining compliance with applicable statutes and regulations administered by the Department of Transportation, including the Federal Motor Carrier Safety Regulations, Federal Motor Vehicle Safety Standards, Commercial Regulations, Hazardous Materials Regulations, and Americans With Disabilities Act regulations within 48 hours of any written request? Applicant understands that the written request for documents may be served on the contact person identified in the company contact section of this application, or the designated process agent?
Select the Yes, I Certify check box.
Click Next in the Navigation Menu to move to the next page.</a:t>
            </a:r>
            <a:endParaRPr lang="en-US" sz="120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55</a:t>
            </a:fld>
            <a:endParaRPr lang="en-US" dirty="0"/>
          </a:p>
        </p:txBody>
      </p:sp>
    </p:spTree>
    <p:extLst>
      <p:ext uri="{BB962C8B-B14F-4D97-AF65-F5344CB8AC3E}">
        <p14:creationId xmlns:p14="http://schemas.microsoft.com/office/powerpoint/2010/main" val="7157598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smtClean="0"/>
              <a:t>Does the Applicant certify it is not currently disqualified from operating commercial motor vehicles in the United States?
Select the Yes, I Certify check box.
Click Next in the Navigation Menu to move to the next page.
Does the Applicant certify it understands that the agent(s) for service of process designation will be deemed the applicant’s official representative(s) in the United States for receipt of filings and notices in administrative proceedings under 49 U.S.C. § 13303, and for receipt of  filings and notices issued in connection with the enforcement of any Federal statutes or regulations?
Select the Yes, I Certify check box.
Click Next in the Navigation Menu to move to the next page.</a:t>
            </a:r>
            <a:endParaRPr lang="en-US" sz="120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56</a:t>
            </a:fld>
            <a:endParaRPr lang="en-US" dirty="0"/>
          </a:p>
        </p:txBody>
      </p:sp>
    </p:spTree>
    <p:extLst>
      <p:ext uri="{BB962C8B-B14F-4D97-AF65-F5344CB8AC3E}">
        <p14:creationId xmlns:p14="http://schemas.microsoft.com/office/powerpoint/2010/main" val="23352149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smtClean="0"/>
              <a:t>Does the Applicant certify that the carrier is not prohibited from filing this application because its FMCSA registration is currently under suspension, or was revoked less than 30 days before filing the application?</a:t>
            </a:r>
          </a:p>
          <a:p>
            <a:pPr marL="171450" indent="-171450">
              <a:buFont typeface="Arial" panose="020B0604020202020204" pitchFamily="34" charset="0"/>
              <a:buChar char="•"/>
            </a:pPr>
            <a:r>
              <a:rPr lang="en-US" sz="1200" b="0" i="0" smtClean="0"/>
              <a:t>Select the Yes, I Certify check box.</a:t>
            </a:r>
          </a:p>
          <a:p>
            <a:pPr marL="171450" indent="-171450">
              <a:buFont typeface="Arial" panose="020B0604020202020204" pitchFamily="34" charset="0"/>
              <a:buChar char="•"/>
            </a:pPr>
            <a:endParaRPr lang="en-US" sz="1200" b="0" i="0" smtClean="0"/>
          </a:p>
          <a:p>
            <a:pPr marL="171450" indent="-171450">
              <a:buFont typeface="Arial" panose="020B0604020202020204" pitchFamily="34" charset="0"/>
              <a:buChar char="•"/>
            </a:pPr>
            <a:r>
              <a:rPr lang="en-US" sz="1200" b="0" i="0" smtClean="0"/>
              <a:t>Click Next in the Navigation Menu to move to the next page.</a:t>
            </a:r>
          </a:p>
          <a:p>
            <a:pPr marL="171450" indent="-171450">
              <a:buFont typeface="Arial" panose="020B0604020202020204" pitchFamily="34" charset="0"/>
              <a:buChar char="•"/>
            </a:pPr>
            <a:endParaRPr lang="en-US" sz="1200" b="0" i="0" smtClean="0"/>
          </a:p>
          <a:p>
            <a:pPr marL="171450" indent="-171450">
              <a:buFont typeface="Arial" panose="020B0604020202020204" pitchFamily="34" charset="0"/>
              <a:buChar char="•"/>
            </a:pPr>
            <a:r>
              <a:rPr lang="en-US" sz="1200" b="0" i="0" smtClean="0"/>
              <a:t>If the Applicant's registration is currently revoked, does the Applicant certify the deficiencies cited in the revocation proceeding have been corrected?</a:t>
            </a:r>
          </a:p>
          <a:p>
            <a:pPr marL="171450" indent="-171450">
              <a:buFont typeface="Arial" panose="020B0604020202020204" pitchFamily="34" charset="0"/>
              <a:buChar char="•"/>
            </a:pPr>
            <a:r>
              <a:rPr lang="en-US" sz="1200" b="0" i="0" smtClean="0"/>
              <a:t>Select the Yes, I Certify check box.</a:t>
            </a:r>
          </a:p>
          <a:p>
            <a:pPr marL="171450" indent="-171450">
              <a:buFont typeface="Arial" panose="020B0604020202020204" pitchFamily="34" charset="0"/>
              <a:buChar char="•"/>
            </a:pPr>
            <a:endParaRPr lang="en-US" sz="1200" b="0" i="0" smtClean="0"/>
          </a:p>
          <a:p>
            <a:pPr marL="171450" indent="-171450">
              <a:buFont typeface="Arial" panose="020B0604020202020204" pitchFamily="34" charset="0"/>
              <a:buChar char="•"/>
            </a:pPr>
            <a:r>
              <a:rPr lang="en-US" sz="1200" b="0" i="0" smtClean="0"/>
              <a:t>Click Next in the Navigation Menu to move to the next page.</a:t>
            </a:r>
            <a:endParaRPr lang="en-US" sz="120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57</a:t>
            </a:fld>
            <a:endParaRPr lang="en-US" dirty="0"/>
          </a:p>
        </p:txBody>
      </p:sp>
    </p:spTree>
    <p:extLst>
      <p:ext uri="{BB962C8B-B14F-4D97-AF65-F5344CB8AC3E}">
        <p14:creationId xmlns:p14="http://schemas.microsoft.com/office/powerpoint/2010/main" val="11748314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smtClean="0"/>
              <a:t>If the Applicant's registration is currently revoked, does the Applicant certify the deficiencies cited in the revocation proceeding have been corrected?</a:t>
            </a:r>
          </a:p>
          <a:p>
            <a:pPr marL="171450" indent="-171450">
              <a:buFont typeface="Arial" panose="020B0604020202020204" pitchFamily="34" charset="0"/>
              <a:buChar char="•"/>
            </a:pPr>
            <a:r>
              <a:rPr lang="en-US" sz="1200" smtClean="0"/>
              <a:t>Select the Yes, I Certify check box.</a:t>
            </a:r>
          </a:p>
          <a:p>
            <a:pPr marL="171450" indent="-171450">
              <a:buFont typeface="Arial" panose="020B0604020202020204" pitchFamily="34" charset="0"/>
              <a:buChar char="•"/>
            </a:pPr>
            <a:endParaRPr lang="en-US" sz="1200" smtClean="0"/>
          </a:p>
          <a:p>
            <a:pPr marL="171450" indent="-171450">
              <a:buFont typeface="Arial" panose="020B0604020202020204" pitchFamily="34" charset="0"/>
              <a:buChar char="•"/>
            </a:pPr>
            <a:r>
              <a:rPr lang="en-US" sz="1200" smtClean="0"/>
              <a:t>Click Next in the Navigation Menu to move to the next page.</a:t>
            </a:r>
            <a:endParaRPr lang="en-US" sz="120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58</a:t>
            </a:fld>
            <a:endParaRPr lang="en-US" dirty="0"/>
          </a:p>
        </p:txBody>
      </p:sp>
    </p:spTree>
    <p:extLst>
      <p:ext uri="{BB962C8B-B14F-4D97-AF65-F5344CB8AC3E}">
        <p14:creationId xmlns:p14="http://schemas.microsoft.com/office/powerpoint/2010/main" val="18920321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smtClean="0"/>
              <a:t>Enter the Application Password  for the Electronic Signature.</a:t>
            </a:r>
          </a:p>
          <a:p>
            <a:pPr marL="171450" indent="-171450">
              <a:buFont typeface="Arial" panose="020B0604020202020204" pitchFamily="34" charset="0"/>
              <a:buChar char="•"/>
            </a:pPr>
            <a:endParaRPr lang="en-US" sz="1200" b="0" i="0" smtClean="0"/>
          </a:p>
          <a:p>
            <a:pPr marL="171450" indent="-171450">
              <a:buFont typeface="Arial" panose="020B0604020202020204" pitchFamily="34" charset="0"/>
              <a:buChar char="•"/>
            </a:pPr>
            <a:r>
              <a:rPr lang="en-US" sz="1200" b="0" i="0" smtClean="0"/>
              <a:t>Click Next in the Navigation Menu to move to the next page.</a:t>
            </a:r>
          </a:p>
          <a:p>
            <a:pPr marL="171450" indent="-171450">
              <a:buFont typeface="Arial" panose="020B0604020202020204" pitchFamily="34" charset="0"/>
              <a:buChar char="•"/>
            </a:pPr>
            <a:endParaRPr lang="en-US" sz="1200" b="0" i="0" smtClean="0"/>
          </a:p>
          <a:p>
            <a:pPr marL="171450" indent="-171450">
              <a:buFont typeface="Arial" panose="020B0604020202020204" pitchFamily="34" charset="0"/>
              <a:buChar char="•"/>
            </a:pPr>
            <a:r>
              <a:rPr lang="en-US" sz="1200" b="0" i="0" smtClean="0"/>
              <a:t>Review the Compliance Certifications Summary of questions and answers for accuracy.</a:t>
            </a:r>
          </a:p>
          <a:p>
            <a:pPr marL="171450" indent="-171450">
              <a:buFont typeface="Arial" panose="020B0604020202020204" pitchFamily="34" charset="0"/>
              <a:buChar char="•"/>
            </a:pPr>
            <a:r>
              <a:rPr lang="en-US" sz="1200" b="0" i="0" smtClean="0"/>
              <a:t>To change an answer, click the question text.</a:t>
            </a:r>
          </a:p>
          <a:p>
            <a:pPr marL="171450" indent="-171450">
              <a:buFont typeface="Arial" panose="020B0604020202020204" pitchFamily="34" charset="0"/>
              <a:buChar char="•"/>
            </a:pPr>
            <a:endParaRPr lang="en-US" sz="1200" b="0" i="0" smtClean="0"/>
          </a:p>
          <a:p>
            <a:pPr marL="171450" indent="-171450">
              <a:buFont typeface="Arial" panose="020B0604020202020204" pitchFamily="34" charset="0"/>
              <a:buChar char="•"/>
            </a:pPr>
            <a:r>
              <a:rPr lang="en-US" sz="1200" b="0" i="0" smtClean="0"/>
              <a:t>Click Next in the Navigation Menu to move to the next page.</a:t>
            </a:r>
          </a:p>
          <a:p>
            <a:pPr marL="171450" indent="-171450">
              <a:buFont typeface="Arial" panose="020B0604020202020204" pitchFamily="34" charset="0"/>
              <a:buChar char="•"/>
            </a:pPr>
            <a:endParaRPr lang="en-US" sz="1200" b="0" i="0" smtClean="0"/>
          </a:p>
          <a:p>
            <a:pPr marL="171450" indent="-171450">
              <a:buFont typeface="Arial" panose="020B0604020202020204" pitchFamily="34" charset="0"/>
              <a:buChar char="•"/>
            </a:pPr>
            <a:r>
              <a:rPr lang="en-US" sz="1200" b="0" i="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59</a:t>
            </a:fld>
            <a:endParaRPr lang="en-US" dirty="0"/>
          </a:p>
        </p:txBody>
      </p:sp>
    </p:spTree>
    <p:extLst>
      <p:ext uri="{BB962C8B-B14F-4D97-AF65-F5344CB8AC3E}">
        <p14:creationId xmlns:p14="http://schemas.microsoft.com/office/powerpoint/2010/main" val="117483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smtClean="0"/>
              <a:t>The system will display a green check mark confirming the human verification.</a:t>
            </a:r>
          </a:p>
          <a:p>
            <a:pPr marL="171450" indent="-171450">
              <a:buFont typeface="Arial" panose="020B0604020202020204" pitchFamily="34" charset="0"/>
              <a:buChar char="•"/>
            </a:pPr>
            <a:r>
              <a:rPr lang="en-US" b="0" i="0" smtClean="0"/>
              <a:t>The system will display the URS Welcome page.</a:t>
            </a:r>
            <a:endParaRPr lang="en-US" b="0" i="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299723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smtClean="0"/>
              <a:t>Applicant’s Oath.</a:t>
            </a:r>
          </a:p>
          <a:p>
            <a:r>
              <a:rPr lang="en-US" sz="1200" baseline="0" smtClean="0"/>
              <a:t>FMCSA requires the owner or the authorized signer or an individual with power of attorney to act on behalf of the applicant (proof of the power of attorney must be uploaded and submitted with the application) to sign the Applicant's Oath certifying that all information supplied in this application or relating to this application is true and correct.</a:t>
            </a:r>
          </a:p>
          <a:p>
            <a:endParaRPr lang="en-US" sz="1200" baseline="0" smtClean="0"/>
          </a:p>
          <a:p>
            <a:r>
              <a:rPr lang="en-US" sz="1200" baseline="0" smtClean="0"/>
              <a:t>Enter the information and click Next 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baseline="0" smtClean="0"/>
              <a:t>This oath applies to all supplemental filings to this application.  The signature must be that of an authorized official of the applicant, not the legal representative. </a:t>
            </a:r>
          </a:p>
          <a:p>
            <a:pPr marL="171450" indent="-171450">
              <a:buFont typeface="Arial" panose="020B0604020202020204" pitchFamily="34" charset="0"/>
              <a:buChar char="•"/>
            </a:pPr>
            <a:r>
              <a:rPr lang="en-US" sz="1200" b="0" i="0" baseline="0" smtClean="0"/>
              <a:t>Enter your First, Middle, Last Name and Suffix (Suffix values: Jr., Sr., 2nd , 3rd , II, III, IV, V, VI)</a:t>
            </a:r>
          </a:p>
          <a:p>
            <a:pPr marL="171450" indent="-171450">
              <a:buFont typeface="Arial" panose="020B0604020202020204" pitchFamily="34" charset="0"/>
              <a:buChar char="•"/>
            </a:pPr>
            <a:r>
              <a:rPr lang="en-US" sz="1200" b="0" i="0" baseline="0" smtClean="0"/>
              <a:t>I, First Name, Last Name and Title, verify under penalty of perjury, under the laws of the United States of America, that all information supplied on this form or relating to this application is true and correct.  Further, I certify that I am qualified and authorized to file this application. I know that willful misstatements or omissions of material facts constitute Federal criminal violations punishable under 18 U.S.C. § 1001 by imprisonment of up to 5 years and fines up to $250,000 for each offense. Additionally these statements are punishable as perjury under 18 U.S.C. § 1621, which provides for fines of up to $250,000 or imprisonment of up to 5 years for each offense.</a:t>
            </a:r>
          </a:p>
          <a:p>
            <a:pPr marL="171450" indent="-171450">
              <a:buFont typeface="Arial" panose="020B0604020202020204" pitchFamily="34" charset="0"/>
              <a:buChar char="•"/>
            </a:pPr>
            <a:r>
              <a:rPr lang="en-US" sz="1200" b="0" i="0" baseline="0" smtClean="0"/>
              <a:t>I further certify under penalty of perjury, under the laws of the United States, that I have not been convicted, after September 1, 1989, of any Federal or State offense involving the distribution of possession of a controlled substance, or that if I have been so convicted, I am not ineligible to receive Federal benefits, either by court order or operation of law, pursuant to Section 5301 of the Anti-Drug Abuse Act of 1988, formerly Pub. L. 100-690, Title V, Section 5301, Nov. 18, 1988, 102 Stat. 4310, renumbered and amended Pub. L. 101-647, Title X, Section 1002 (d), Nov. 29, 1990, 104 Stat. 4827 (21 U.S.C. 862).</a:t>
            </a:r>
          </a:p>
          <a:p>
            <a:pPr marL="171450" indent="-171450">
              <a:buFont typeface="Arial" panose="020B0604020202020204" pitchFamily="34" charset="0"/>
              <a:buChar char="•"/>
            </a:pPr>
            <a:endParaRPr lang="en-US" sz="1200" b="0" i="0" baseline="0" smtClean="0"/>
          </a:p>
          <a:p>
            <a:pPr marL="171450" indent="-171450">
              <a:buFont typeface="Arial" panose="020B0604020202020204" pitchFamily="34" charset="0"/>
              <a:buChar char="•"/>
            </a:pPr>
            <a:r>
              <a:rPr lang="en-US" sz="1200" b="0" i="0" baseline="0" smtClean="0"/>
              <a:t>Enter your Application Password and Title.</a:t>
            </a:r>
          </a:p>
          <a:p>
            <a:pPr marL="171450" indent="-171450">
              <a:buFont typeface="Arial" panose="020B0604020202020204" pitchFamily="34" charset="0"/>
              <a:buChar char="•"/>
            </a:pPr>
            <a:r>
              <a:rPr lang="en-US" sz="1200" b="0" i="0" baseline="0" smtClean="0"/>
              <a:t>The Date will default to the current date.</a:t>
            </a:r>
          </a:p>
          <a:p>
            <a:pPr marL="171450" indent="-171450">
              <a:buFont typeface="Arial" panose="020B0604020202020204" pitchFamily="34" charset="0"/>
              <a:buChar char="•"/>
            </a:pPr>
            <a:endParaRPr lang="en-US" sz="1200" b="0" i="0" baseline="0" smtClean="0"/>
          </a:p>
          <a:p>
            <a:pPr marL="171450" indent="-171450">
              <a:buFont typeface="Arial" panose="020B0604020202020204" pitchFamily="34" charset="0"/>
              <a:buChar char="•"/>
            </a:pPr>
            <a:r>
              <a:rPr lang="en-US" sz="1200" b="0" i="0" baseline="0" smtClean="0"/>
              <a:t>Click Next 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61</a:t>
            </a:fld>
            <a:endParaRPr lang="en-US" dirty="0"/>
          </a:p>
        </p:txBody>
      </p:sp>
    </p:spTree>
    <p:extLst>
      <p:ext uri="{BB962C8B-B14F-4D97-AF65-F5344CB8AC3E}">
        <p14:creationId xmlns:p14="http://schemas.microsoft.com/office/powerpoint/2010/main" val="18660697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smtClean="0"/>
              <a:t>URS Company Official Portal Account.</a:t>
            </a:r>
          </a:p>
          <a:p>
            <a:pPr marL="0" indent="0">
              <a:buFont typeface="Arial" panose="020B0604020202020204" pitchFamily="34" charset="0"/>
              <a:buNone/>
            </a:pPr>
            <a:r>
              <a:rPr lang="en-US" sz="1200" smtClean="0"/>
              <a:t>FMCSA requires applicants to have access to the FMCSA Portal to maintain their registration information and to monitor their safety information and activity. </a:t>
            </a:r>
          </a:p>
          <a:p>
            <a:pPr marL="0" indent="0">
              <a:buFont typeface="Arial" panose="020B0604020202020204" pitchFamily="34" charset="0"/>
              <a:buNone/>
            </a:pPr>
            <a:r>
              <a:rPr lang="en-US" sz="1200" smtClean="0"/>
              <a:t>As part of submitting the application for registration, an individual needs to be assigned the Company Official role for the FMCSA Portal. </a:t>
            </a:r>
          </a:p>
          <a:p>
            <a:pPr marL="0" indent="0">
              <a:buFont typeface="Arial" panose="020B0604020202020204" pitchFamily="34" charset="0"/>
              <a:buNone/>
            </a:pPr>
            <a:r>
              <a:rPr lang="en-US" sz="1200" smtClean="0"/>
              <a:t>The Company Official administers access to sensitive company information in the FMCSA Portal or Existing Systems for their specific entity.</a:t>
            </a:r>
          </a:p>
          <a:p>
            <a:pPr marL="0" indent="0">
              <a:buFont typeface="Arial" panose="020B0604020202020204" pitchFamily="34" charset="0"/>
              <a:buNone/>
            </a:pPr>
            <a:endParaRPr lang="en-US" sz="1200" smtClean="0"/>
          </a:p>
          <a:p>
            <a:pPr marL="0" indent="0">
              <a:buFont typeface="Arial" panose="020B0604020202020204" pitchFamily="34" charset="0"/>
              <a:buNone/>
            </a:pPr>
            <a:r>
              <a:rPr lang="en-US" sz="1200" smtClean="0"/>
              <a:t>For more detailed information about the FMCSA Portal Company Official Account section of the application, reference the training module: “URS Company Official Portal Account”.</a:t>
            </a:r>
          </a:p>
          <a:p>
            <a:pPr marL="0" indent="0">
              <a:buFont typeface="Arial" panose="020B0604020202020204" pitchFamily="34" charset="0"/>
              <a:buNone/>
            </a:pPr>
            <a:endParaRPr lang="en-US" sz="1200" smtClean="0"/>
          </a:p>
          <a:p>
            <a:pPr marL="0" indent="0">
              <a:buFont typeface="Arial" panose="020B0604020202020204" pitchFamily="34" charset="0"/>
              <a:buNone/>
            </a:pPr>
            <a:r>
              <a:rPr lang="en-US" sz="1200" smtClean="0"/>
              <a:t>Click Next in the Navigation Menu to move to the next page.</a:t>
            </a:r>
            <a:endParaRPr lang="en-US"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2469139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smtClean="0"/>
              <a:t>Creating a PDF File of the Application for Viewing, Printing and Saving.</a:t>
            </a:r>
          </a:p>
          <a:p>
            <a:r>
              <a:rPr lang="en-US" sz="1200" b="0" i="0" smtClean="0"/>
              <a:t>The system can generate the application in PDF format for easy viewing, printing and saving the application to your preferred location.</a:t>
            </a:r>
          </a:p>
          <a:p>
            <a:r>
              <a:rPr lang="en-US" sz="1200" b="0" i="0" smtClean="0"/>
              <a:t>Step 1:  Select Report in the Navigation Menu</a:t>
            </a:r>
          </a:p>
          <a:p>
            <a:r>
              <a:rPr lang="en-US" sz="1200" b="0" i="0" smtClean="0"/>
              <a:t>Step 2:  When the window displays, select to Open or Save the PDF application.</a:t>
            </a:r>
            <a:endParaRPr lang="en-US" sz="120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8352030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smtClean="0"/>
              <a:t>If you selected to Open the application, it will display in PDF format.</a:t>
            </a:r>
          </a:p>
          <a:p>
            <a:pPr marL="171450" indent="-171450">
              <a:buFont typeface="Arial" panose="020B0604020202020204" pitchFamily="34" charset="0"/>
              <a:buChar char="•"/>
            </a:pPr>
            <a:endParaRPr lang="en-US" sz="1200" b="0" i="0" smtClean="0"/>
          </a:p>
          <a:p>
            <a:pPr marL="171450" indent="-171450">
              <a:buFont typeface="Arial" panose="020B0604020202020204" pitchFamily="34" charset="0"/>
              <a:buChar char="•"/>
            </a:pPr>
            <a:r>
              <a:rPr lang="en-US" sz="1200" b="0" i="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5861109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smtClean="0"/>
              <a:t>Printing the Application.</a:t>
            </a:r>
          </a:p>
          <a:p>
            <a:r>
              <a:rPr lang="en-US" sz="1200" b="0" i="0" smtClean="0"/>
              <a:t>The application can be printed at any point in the application process.</a:t>
            </a:r>
          </a:p>
          <a:p>
            <a:r>
              <a:rPr lang="en-US" sz="1200" b="0" i="0" smtClean="0"/>
              <a:t>In the Navigation Menu select Print to print the current page or print the summaries of all the application sections.  </a:t>
            </a:r>
          </a:p>
          <a:p>
            <a:endParaRPr lang="en-US" sz="1200" b="0" i="0" smtClean="0"/>
          </a:p>
          <a:p>
            <a:r>
              <a:rPr lang="en-US" sz="1200" b="0" i="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39662012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smtClean="0"/>
              <a:t>If selected to Print All Summary – HTML, a separate window will open displaying all the summaries for the completed sections in the application.</a:t>
            </a:r>
          </a:p>
          <a:p>
            <a:pPr marL="171450" indent="-171450">
              <a:buFont typeface="Arial" panose="020B0604020202020204" pitchFamily="34" charset="0"/>
              <a:buChar char="•"/>
            </a:pPr>
            <a:r>
              <a:rPr lang="en-US" sz="1200" b="0" i="0" smtClean="0"/>
              <a:t>Only the summaries applicable to your application will be printed.</a:t>
            </a:r>
          </a:p>
          <a:p>
            <a:pPr marL="171450" indent="-171450">
              <a:buFont typeface="Arial" panose="020B0604020202020204" pitchFamily="34" charset="0"/>
              <a:buChar char="•"/>
            </a:pPr>
            <a:r>
              <a:rPr lang="en-US" sz="1200" b="0" i="0" smtClean="0"/>
              <a:t>Select Print Page and all the section summaries in your application will be printed.</a:t>
            </a:r>
          </a:p>
          <a:p>
            <a:pPr marL="171450" indent="-171450">
              <a:buFont typeface="Arial" panose="020B0604020202020204" pitchFamily="34" charset="0"/>
              <a:buChar char="•"/>
            </a:pPr>
            <a:endParaRPr lang="en-US" sz="1200" b="0" i="0" smtClean="0"/>
          </a:p>
          <a:p>
            <a:pPr marL="171450" indent="-171450">
              <a:buFont typeface="Arial" panose="020B0604020202020204" pitchFamily="34" charset="0"/>
              <a:buChar char="•"/>
            </a:pPr>
            <a:endParaRPr lang="en-US" sz="1200" b="0" i="0" smtClean="0"/>
          </a:p>
          <a:p>
            <a:pPr marL="171450" indent="-171450">
              <a:buFont typeface="Arial" panose="020B0604020202020204" pitchFamily="34" charset="0"/>
              <a:buChar char="•"/>
            </a:pPr>
            <a:r>
              <a:rPr lang="en-US" sz="1200" b="0" i="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39123498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smtClean="0"/>
              <a:t>Payment Information.</a:t>
            </a:r>
          </a:p>
          <a:p>
            <a:r>
              <a:rPr lang="en-US" sz="1200" baseline="0" smtClean="0"/>
              <a:t>Based on the Operation Classification(s), FMCSA determines the Applicant's required application fee dollar amount.</a:t>
            </a:r>
          </a:p>
          <a:p>
            <a:r>
              <a:rPr lang="en-US" sz="1200" baseline="0" smtClean="0"/>
              <a:t>The Applicant must ensure the evidence of process agent designation is filed with FMCSA before new registration can be granted.</a:t>
            </a:r>
          </a:p>
          <a:p>
            <a:r>
              <a:rPr lang="en-US" sz="1200" baseline="0" smtClean="0"/>
              <a:t>The Applicant must ensure the evidence of financial responsibility is filed with FMCSA before new registration can be granted.</a:t>
            </a:r>
          </a:p>
          <a:p>
            <a:endParaRPr lang="en-US" sz="1200" baseline="0" smtClean="0"/>
          </a:p>
          <a:p>
            <a:r>
              <a:rPr lang="en-US" sz="1200" baseline="0" smtClean="0"/>
              <a:t>Click Next in the Navigation Menu to move to the next page.</a:t>
            </a:r>
            <a:endParaRPr lang="en-US" sz="120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1404764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smtClean="0"/>
              <a:t>• FMCSA does not refund filing fees.</a:t>
            </a:r>
          </a:p>
          <a:p>
            <a:r>
              <a:rPr lang="en-US" sz="1200" baseline="0" smtClean="0"/>
              <a:t>• Your filing fees must be payable to the Federal Motor Carrier Safety Administration, by Electronic Funding Transfer, or by an approved credit card.</a:t>
            </a:r>
          </a:p>
          <a:p>
            <a:r>
              <a:rPr lang="en-US" sz="1200" baseline="0" smtClean="0"/>
              <a:t>• Electronic Funding Transfers must be from an account in a bank in the United States.</a:t>
            </a:r>
          </a:p>
          <a:p>
            <a:r>
              <a:rPr lang="en-US" sz="1200" baseline="0" smtClean="0"/>
              <a:t>• Fees are required for each type of registration requested. For example, if applicant wishes to be registered as both a motor carrier and a broker, applicant may file a single application and make a single payment of $600.  </a:t>
            </a:r>
          </a:p>
          <a:p>
            <a:r>
              <a:rPr lang="en-US" sz="1200" baseline="0" smtClean="0"/>
              <a:t>• FTA grantees do not pay a fee to file an application for registration.</a:t>
            </a:r>
          </a:p>
          <a:p>
            <a:r>
              <a:rPr lang="en-US" sz="1200" baseline="0" smtClean="0"/>
              <a:t>• FMCSA will not process an applicant’s application until the payment has been deducted from his/her banking or credit card account. </a:t>
            </a:r>
          </a:p>
          <a:p>
            <a:r>
              <a:rPr lang="en-US" sz="1200" baseline="0" smtClean="0"/>
              <a:t>• Creation of a FMCSA application does not guarantee access to the FMCSA Portal Account. </a:t>
            </a:r>
          </a:p>
          <a:p>
            <a:endParaRPr lang="en-US" sz="1200" baseline="0" smtClean="0"/>
          </a:p>
          <a:p>
            <a:r>
              <a:rPr lang="en-US" sz="1200" baseline="0" smtClean="0"/>
              <a:t>Click Next in the Navigation Menu to move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68</a:t>
            </a:fld>
            <a:endParaRPr lang="en-US" dirty="0"/>
          </a:p>
        </p:txBody>
      </p:sp>
    </p:spTree>
    <p:extLst>
      <p:ext uri="{BB962C8B-B14F-4D97-AF65-F5344CB8AC3E}">
        <p14:creationId xmlns:p14="http://schemas.microsoft.com/office/powerpoint/2010/main" val="28511732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baseline="0" smtClean="0"/>
              <a:t>The application fee dollar amount will display.</a:t>
            </a:r>
          </a:p>
          <a:p>
            <a:r>
              <a:rPr lang="en-US" sz="1200" b="0" i="0" baseline="0" smtClean="0"/>
              <a:t>Steps to pay by EFT:</a:t>
            </a:r>
          </a:p>
          <a:p>
            <a:r>
              <a:rPr lang="en-US" sz="1200" b="0" i="0" baseline="0" smtClean="0"/>
              <a:t>Step 1:  Select the EFT box</a:t>
            </a:r>
          </a:p>
          <a:p>
            <a:r>
              <a:rPr lang="en-US" sz="1200" b="0" i="0" baseline="0" smtClean="0"/>
              <a:t>Step 2:  Enter the Bank Name, Bank Routing Number and Checking Account Number</a:t>
            </a:r>
          </a:p>
          <a:p>
            <a:r>
              <a:rPr lang="en-US" sz="1200" b="0" i="0" baseline="0" smtClean="0"/>
              <a:t>Step 3:  Select the box to authorize FMCSA to charge the account</a:t>
            </a:r>
          </a:p>
          <a:p>
            <a:r>
              <a:rPr lang="en-US" sz="1200" b="0" i="0" baseline="0" smtClean="0"/>
              <a:t>Step 4:  Enter your First, MI, Last Name and Suffix</a:t>
            </a:r>
          </a:p>
          <a:p>
            <a:r>
              <a:rPr lang="en-US" sz="1200" b="0" i="0" baseline="0" smtClean="0"/>
              <a:t>Step 5:  Enter the Application Password to E-sign</a:t>
            </a:r>
          </a:p>
          <a:p>
            <a:r>
              <a:rPr lang="en-US" sz="1200" b="0" i="0" baseline="0" smtClean="0"/>
              <a:t>Step 6:  The Date the application was submitted will default to the current date</a:t>
            </a:r>
          </a:p>
          <a:p>
            <a:r>
              <a:rPr lang="en-US" sz="1200" b="0" i="0" baseline="0" smtClean="0"/>
              <a:t>Step 7:  Click Submit Payment</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69</a:t>
            </a:fld>
            <a:endParaRPr lang="en-US" dirty="0"/>
          </a:p>
        </p:txBody>
      </p:sp>
    </p:spTree>
    <p:extLst>
      <p:ext uri="{BB962C8B-B14F-4D97-AF65-F5344CB8AC3E}">
        <p14:creationId xmlns:p14="http://schemas.microsoft.com/office/powerpoint/2010/main" val="117483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Welcome Page.  </a:t>
            </a:r>
          </a:p>
          <a:p>
            <a:r>
              <a:rPr lang="en-US" smtClean="0"/>
              <a:t>The Welcome page provides the Applicant the option to choose New Applicant or Returning Applicant.</a:t>
            </a:r>
          </a:p>
          <a:p>
            <a:r>
              <a:rPr lang="en-US" smtClean="0"/>
              <a:t>Applicants applying for New Registration select the New Applicant box under the green avatar on the left side of the page.</a:t>
            </a:r>
          </a:p>
          <a:p>
            <a:r>
              <a:rPr lang="en-US" smtClean="0"/>
              <a:t>When all the information on a page has been provided, the Next option in the Navigation Menu on the right of the page will display yellow.</a:t>
            </a:r>
          </a:p>
          <a:p>
            <a:r>
              <a:rPr lang="en-US" smtClean="0"/>
              <a:t>The Navigation Menu on the right side of the page will display throughout the URS Online Application Process.</a:t>
            </a:r>
          </a:p>
          <a:p>
            <a:endParaRPr lang="en-US" smtClean="0"/>
          </a:p>
          <a:p>
            <a:r>
              <a:rPr lang="en-US" smtClean="0"/>
              <a:t>Click Next in the Navigation Menu to move to the next page.</a:t>
            </a:r>
            <a:endParaRPr lang="en-US" b="0" i="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9647121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smtClean="0">
                <a:solidFill>
                  <a:schemeClr val="tx1"/>
                </a:solidFill>
              </a:rPr>
              <a:t>Steps to Pay by Credit Card:</a:t>
            </a:r>
          </a:p>
          <a:p>
            <a:pPr algn="l"/>
            <a:r>
              <a:rPr lang="en-US" sz="1200" b="0" i="0" smtClean="0">
                <a:solidFill>
                  <a:schemeClr val="tx1"/>
                </a:solidFill>
              </a:rPr>
              <a:t>Step 1:  Select the credit card you will use</a:t>
            </a:r>
          </a:p>
          <a:p>
            <a:pPr algn="l"/>
            <a:r>
              <a:rPr lang="en-US" sz="1200" b="0" i="0" smtClean="0">
                <a:solidFill>
                  <a:schemeClr val="tx1"/>
                </a:solidFill>
              </a:rPr>
              <a:t>Step 2:  Enter the Credit Card Number, Expiration Month, Expiration Year and Security Code from the back of the card</a:t>
            </a:r>
          </a:p>
          <a:p>
            <a:pPr algn="l"/>
            <a:r>
              <a:rPr lang="en-US" sz="1200" b="0" i="0" smtClean="0">
                <a:solidFill>
                  <a:schemeClr val="tx1"/>
                </a:solidFill>
              </a:rPr>
              <a:t>Step 3:  Enter your First, MI and Last Name</a:t>
            </a:r>
          </a:p>
          <a:p>
            <a:pPr algn="l"/>
            <a:r>
              <a:rPr lang="en-US" sz="1200" b="0" i="0" smtClean="0">
                <a:solidFill>
                  <a:schemeClr val="tx1"/>
                </a:solidFill>
              </a:rPr>
              <a:t>Step 4:  Select the box to authorize the FMCSA to charge the account</a:t>
            </a:r>
          </a:p>
          <a:p>
            <a:pPr algn="l"/>
            <a:r>
              <a:rPr lang="en-US" sz="1200" b="0" i="0" smtClean="0">
                <a:solidFill>
                  <a:schemeClr val="tx1"/>
                </a:solidFill>
              </a:rPr>
              <a:t>Step 5:  Enter the Application Password to E-sign</a:t>
            </a:r>
          </a:p>
          <a:p>
            <a:pPr algn="l"/>
            <a:r>
              <a:rPr lang="en-US" sz="1200" b="0" i="0" smtClean="0">
                <a:solidFill>
                  <a:schemeClr val="tx1"/>
                </a:solidFill>
              </a:rPr>
              <a:t>Step 6:  The Date the application was submitted will default to the current date</a:t>
            </a:r>
          </a:p>
          <a:p>
            <a:pPr algn="l"/>
            <a:r>
              <a:rPr lang="en-US" sz="1200" b="0" i="0" smtClean="0">
                <a:solidFill>
                  <a:schemeClr val="tx1"/>
                </a:solidFill>
              </a:rPr>
              <a:t>Step 7:  Click Submit Payment </a:t>
            </a:r>
            <a:endParaRPr lang="en-US" sz="1200" b="0" i="0" dirty="0"/>
          </a:p>
        </p:txBody>
      </p:sp>
      <p:sp>
        <p:nvSpPr>
          <p:cNvPr id="4" name="Slide Number Placeholder 3"/>
          <p:cNvSpPr>
            <a:spLocks noGrp="1"/>
          </p:cNvSpPr>
          <p:nvPr>
            <p:ph type="sldNum" sz="quarter" idx="10"/>
          </p:nvPr>
        </p:nvSpPr>
        <p:spPr/>
        <p:txBody>
          <a:bodyPr/>
          <a:lstStyle/>
          <a:p>
            <a:fld id="{767A0417-D7B8-46AE-A907-A9157B80B95B}" type="slidenum">
              <a:rPr lang="en-US" smtClean="0"/>
              <a:t>70</a:t>
            </a:fld>
            <a:endParaRPr lang="en-US" dirty="0"/>
          </a:p>
        </p:txBody>
      </p:sp>
    </p:spTree>
    <p:extLst>
      <p:ext uri="{BB962C8B-B14F-4D97-AF65-F5344CB8AC3E}">
        <p14:creationId xmlns:p14="http://schemas.microsoft.com/office/powerpoint/2010/main" val="3394318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baseline="0" smtClean="0"/>
              <a:t>After the payment is processed a Thank You message will display acknowledging the payment was processed successfully and provides the next steps in the application process.  </a:t>
            </a:r>
          </a:p>
          <a:p>
            <a:pPr marL="171450" indent="-171450">
              <a:buFont typeface="Arial" panose="020B0604020202020204" pitchFamily="34" charset="0"/>
              <a:buChar char="•"/>
            </a:pPr>
            <a:r>
              <a:rPr lang="en-US" sz="1200" b="0" i="0" baseline="0" smtClean="0"/>
              <a:t>Thank you for submitting your application. Your payment of $300.00 has been processed.  </a:t>
            </a:r>
          </a:p>
          <a:p>
            <a:pPr marL="171450" indent="-171450">
              <a:buFont typeface="Arial" panose="020B0604020202020204" pitchFamily="34" charset="0"/>
              <a:buChar char="•"/>
            </a:pPr>
            <a:r>
              <a:rPr lang="en-US" sz="1200" b="0" i="0" baseline="0" smtClean="0"/>
              <a:t>Your entity has been assigned USDOT Number:  12345678</a:t>
            </a:r>
          </a:p>
          <a:p>
            <a:pPr marL="171450" indent="-171450">
              <a:buFont typeface="Arial" panose="020B0604020202020204" pitchFamily="34" charset="0"/>
              <a:buChar char="•"/>
            </a:pPr>
            <a:r>
              <a:rPr lang="en-US" sz="1200" b="0" i="0" baseline="0" smtClean="0"/>
              <a:t>What's Next:</a:t>
            </a:r>
          </a:p>
          <a:p>
            <a:pPr marL="171450" indent="-171450">
              <a:buFont typeface="Arial" panose="020B0604020202020204" pitchFamily="34" charset="0"/>
              <a:buChar char="•"/>
            </a:pPr>
            <a:r>
              <a:rPr lang="en-US" sz="1200" b="0" i="0" baseline="0" smtClean="0"/>
              <a:t>Your application is being reviewed for statutory and regulatory compliance. </a:t>
            </a:r>
          </a:p>
          <a:p>
            <a:pPr marL="171450" indent="-171450">
              <a:buFont typeface="Arial" panose="020B0604020202020204" pitchFamily="34" charset="0"/>
              <a:buChar char="•"/>
            </a:pPr>
            <a:r>
              <a:rPr lang="en-US" sz="1200" b="0" i="0" baseline="0" smtClean="0"/>
              <a:t>You will receive a notification with your assigned USDOT Number and PIN Number.</a:t>
            </a:r>
          </a:p>
          <a:p>
            <a:pPr marL="171450" indent="-171450">
              <a:buFont typeface="Arial" panose="020B0604020202020204" pitchFamily="34" charset="0"/>
              <a:buChar char="•"/>
            </a:pPr>
            <a:r>
              <a:rPr lang="en-US" sz="1200" b="0" i="0" baseline="0" smtClean="0"/>
              <a:t>If you applied for an Operating Authority Registration, you will receive a notification with your assigned Docket Number and PIN Number.</a:t>
            </a:r>
          </a:p>
          <a:p>
            <a:pPr marL="171450" indent="-171450">
              <a:buFont typeface="Arial" panose="020B0604020202020204" pitchFamily="34" charset="0"/>
              <a:buChar char="•"/>
            </a:pPr>
            <a:r>
              <a:rPr lang="en-US" sz="1200" b="0" i="0" baseline="0" smtClean="0"/>
              <a:t>If you applied for an Operating Authority Registration, a table will display providing how your Operating Authority will be presented in the other FMCSA Systems.</a:t>
            </a:r>
          </a:p>
          <a:p>
            <a:pPr marL="171450" indent="-171450">
              <a:buFont typeface="Arial" panose="020B0604020202020204" pitchFamily="34" charset="0"/>
              <a:buChar char="•"/>
            </a:pPr>
            <a:r>
              <a:rPr lang="en-US" sz="1200" b="0" i="0" baseline="0" smtClean="0"/>
              <a:t>Please print this page to keep for records.</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767A0417-D7B8-46AE-A907-A9157B80B95B}" type="slidenum">
              <a:rPr lang="en-US" smtClean="0"/>
              <a:t>71</a:t>
            </a:fld>
            <a:endParaRPr lang="en-US" dirty="0"/>
          </a:p>
        </p:txBody>
      </p:sp>
    </p:spTree>
    <p:extLst>
      <p:ext uri="{BB962C8B-B14F-4D97-AF65-F5344CB8AC3E}">
        <p14:creationId xmlns:p14="http://schemas.microsoft.com/office/powerpoint/2010/main" val="35316108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smtClean="0"/>
              <a:t>Additional documents can be uploaded and submitted with the application.</a:t>
            </a:r>
          </a:p>
          <a:p>
            <a:r>
              <a:rPr lang="en-US" sz="1200" b="0" i="0" smtClean="0"/>
              <a:t>Step 1: In the Navigation Menu select Upload File.  </a:t>
            </a:r>
          </a:p>
          <a:p>
            <a:r>
              <a:rPr lang="en-US" sz="1200" b="0" i="0" smtClean="0"/>
              <a:t>Step 2: In the Application Documents Upload window, click Browse to find the file location and the file to upload.</a:t>
            </a:r>
          </a:p>
          <a:p>
            <a:r>
              <a:rPr lang="en-US" sz="1200" b="0" i="0" smtClean="0"/>
              <a:t>Step 3: Select the file to upload.</a:t>
            </a:r>
            <a:endParaRPr lang="en-US" sz="1200" b="0" i="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72</a:t>
            </a:fld>
            <a:endParaRPr lang="en-US" dirty="0"/>
          </a:p>
        </p:txBody>
      </p:sp>
    </p:spTree>
    <p:extLst>
      <p:ext uri="{BB962C8B-B14F-4D97-AF65-F5344CB8AC3E}">
        <p14:creationId xmlns:p14="http://schemas.microsoft.com/office/powerpoint/2010/main" val="30706322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baseline="0" smtClean="0"/>
              <a:t>Step 4: In the Application Documents Upload window, select the drop down arrow to view the list of Document Types.  Select the type of document you are uploading.</a:t>
            </a:r>
          </a:p>
          <a:p>
            <a:r>
              <a:rPr lang="en-US" sz="1200" b="0" i="0" baseline="0" smtClean="0"/>
              <a:t>Step 5: Click Upload.</a:t>
            </a:r>
            <a:endParaRPr lang="en-US" sz="1200" b="0" i="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73</a:t>
            </a:fld>
            <a:endParaRPr lang="en-US" dirty="0"/>
          </a:p>
        </p:txBody>
      </p:sp>
    </p:spTree>
    <p:extLst>
      <p:ext uri="{BB962C8B-B14F-4D97-AF65-F5344CB8AC3E}">
        <p14:creationId xmlns:p14="http://schemas.microsoft.com/office/powerpoint/2010/main" val="31500489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smtClean="0"/>
              <a:t>Returning to Complete an Incomplete Application.
An Applicant may return to complete an incomplete application within 30 calendar days from the date it was saved.
To complete an application select the Returning Applicant box under the blue avatar located in front of the equal symbol.
Click Next in the Navigation Menu to move to the next page.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74</a:t>
            </a:fld>
            <a:endParaRPr lang="en-US" dirty="0"/>
          </a:p>
        </p:txBody>
      </p:sp>
    </p:spTree>
    <p:extLst>
      <p:ext uri="{BB962C8B-B14F-4D97-AF65-F5344CB8AC3E}">
        <p14:creationId xmlns:p14="http://schemas.microsoft.com/office/powerpoint/2010/main" val="14657063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smtClean="0"/>
              <a:t>Enter the Applicant ID and Password.   </a:t>
            </a:r>
          </a:p>
          <a:p>
            <a:pPr marL="171450" indent="-171450">
              <a:buFont typeface="Arial" panose="020B0604020202020204" pitchFamily="34" charset="0"/>
              <a:buChar char="•"/>
            </a:pPr>
            <a:r>
              <a:rPr lang="en-US" sz="1200" b="0" i="0" smtClean="0"/>
              <a:t>If you have forgotten the Applicant ID, select the Click Here link under the box and follow the instructions to recover the Applicant ID.</a:t>
            </a:r>
          </a:p>
          <a:p>
            <a:pPr marL="171450" indent="-171450">
              <a:buFont typeface="Arial" panose="020B0604020202020204" pitchFamily="34" charset="0"/>
              <a:buChar char="•"/>
            </a:pPr>
            <a:r>
              <a:rPr lang="en-US" sz="1200" b="0" i="0" smtClean="0"/>
              <a:t>If you have forgotten the Password, select the Click Here link under the box and follow the instructions to recover the Password.</a:t>
            </a:r>
          </a:p>
          <a:p>
            <a:pPr marL="171450" indent="-171450">
              <a:buFont typeface="Arial" panose="020B0604020202020204" pitchFamily="34" charset="0"/>
              <a:buChar char="•"/>
            </a:pPr>
            <a:endParaRPr lang="en-US" sz="1200" b="0" i="0" smtClean="0"/>
          </a:p>
          <a:p>
            <a:pPr marL="171450" indent="-171450">
              <a:buFont typeface="Arial" panose="020B0604020202020204" pitchFamily="34" charset="0"/>
              <a:buChar char="•"/>
            </a:pPr>
            <a:r>
              <a:rPr lang="en-US" sz="1200" b="0" i="0" smtClean="0"/>
              <a:t>Click Next in the Navigation Menu to move to the next page.</a:t>
            </a:r>
          </a:p>
          <a:p>
            <a:pPr marL="171450" indent="-171450">
              <a:buFont typeface="Arial" panose="020B0604020202020204" pitchFamily="34" charset="0"/>
              <a:buChar char="•"/>
            </a:pPr>
            <a:endParaRPr lang="en-US" sz="1200" b="0" i="0" smtClean="0"/>
          </a:p>
          <a:p>
            <a:pPr marL="171450" indent="-171450">
              <a:buFont typeface="Arial" panose="020B0604020202020204" pitchFamily="34" charset="0"/>
              <a:buChar char="•"/>
            </a:pPr>
            <a:endParaRPr lang="en-US" sz="1200" b="0" i="0" smtClean="0"/>
          </a:p>
          <a:p>
            <a:pPr marL="171450" indent="-171450">
              <a:buFont typeface="Arial" panose="020B0604020202020204" pitchFamily="34" charset="0"/>
              <a:buChar char="•"/>
            </a:pPr>
            <a:r>
              <a:rPr lang="en-US" sz="1200" b="0" i="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75</a:t>
            </a:fld>
            <a:endParaRPr lang="en-US" dirty="0"/>
          </a:p>
        </p:txBody>
      </p:sp>
    </p:spTree>
    <p:extLst>
      <p:ext uri="{BB962C8B-B14F-4D97-AF65-F5344CB8AC3E}">
        <p14:creationId xmlns:p14="http://schemas.microsoft.com/office/powerpoint/2010/main" val="39362755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smtClean="0"/>
              <a:t>This is the end of the training module, please close the browser window.</a:t>
            </a:r>
            <a:endParaRPr lang="en-US" sz="120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2477908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smtClean="0"/>
              <a:t>Navigation Menu.</a:t>
            </a:r>
          </a:p>
          <a:p>
            <a:r>
              <a:rPr lang="en-US" b="0" i="0" smtClean="0"/>
              <a:t>The Navigation Menu on the right side of the page will display throughout the URS Online Application Process and provides the following functionality:</a:t>
            </a:r>
          </a:p>
          <a:p>
            <a:r>
              <a:rPr lang="en-US" b="0" i="0" smtClean="0"/>
              <a:t>Percent Complete Bar:  A gauge to measure the amount of the application that has been completed.</a:t>
            </a:r>
          </a:p>
          <a:p>
            <a:r>
              <a:rPr lang="en-US" b="0" i="0" smtClean="0"/>
              <a:t>Logout:  Select Logout to logout of the URS Online Application Process.</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8</a:t>
            </a:fld>
            <a:endParaRPr lang="en-US" dirty="0"/>
          </a:p>
        </p:txBody>
      </p:sp>
    </p:spTree>
    <p:extLst>
      <p:ext uri="{BB962C8B-B14F-4D97-AF65-F5344CB8AC3E}">
        <p14:creationId xmlns:p14="http://schemas.microsoft.com/office/powerpoint/2010/main" val="197259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lvl="0" indent="-173736">
              <a:buFont typeface="Arial" panose="020B0604020202020204" pitchFamily="34" charset="0"/>
              <a:buChar char="•"/>
            </a:pPr>
            <a:r>
              <a:rPr lang="en-US" sz="1200" smtClean="0"/>
              <a:t>Menu:  Select Menu to view the sections of the application that have been completed. To return to a completed section of the application click the name of section in the list. </a:t>
            </a:r>
          </a:p>
          <a:p>
            <a:pPr marL="173736" lvl="0" indent="-173736">
              <a:buFont typeface="Arial" panose="020B0604020202020204" pitchFamily="34" charset="0"/>
              <a:buChar char="•"/>
            </a:pPr>
            <a:r>
              <a:rPr lang="en-US" sz="1200" smtClean="0"/>
              <a:t>Save:  Select Save to save an incomplete application to be completed in the future.</a:t>
            </a:r>
          </a:p>
          <a:p>
            <a:pPr marL="173736" lvl="0" indent="-173736">
              <a:buFont typeface="Arial" panose="020B0604020202020204" pitchFamily="34" charset="0"/>
              <a:buChar char="•"/>
            </a:pPr>
            <a:r>
              <a:rPr lang="en-US" sz="1200" smtClean="0"/>
              <a:t>Report:  Select Report to view and save the MCSA-1 form in PDF format. </a:t>
            </a:r>
          </a:p>
          <a:p>
            <a:pPr marL="173736" lvl="0" indent="-173736">
              <a:buFont typeface="Arial" panose="020B0604020202020204" pitchFamily="34" charset="0"/>
              <a:buChar char="•"/>
            </a:pPr>
            <a:r>
              <a:rPr lang="en-US" sz="1200" smtClean="0"/>
              <a:t>Upload File:  Select Upload File to attach required or supporting documents to the application for submission.</a:t>
            </a:r>
            <a:endParaRPr lang="en-US" sz="1200" b="0" i="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9</a:t>
            </a:fld>
            <a:endParaRPr lang="en-US" dirty="0"/>
          </a:p>
        </p:txBody>
      </p:sp>
    </p:spTree>
    <p:extLst>
      <p:ext uri="{BB962C8B-B14F-4D97-AF65-F5344CB8AC3E}">
        <p14:creationId xmlns:p14="http://schemas.microsoft.com/office/powerpoint/2010/main" val="1035653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3.xml"/><Relationship Id="rId4" Type="http://schemas.openxmlformats.org/officeDocument/2006/relationships/tags" Target="../tags/tag1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992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01E099F-D07E-4DB9-AE8A-89E43E73D4FA}" type="slidenum">
              <a:rPr lang="en-US" smtClean="0"/>
              <a:t>‹#›</a:t>
            </a:fld>
            <a:endParaRPr lang="en-US" dirty="0"/>
          </a:p>
        </p:txBody>
      </p:sp>
      <p:sp>
        <p:nvSpPr>
          <p:cNvPr id="7" name="Title 1"/>
          <p:cNvSpPr>
            <a:spLocks noGrp="1"/>
          </p:cNvSpPr>
          <p:nvPr>
            <p:ph type="title"/>
          </p:nvPr>
        </p:nvSpPr>
        <p:spPr>
          <a:xfrm>
            <a:off x="0" y="533401"/>
            <a:ext cx="9144000"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539199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524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24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01E099F-D07E-4DB9-AE8A-89E43E73D4FA}" type="slidenum">
              <a:rPr lang="en-US" smtClean="0"/>
              <a:t>‹#›</a:t>
            </a:fld>
            <a:endParaRPr lang="en-US" dirty="0"/>
          </a:p>
        </p:txBody>
      </p:sp>
      <p:sp>
        <p:nvSpPr>
          <p:cNvPr id="10" name="Title 1"/>
          <p:cNvSpPr>
            <a:spLocks noGrp="1"/>
          </p:cNvSpPr>
          <p:nvPr>
            <p:ph type="title"/>
          </p:nvPr>
        </p:nvSpPr>
        <p:spPr>
          <a:xfrm>
            <a:off x="0" y="541868"/>
            <a:ext cx="9144000"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16548340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01E099F-D07E-4DB9-AE8A-89E43E73D4FA}" type="slidenum">
              <a:rPr lang="en-US" smtClean="0"/>
              <a:t>‹#›</a:t>
            </a:fld>
            <a:endParaRPr lang="en-US" dirty="0"/>
          </a:p>
        </p:txBody>
      </p:sp>
      <p:sp>
        <p:nvSpPr>
          <p:cNvPr id="6" name="Title 1"/>
          <p:cNvSpPr>
            <a:spLocks noGrp="1"/>
          </p:cNvSpPr>
          <p:nvPr>
            <p:ph type="title"/>
          </p:nvPr>
        </p:nvSpPr>
        <p:spPr>
          <a:xfrm>
            <a:off x="0" y="550335"/>
            <a:ext cx="9129445"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28049321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29" name="Picture 5" descr="F3127336F9EE3E4099E7C2671A0FA72C@d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9029" y="5943600"/>
            <a:ext cx="12648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602036"/>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8600" y="1298448"/>
            <a:ext cx="8686800" cy="47274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custDataLst>
              <p:tags r:id="rId2"/>
            </p:custDataLst>
          </p:nvPr>
        </p:nvSpPr>
        <p:spPr/>
        <p:txBody>
          <a:bodyPr/>
          <a:lstStyle/>
          <a:p>
            <a:fld id="{001E099F-D07E-4DB9-AE8A-89E43E73D4FA}" type="slidenum">
              <a:rPr lang="en-US" smtClean="0"/>
              <a:t>‹#›</a:t>
            </a:fld>
            <a:endParaRPr lang="en-US" dirty="0"/>
          </a:p>
        </p:txBody>
      </p:sp>
      <p:sp>
        <p:nvSpPr>
          <p:cNvPr id="7" name="Title 1"/>
          <p:cNvSpPr>
            <a:spLocks noGrp="1"/>
          </p:cNvSpPr>
          <p:nvPr>
            <p:ph type="title" hasCustomPrompt="1"/>
            <p:custDataLst>
              <p:tags r:id="rId3"/>
            </p:custDataLst>
          </p:nvPr>
        </p:nvSpPr>
        <p:spPr>
          <a:xfrm>
            <a:off x="0" y="722376"/>
            <a:ext cx="9144000" cy="457200"/>
          </a:xfrm>
          <a:prstGeom prst="rect">
            <a:avLst/>
          </a:prstGeom>
        </p:spPr>
        <p:txBody>
          <a:bodyPr/>
          <a:lstStyle>
            <a:lvl1pPr algn="l">
              <a:defRPr baseline="0">
                <a:solidFill>
                  <a:schemeClr val="tx1"/>
                </a:solidFill>
              </a:defRPr>
            </a:lvl1pPr>
          </a:lstStyle>
          <a:p>
            <a:r>
              <a:rPr lang="en-US" dirty="0" smtClean="0"/>
              <a:t>Heading / Title</a:t>
            </a:r>
            <a:endParaRPr lang="en-US" dirty="0"/>
          </a:p>
        </p:txBody>
      </p:sp>
    </p:spTree>
    <p:extLst>
      <p:ext uri="{BB962C8B-B14F-4D97-AF65-F5344CB8AC3E}">
        <p14:creationId xmlns:p14="http://schemas.microsoft.com/office/powerpoint/2010/main" val="539199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custDataLst>
              <p:tags r:id="rId1"/>
            </p:custDataLst>
          </p:nvPr>
        </p:nvSpPr>
        <p:spPr>
          <a:xfrm>
            <a:off x="457200" y="1524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custDataLst>
              <p:tags r:id="rId2"/>
            </p:custDataLst>
          </p:nvPr>
        </p:nvSpPr>
        <p:spPr>
          <a:xfrm>
            <a:off x="4645025" y="1524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custDataLst>
              <p:tags r:id="rId3"/>
            </p:custDataLst>
          </p:nvPr>
        </p:nvSpPr>
        <p:spPr/>
        <p:txBody>
          <a:bodyPr/>
          <a:lstStyle/>
          <a:p>
            <a:fld id="{001E099F-D07E-4DB9-AE8A-89E43E73D4FA}" type="slidenum">
              <a:rPr lang="en-US" smtClean="0"/>
              <a:t>‹#›</a:t>
            </a:fld>
            <a:endParaRPr lang="en-US" dirty="0"/>
          </a:p>
        </p:txBody>
      </p:sp>
      <p:sp>
        <p:nvSpPr>
          <p:cNvPr id="10" name="Title 1"/>
          <p:cNvSpPr>
            <a:spLocks noGrp="1"/>
          </p:cNvSpPr>
          <p:nvPr>
            <p:ph type="title" hasCustomPrompt="1"/>
            <p:custDataLst>
              <p:tags r:id="rId4"/>
            </p:custDataLst>
          </p:nvPr>
        </p:nvSpPr>
        <p:spPr>
          <a:xfrm>
            <a:off x="0" y="722376"/>
            <a:ext cx="9144000" cy="457200"/>
          </a:xfrm>
          <a:prstGeom prst="rect">
            <a:avLst/>
          </a:prstGeom>
        </p:spPr>
        <p:txBody>
          <a:bodyPr/>
          <a:lstStyle>
            <a:lvl1pPr algn="l">
              <a:defRPr baseline="0"/>
            </a:lvl1pPr>
          </a:lstStyle>
          <a:p>
            <a:r>
              <a:rPr lang="en-US" dirty="0" smtClean="0"/>
              <a:t>Heading / Title</a:t>
            </a:r>
            <a:endParaRPr lang="en-US" dirty="0"/>
          </a:p>
        </p:txBody>
      </p:sp>
    </p:spTree>
    <p:extLst>
      <p:ext uri="{BB962C8B-B14F-4D97-AF65-F5344CB8AC3E}">
        <p14:creationId xmlns:p14="http://schemas.microsoft.com/office/powerpoint/2010/main" val="16548340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01E099F-D07E-4DB9-AE8A-89E43E73D4FA}" type="slidenum">
              <a:rPr lang="en-US" smtClean="0"/>
              <a:t>‹#›</a:t>
            </a:fld>
            <a:endParaRPr lang="en-US" dirty="0"/>
          </a:p>
        </p:txBody>
      </p:sp>
      <p:sp>
        <p:nvSpPr>
          <p:cNvPr id="6" name="Title 1"/>
          <p:cNvSpPr>
            <a:spLocks noGrp="1"/>
          </p:cNvSpPr>
          <p:nvPr>
            <p:ph type="title" hasCustomPrompt="1"/>
          </p:nvPr>
        </p:nvSpPr>
        <p:spPr>
          <a:xfrm>
            <a:off x="0" y="722376"/>
            <a:ext cx="9144000" cy="457200"/>
          </a:xfrm>
          <a:prstGeom prst="rect">
            <a:avLst/>
          </a:prstGeom>
        </p:spPr>
        <p:txBody>
          <a:bodyPr/>
          <a:lstStyle>
            <a:lvl1pPr algn="l">
              <a:defRPr/>
            </a:lvl1pPr>
          </a:lstStyle>
          <a:p>
            <a:r>
              <a:rPr lang="en-US" dirty="0" smtClean="0"/>
              <a:t>Heading / Title</a:t>
            </a:r>
            <a:endParaRPr lang="en-US" dirty="0"/>
          </a:p>
        </p:txBody>
      </p:sp>
    </p:spTree>
    <p:extLst>
      <p:ext uri="{BB962C8B-B14F-4D97-AF65-F5344CB8AC3E}">
        <p14:creationId xmlns:p14="http://schemas.microsoft.com/office/powerpoint/2010/main" val="2804932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10" Type="http://schemas.openxmlformats.org/officeDocument/2006/relationships/image" Target="../media/image2.jpeg"/><Relationship Id="rId4" Type="http://schemas.openxmlformats.org/officeDocument/2006/relationships/theme" Target="../theme/theme1.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slideLayout" Target="../slideLayouts/slideLayout7.xml"/><Relationship Id="rId7" Type="http://schemas.openxmlformats.org/officeDocument/2006/relationships/tags" Target="../tags/tag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6.png"/><Relationship Id="rId4" Type="http://schemas.openxmlformats.org/officeDocument/2006/relationships/theme" Target="../theme/theme3.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custDataLst>
              <p:tags r:id="rId5"/>
            </p:custDataLst>
          </p:nvPr>
        </p:nvSpPr>
        <p:spPr>
          <a:xfrm>
            <a:off x="457200" y="1219200"/>
            <a:ext cx="8229600" cy="470376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custDataLst>
              <p:tags r:id="rId6"/>
            </p:custDataLst>
          </p:nvPr>
        </p:nvSpPr>
        <p:spPr>
          <a:xfrm>
            <a:off x="3505200" y="6324600"/>
            <a:ext cx="2133600" cy="365125"/>
          </a:xfrm>
          <a:prstGeom prst="rect">
            <a:avLst/>
          </a:prstGeom>
        </p:spPr>
        <p:txBody>
          <a:bodyPr vert="horz" lIns="91440" tIns="45720" rIns="91440" bIns="45720" rtlCol="0" anchor="ctr"/>
          <a:lstStyle>
            <a:lvl1pPr algn="ctr">
              <a:defRPr sz="1200">
                <a:solidFill>
                  <a:schemeClr val="tx1"/>
                </a:solidFill>
              </a:defRPr>
            </a:lvl1pPr>
          </a:lstStyle>
          <a:p>
            <a:fld id="{001E099F-D07E-4DB9-AE8A-89E43E73D4FA}" type="slidenum">
              <a:rPr lang="en-US" smtClean="0"/>
              <a:pPr/>
              <a:t>‹#›</a:t>
            </a:fld>
            <a:endParaRPr lang="en-US" dirty="0"/>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
            <a:ext cx="9144000" cy="53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image001"/>
          <p:cNvPicPr/>
          <p:nvPr/>
        </p:nvPicPr>
        <p:blipFill>
          <a:blip r:embed="rId10">
            <a:extLst>
              <a:ext uri="{28A0092B-C50C-407E-A947-70E740481C1C}">
                <a14:useLocalDpi xmlns:a14="http://schemas.microsoft.com/office/drawing/2010/main" val="0"/>
              </a:ext>
            </a:extLst>
          </a:blip>
          <a:srcRect/>
          <a:stretch>
            <a:fillRect/>
          </a:stretch>
        </p:blipFill>
        <p:spPr bwMode="auto">
          <a:xfrm>
            <a:off x="7958665" y="6268088"/>
            <a:ext cx="1143000" cy="57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custDataLst>
              <p:tags r:id="rId7"/>
            </p:custDataLst>
          </p:nvPr>
        </p:nvSpPr>
        <p:spPr>
          <a:xfrm>
            <a:off x="457200" y="1422398"/>
            <a:ext cx="8229600" cy="685800"/>
          </a:xfrm>
          <a:prstGeom prst="rect">
            <a:avLst/>
          </a:prstGeom>
        </p:spPr>
        <p:txBody>
          <a:bodyPr/>
          <a:lstStyle>
            <a:lvl1pPr algn="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cxnSp>
        <p:nvCxnSpPr>
          <p:cNvPr id="11" name="Straight Connector 10"/>
          <p:cNvCxnSpPr/>
          <p:nvPr/>
        </p:nvCxnSpPr>
        <p:spPr>
          <a:xfrm>
            <a:off x="0" y="1041399"/>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1722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sp>
        <p:nvSpPr>
          <p:cNvPr id="7" name="Title Placeholder 6"/>
          <p:cNvSpPr>
            <a:spLocks noGrp="1"/>
          </p:cNvSpPr>
          <p:nvPr>
            <p:ph type="title"/>
            <p:custDataLst>
              <p:tags r:id="rId8"/>
            </p:custDataLst>
          </p:nvPr>
        </p:nvSpPr>
        <p:spPr>
          <a:xfrm>
            <a:off x="0" y="541868"/>
            <a:ext cx="9144000" cy="4572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16865924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iming>
    <p:tnLst>
      <p:par>
        <p:cTn id="1" dur="indefinite" restart="never" nodeType="tmRoot"/>
      </p:par>
    </p:tnLst>
  </p:timing>
  <p:hf hdr="0" ftr="0" dt="0"/>
  <p:txStyles>
    <p:titleStyle>
      <a:lvl1pPr algn="r" defTabSz="914400" rtl="0" eaLnBrk="1" latinLnBrk="0" hangingPunct="1">
        <a:spcBef>
          <a:spcPct val="0"/>
        </a:spcBef>
        <a:buNone/>
        <a:defRPr sz="36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2" name="Picture 2" descr="image004"/>
          <p:cNvPicPr>
            <a:picLocks noChangeAspect="1" noChangeArrowheads="1"/>
          </p:cNvPicPr>
          <p:nvPr/>
        </p:nvPicPr>
        <p:blipFill rotWithShape="1">
          <a:blip r:embed="rId4">
            <a:extLst>
              <a:ext uri="{28A0092B-C50C-407E-A947-70E740481C1C}">
                <a14:useLocalDpi xmlns:a14="http://schemas.microsoft.com/office/drawing/2010/main" val="0"/>
              </a:ext>
            </a:extLst>
          </a:blip>
          <a:srcRect l="498" t="-8" r="16308" b="52637"/>
          <a:stretch/>
        </p:blipFill>
        <p:spPr bwMode="auto">
          <a:xfrm>
            <a:off x="0" y="0"/>
            <a:ext cx="9144000" cy="6858000"/>
          </a:xfrm>
          <a:prstGeom prst="rect">
            <a:avLst/>
          </a:prstGeom>
          <a:noFill/>
          <a:ln>
            <a:noFill/>
          </a:ln>
        </p:spPr>
      </p:pic>
      <p:sp>
        <p:nvSpPr>
          <p:cNvPr id="2" name="Title Placeholder 1"/>
          <p:cNvSpPr>
            <a:spLocks noGrp="1"/>
          </p:cNvSpPr>
          <p:nvPr>
            <p:ph type="title"/>
            <p:custDataLst>
              <p:tags r:id="rId3"/>
            </p:custDataLst>
          </p:nvPr>
        </p:nvSpPr>
        <p:spPr>
          <a:xfrm>
            <a:off x="457200" y="1447800"/>
            <a:ext cx="8229600" cy="1036639"/>
          </a:xfrm>
          <a:prstGeom prst="rect">
            <a:avLst/>
          </a:prstGeom>
        </p:spPr>
        <p:txBody>
          <a:bodyPr vert="horz" lIns="91440" tIns="45720" rIns="91440" bIns="45720" rtlCol="0" anchor="ctr">
            <a:normAutofit/>
          </a:bodyPr>
          <a:lstStyle/>
          <a:p>
            <a:r>
              <a:rPr lang="en-US" smtClean="0"/>
              <a:t>Click to edit Master title style</a:t>
            </a:r>
            <a:endParaRPr lang="en-US" dirty="0"/>
          </a:p>
        </p:txBody>
      </p:sp>
      <p:cxnSp>
        <p:nvCxnSpPr>
          <p:cNvPr id="11" name="Straight Connector 10"/>
          <p:cNvCxnSpPr/>
          <p:nvPr/>
        </p:nvCxnSpPr>
        <p:spPr>
          <a:xfrm>
            <a:off x="0" y="6858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pic>
        <p:nvPicPr>
          <p:cNvPr id="1026" name="Picture 2" descr="C:\Requirements Team Working Directory\URS Project\G - Training\PowerPoint Presentations\DOT_FMCSA_bann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727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F3127336F9EE3E4099E7C2671A0FA72C@d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9029" y="5943600"/>
            <a:ext cx="12648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484315"/>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custDataLst>
              <p:tags r:id="rId5"/>
            </p:custDataLst>
          </p:nvPr>
        </p:nvSpPr>
        <p:spPr>
          <a:xfrm>
            <a:off x="228600" y="1295400"/>
            <a:ext cx="86868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custDataLst>
              <p:tags r:id="rId6"/>
            </p:custDataLst>
          </p:nvPr>
        </p:nvSpPr>
        <p:spPr>
          <a:xfrm>
            <a:off x="3505200" y="6324600"/>
            <a:ext cx="2133600" cy="365125"/>
          </a:xfrm>
          <a:prstGeom prst="rect">
            <a:avLst/>
          </a:prstGeom>
        </p:spPr>
        <p:txBody>
          <a:bodyPr vert="horz" lIns="91440" tIns="45720" rIns="91440" bIns="45720" rtlCol="0" anchor="ctr"/>
          <a:lstStyle>
            <a:lvl1pPr algn="ctr">
              <a:defRPr sz="1200">
                <a:solidFill>
                  <a:schemeClr val="tx1"/>
                </a:solidFill>
              </a:defRPr>
            </a:lvl1pPr>
          </a:lstStyle>
          <a:p>
            <a:fld id="{001E099F-D07E-4DB9-AE8A-89E43E73D4FA}" type="slidenum">
              <a:rPr lang="en-US" smtClean="0"/>
              <a:pPr/>
              <a:t>‹#›</a:t>
            </a:fld>
            <a:endParaRPr lang="en-US" dirty="0"/>
          </a:p>
        </p:txBody>
      </p:sp>
      <p:sp>
        <p:nvSpPr>
          <p:cNvPr id="10" name="Title 1"/>
          <p:cNvSpPr txBox="1">
            <a:spLocks/>
          </p:cNvSpPr>
          <p:nvPr>
            <p:custDataLst>
              <p:tags r:id="rId7"/>
            </p:custDataLst>
          </p:nvPr>
        </p:nvSpPr>
        <p:spPr>
          <a:xfrm>
            <a:off x="457200" y="1422398"/>
            <a:ext cx="8229600" cy="685800"/>
          </a:xfrm>
          <a:prstGeom prst="rect">
            <a:avLst/>
          </a:prstGeom>
        </p:spPr>
        <p:txBody>
          <a:bodyPr/>
          <a:lstStyle>
            <a:lvl1pPr algn="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cxnSp>
        <p:nvCxnSpPr>
          <p:cNvPr id="11" name="Straight Connector 10"/>
          <p:cNvCxnSpPr/>
          <p:nvPr/>
        </p:nvCxnSpPr>
        <p:spPr>
          <a:xfrm>
            <a:off x="0" y="6858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1722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sp>
        <p:nvSpPr>
          <p:cNvPr id="7" name="Title Placeholder 6"/>
          <p:cNvSpPr>
            <a:spLocks noGrp="1"/>
          </p:cNvSpPr>
          <p:nvPr>
            <p:ph type="title"/>
            <p:custDataLst>
              <p:tags r:id="rId8"/>
            </p:custDataLst>
          </p:nvPr>
        </p:nvSpPr>
        <p:spPr>
          <a:xfrm>
            <a:off x="0" y="723543"/>
            <a:ext cx="9144000" cy="457200"/>
          </a:xfrm>
          <a:prstGeom prst="rect">
            <a:avLst/>
          </a:prstGeom>
        </p:spPr>
        <p:txBody>
          <a:bodyPr vert="horz" lIns="91440" tIns="45720" rIns="91440" bIns="45720" rtlCol="0" anchor="ctr">
            <a:noAutofit/>
          </a:bodyPr>
          <a:lstStyle/>
          <a:p>
            <a:r>
              <a:rPr lang="en-US" dirty="0" smtClean="0"/>
              <a:t>Heading / Title</a:t>
            </a:r>
            <a:endParaRPr lang="en-US" dirty="0"/>
          </a:p>
        </p:txBody>
      </p:sp>
      <p:pic>
        <p:nvPicPr>
          <p:cNvPr id="14" name="Picture 2" descr="C:\Requirements Team Working Directory\URS Project\G - Training\PowerPoint Presentations\DOT_FMCSA_bann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9144000" cy="6727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F3127336F9EE3E4099E7C2671A0FA72C@d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97168" y="6257925"/>
            <a:ext cx="891571" cy="53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65924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iming>
    <p:tnLst>
      <p:par>
        <p:cTn id="1" dur="indefinite" restart="never" nodeType="tmRoot"/>
      </p:par>
    </p:tnLst>
  </p:timing>
  <p:hf hdr="0" ftr="0" dt="0"/>
  <p:txStyles>
    <p:titleStyle>
      <a:lvl1pPr algn="l" defTabSz="914400" rtl="0" eaLnBrk="1" latinLnBrk="0" hangingPunct="1">
        <a:spcBef>
          <a:spcPct val="0"/>
        </a:spcBef>
        <a:buNone/>
        <a:defRPr sz="3600" b="0" i="0" u="none"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1.xml"/><Relationship Id="rId5" Type="http://schemas.openxmlformats.org/officeDocument/2006/relationships/slideLayout" Target="../slideLayouts/slideLayout4.xml"/><Relationship Id="rId4" Type="http://schemas.openxmlformats.org/officeDocument/2006/relationships/tags" Target="../tags/tag23.xml"/></Relationships>
</file>

<file path=ppt/slides/_rels/slide1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10.xml"/><Relationship Id="rId5" Type="http://schemas.openxmlformats.org/officeDocument/2006/relationships/slideLayout" Target="../slideLayouts/slideLayout6.xml"/><Relationship Id="rId4" Type="http://schemas.openxmlformats.org/officeDocument/2006/relationships/tags" Target="../tags/tag60.xml"/></Relationships>
</file>

<file path=ppt/slides/_rels/slide11.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15.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notesSlide" Target="../notesSlides/notesSlide11.xml"/><Relationship Id="rId5" Type="http://schemas.openxmlformats.org/officeDocument/2006/relationships/slideLayout" Target="../slideLayouts/slideLayout6.xml"/><Relationship Id="rId4" Type="http://schemas.openxmlformats.org/officeDocument/2006/relationships/tags" Target="../tags/tag64.xml"/></Relationships>
</file>

<file path=ppt/slides/_rels/slide12.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16.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12.xml"/><Relationship Id="rId5" Type="http://schemas.openxmlformats.org/officeDocument/2006/relationships/slideLayout" Target="../slideLayouts/slideLayout6.xml"/><Relationship Id="rId4" Type="http://schemas.openxmlformats.org/officeDocument/2006/relationships/tags" Target="../tags/tag68.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71.xml"/><Relationship Id="rId7" Type="http://schemas.openxmlformats.org/officeDocument/2006/relationships/notesSlide" Target="../notesSlides/notesSlide13.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6.xml"/><Relationship Id="rId5" Type="http://schemas.openxmlformats.org/officeDocument/2006/relationships/tags" Target="../tags/tag73.xml"/><Relationship Id="rId4" Type="http://schemas.openxmlformats.org/officeDocument/2006/relationships/tags" Target="../tags/tag7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76.xml"/><Relationship Id="rId7" Type="http://schemas.openxmlformats.org/officeDocument/2006/relationships/notesSlide" Target="../notesSlides/notesSlide14.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6.xml"/><Relationship Id="rId5" Type="http://schemas.openxmlformats.org/officeDocument/2006/relationships/tags" Target="../tags/tag78.xml"/><Relationship Id="rId4" Type="http://schemas.openxmlformats.org/officeDocument/2006/relationships/tags" Target="../tags/tag77.xml"/></Relationships>
</file>

<file path=ppt/slides/_rels/slide15.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19.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notesSlide" Target="../notesSlides/notesSlide15.xml"/><Relationship Id="rId5" Type="http://schemas.openxmlformats.org/officeDocument/2006/relationships/slideLayout" Target="../slideLayouts/slideLayout6.xml"/><Relationship Id="rId4" Type="http://schemas.openxmlformats.org/officeDocument/2006/relationships/tags" Target="../tags/tag82.xml"/></Relationships>
</file>

<file path=ppt/slides/_rels/slide16.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20.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notesSlide" Target="../notesSlides/notesSlide16.xml"/><Relationship Id="rId5" Type="http://schemas.openxmlformats.org/officeDocument/2006/relationships/slideLayout" Target="../slideLayouts/slideLayout6.xml"/><Relationship Id="rId4" Type="http://schemas.openxmlformats.org/officeDocument/2006/relationships/tags" Target="../tags/tag86.xml"/></Relationships>
</file>

<file path=ppt/slides/_rels/slide17.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21.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17.xml"/><Relationship Id="rId5" Type="http://schemas.openxmlformats.org/officeDocument/2006/relationships/slideLayout" Target="../slideLayouts/slideLayout6.xml"/><Relationship Id="rId4" Type="http://schemas.openxmlformats.org/officeDocument/2006/relationships/tags" Target="../tags/tag90.xml"/></Relationships>
</file>

<file path=ppt/slides/_rels/slide18.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22.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18.xml"/><Relationship Id="rId5" Type="http://schemas.openxmlformats.org/officeDocument/2006/relationships/slideLayout" Target="../slideLayouts/slideLayout6.xml"/><Relationship Id="rId4" Type="http://schemas.openxmlformats.org/officeDocument/2006/relationships/tags" Target="../tags/tag94.xml"/></Relationships>
</file>

<file path=ppt/slides/_rels/slide19.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23.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19.xml"/><Relationship Id="rId5" Type="http://schemas.openxmlformats.org/officeDocument/2006/relationships/slideLayout" Target="../slideLayouts/slideLayout6.xml"/><Relationship Id="rId4" Type="http://schemas.openxmlformats.org/officeDocument/2006/relationships/tags" Target="../tags/tag98.xml"/></Relationships>
</file>

<file path=ppt/slides/_rels/slide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2.xml"/><Relationship Id="rId5" Type="http://schemas.openxmlformats.org/officeDocument/2006/relationships/slideLayout" Target="../slideLayouts/slideLayout5.xml"/><Relationship Id="rId4" Type="http://schemas.openxmlformats.org/officeDocument/2006/relationships/tags" Target="../tags/tag27.xml"/></Relationships>
</file>

<file path=ppt/slides/_rels/slide20.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24.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20.xml"/><Relationship Id="rId5" Type="http://schemas.openxmlformats.org/officeDocument/2006/relationships/slideLayout" Target="../slideLayouts/slideLayout6.xml"/><Relationship Id="rId4" Type="http://schemas.openxmlformats.org/officeDocument/2006/relationships/tags" Target="../tags/tag102.xml"/></Relationships>
</file>

<file path=ppt/slides/_rels/slide21.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24.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21.xml"/><Relationship Id="rId5" Type="http://schemas.openxmlformats.org/officeDocument/2006/relationships/slideLayout" Target="../slideLayouts/slideLayout6.xml"/><Relationship Id="rId4" Type="http://schemas.openxmlformats.org/officeDocument/2006/relationships/tags" Target="../tags/tag106.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09.xml"/><Relationship Id="rId7" Type="http://schemas.openxmlformats.org/officeDocument/2006/relationships/notesSlide" Target="../notesSlides/notesSlide22.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Layout" Target="../slideLayouts/slideLayout6.xml"/><Relationship Id="rId5" Type="http://schemas.openxmlformats.org/officeDocument/2006/relationships/tags" Target="../tags/tag111.xml"/><Relationship Id="rId4" Type="http://schemas.openxmlformats.org/officeDocument/2006/relationships/tags" Target="../tags/tag110.xml"/></Relationships>
</file>

<file path=ppt/slides/_rels/slide23.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26.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notesSlide" Target="../notesSlides/notesSlide23.xml"/><Relationship Id="rId5" Type="http://schemas.openxmlformats.org/officeDocument/2006/relationships/slideLayout" Target="../slideLayouts/slideLayout5.xml"/><Relationship Id="rId4" Type="http://schemas.openxmlformats.org/officeDocument/2006/relationships/tags" Target="../tags/tag115.xml"/></Relationships>
</file>

<file path=ppt/slides/_rels/slide2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27.png"/><Relationship Id="rId5" Type="http://schemas.openxmlformats.org/officeDocument/2006/relationships/notesSlide" Target="../notesSlides/notesSlide24.xml"/><Relationship Id="rId4"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image" Target="../media/image28.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notesSlide" Target="../notesSlides/notesSlide25.xml"/><Relationship Id="rId5" Type="http://schemas.openxmlformats.org/officeDocument/2006/relationships/slideLayout" Target="../slideLayouts/slideLayout5.xml"/><Relationship Id="rId4" Type="http://schemas.openxmlformats.org/officeDocument/2006/relationships/tags" Target="../tags/tag122.xml"/></Relationships>
</file>

<file path=ppt/slides/_rels/slide26.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image" Target="../media/image29.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notesSlide" Target="../notesSlides/notesSlide26.xml"/><Relationship Id="rId5" Type="http://schemas.openxmlformats.org/officeDocument/2006/relationships/slideLayout" Target="../slideLayouts/slideLayout5.xml"/><Relationship Id="rId4" Type="http://schemas.openxmlformats.org/officeDocument/2006/relationships/tags" Target="../tags/tag126.xm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29.xml"/><Relationship Id="rId7" Type="http://schemas.openxmlformats.org/officeDocument/2006/relationships/notesSlide" Target="../notesSlides/notesSlide27.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Layout" Target="../slideLayouts/slideLayout6.xml"/><Relationship Id="rId5" Type="http://schemas.openxmlformats.org/officeDocument/2006/relationships/tags" Target="../tags/tag131.xml"/><Relationship Id="rId4" Type="http://schemas.openxmlformats.org/officeDocument/2006/relationships/tags" Target="../tags/tag130.xm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34.xml"/><Relationship Id="rId7" Type="http://schemas.openxmlformats.org/officeDocument/2006/relationships/notesSlide" Target="../notesSlides/notesSlide28.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Layout" Target="../slideLayouts/slideLayout6.xml"/><Relationship Id="rId5" Type="http://schemas.openxmlformats.org/officeDocument/2006/relationships/tags" Target="../tags/tag136.xml"/><Relationship Id="rId4" Type="http://schemas.openxmlformats.org/officeDocument/2006/relationships/tags" Target="../tags/tag135.xml"/><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139.xml"/><Relationship Id="rId7" Type="http://schemas.openxmlformats.org/officeDocument/2006/relationships/notesSlide" Target="../notesSlides/notesSlide2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slideLayout" Target="../slideLayouts/slideLayout6.xml"/><Relationship Id="rId5" Type="http://schemas.openxmlformats.org/officeDocument/2006/relationships/tags" Target="../tags/tag141.xml"/><Relationship Id="rId4" Type="http://schemas.openxmlformats.org/officeDocument/2006/relationships/tags" Target="../tags/tag140.xml"/><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3.xml"/><Relationship Id="rId5" Type="http://schemas.openxmlformats.org/officeDocument/2006/relationships/slideLayout" Target="../slideLayouts/slideLayout5.xml"/><Relationship Id="rId4" Type="http://schemas.openxmlformats.org/officeDocument/2006/relationships/tags" Target="../tags/tag31.xml"/></Relationships>
</file>

<file path=ppt/slides/_rels/slide30.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35.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notesSlide" Target="../notesSlides/notesSlide30.xml"/><Relationship Id="rId5" Type="http://schemas.openxmlformats.org/officeDocument/2006/relationships/slideLayout" Target="../slideLayouts/slideLayout6.xml"/><Relationship Id="rId4" Type="http://schemas.openxmlformats.org/officeDocument/2006/relationships/tags" Target="../tags/tag145.xml"/></Relationships>
</file>

<file path=ppt/slides/_rels/slide31.xml.rels><?xml version="1.0" encoding="UTF-8" standalone="yes"?>
<Relationships xmlns="http://schemas.openxmlformats.org/package/2006/relationships"><Relationship Id="rId8" Type="http://schemas.openxmlformats.org/officeDocument/2006/relationships/tags" Target="../tags/tag153.xml"/><Relationship Id="rId3" Type="http://schemas.openxmlformats.org/officeDocument/2006/relationships/tags" Target="../tags/tag148.xml"/><Relationship Id="rId7" Type="http://schemas.openxmlformats.org/officeDocument/2006/relationships/tags" Target="../tags/tag152.xml"/><Relationship Id="rId12" Type="http://schemas.openxmlformats.org/officeDocument/2006/relationships/image" Target="../media/image36.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notesSlide" Target="../notesSlides/notesSlide31.xml"/><Relationship Id="rId5" Type="http://schemas.openxmlformats.org/officeDocument/2006/relationships/tags" Target="../tags/tag150.xml"/><Relationship Id="rId10" Type="http://schemas.openxmlformats.org/officeDocument/2006/relationships/slideLayout" Target="../slideLayouts/slideLayout6.xml"/><Relationship Id="rId4" Type="http://schemas.openxmlformats.org/officeDocument/2006/relationships/tags" Target="../tags/tag149.xml"/><Relationship Id="rId9" Type="http://schemas.openxmlformats.org/officeDocument/2006/relationships/tags" Target="../tags/tag154.xml"/></Relationships>
</file>

<file path=ppt/slides/_rels/slide32.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image" Target="../media/image37.pn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notesSlide" Target="../notesSlides/notesSlide32.xml"/><Relationship Id="rId5" Type="http://schemas.openxmlformats.org/officeDocument/2006/relationships/slideLayout" Target="../slideLayouts/slideLayout6.xml"/><Relationship Id="rId4" Type="http://schemas.openxmlformats.org/officeDocument/2006/relationships/tags" Target="../tags/tag158.xml"/></Relationships>
</file>

<file path=ppt/slides/_rels/slide33.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image" Target="../media/image38.pn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33.xml"/><Relationship Id="rId5" Type="http://schemas.openxmlformats.org/officeDocument/2006/relationships/slideLayout" Target="../slideLayouts/slideLayout6.xml"/><Relationship Id="rId4" Type="http://schemas.openxmlformats.org/officeDocument/2006/relationships/tags" Target="../tags/tag162.xml"/></Relationships>
</file>

<file path=ppt/slides/_rels/slide3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165.xml"/><Relationship Id="rId7" Type="http://schemas.openxmlformats.org/officeDocument/2006/relationships/notesSlide" Target="../notesSlides/notesSlide34.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6.xml"/><Relationship Id="rId5" Type="http://schemas.openxmlformats.org/officeDocument/2006/relationships/tags" Target="../tags/tag167.xml"/><Relationship Id="rId4" Type="http://schemas.openxmlformats.org/officeDocument/2006/relationships/tags" Target="../tags/tag166.xml"/></Relationships>
</file>

<file path=ppt/slides/_rels/slide3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170.xml"/><Relationship Id="rId7" Type="http://schemas.openxmlformats.org/officeDocument/2006/relationships/notesSlide" Target="../notesSlides/notesSlide35.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6.xml"/><Relationship Id="rId5" Type="http://schemas.openxmlformats.org/officeDocument/2006/relationships/tags" Target="../tags/tag172.xml"/><Relationship Id="rId4" Type="http://schemas.openxmlformats.org/officeDocument/2006/relationships/tags" Target="../tags/tag171.xml"/><Relationship Id="rId9"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image" Target="../media/image42.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notesSlide" Target="../notesSlides/notesSlide36.xml"/><Relationship Id="rId5" Type="http://schemas.openxmlformats.org/officeDocument/2006/relationships/slideLayout" Target="../slideLayouts/slideLayout6.xml"/><Relationship Id="rId4" Type="http://schemas.openxmlformats.org/officeDocument/2006/relationships/tags" Target="../tags/tag176.xml"/></Relationships>
</file>

<file path=ppt/slides/_rels/slide37.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43.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notesSlide" Target="../notesSlides/notesSlide37.xml"/><Relationship Id="rId5" Type="http://schemas.openxmlformats.org/officeDocument/2006/relationships/slideLayout" Target="../slideLayouts/slideLayout6.xml"/><Relationship Id="rId4" Type="http://schemas.openxmlformats.org/officeDocument/2006/relationships/tags" Target="../tags/tag180.xml"/></Relationships>
</file>

<file path=ppt/slides/_rels/slide38.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image" Target="../media/image44.pn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notesSlide" Target="../notesSlides/notesSlide38.xml"/><Relationship Id="rId5" Type="http://schemas.openxmlformats.org/officeDocument/2006/relationships/slideLayout" Target="../slideLayouts/slideLayout6.xml"/><Relationship Id="rId4" Type="http://schemas.openxmlformats.org/officeDocument/2006/relationships/tags" Target="../tags/tag184.xml"/></Relationships>
</file>

<file path=ppt/slides/_rels/slide39.xml.rels><?xml version="1.0" encoding="UTF-8" standalone="yes"?>
<Relationships xmlns="http://schemas.openxmlformats.org/package/2006/relationships"><Relationship Id="rId3" Type="http://schemas.openxmlformats.org/officeDocument/2006/relationships/tags" Target="../tags/tag187.xml"/><Relationship Id="rId7" Type="http://schemas.openxmlformats.org/officeDocument/2006/relationships/image" Target="../media/image45.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notesSlide" Target="../notesSlides/notesSlide39.xml"/><Relationship Id="rId5" Type="http://schemas.openxmlformats.org/officeDocument/2006/relationships/slideLayout" Target="../slideLayouts/slideLayout6.xml"/><Relationship Id="rId4" Type="http://schemas.openxmlformats.org/officeDocument/2006/relationships/tags" Target="../tags/tag188.xml"/></Relationships>
</file>

<file path=ppt/slides/_rels/slide4.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7.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4.xml"/><Relationship Id="rId5" Type="http://schemas.openxmlformats.org/officeDocument/2006/relationships/slideLayout" Target="../slideLayouts/slideLayout5.xml"/><Relationship Id="rId4" Type="http://schemas.openxmlformats.org/officeDocument/2006/relationships/tags" Target="../tags/tag35.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191.xml"/><Relationship Id="rId7" Type="http://schemas.openxmlformats.org/officeDocument/2006/relationships/tags" Target="../tags/tag195.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5" Type="http://schemas.openxmlformats.org/officeDocument/2006/relationships/tags" Target="../tags/tag193.xml"/><Relationship Id="rId10" Type="http://schemas.openxmlformats.org/officeDocument/2006/relationships/image" Target="../media/image46.png"/><Relationship Id="rId4" Type="http://schemas.openxmlformats.org/officeDocument/2006/relationships/tags" Target="../tags/tag192.xml"/><Relationship Id="rId9"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198.xml"/><Relationship Id="rId7" Type="http://schemas.openxmlformats.org/officeDocument/2006/relationships/notesSlide" Target="../notesSlides/notesSlide41.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slideLayout" Target="../slideLayouts/slideLayout6.xml"/><Relationship Id="rId5" Type="http://schemas.openxmlformats.org/officeDocument/2006/relationships/tags" Target="../tags/tag200.xml"/><Relationship Id="rId4" Type="http://schemas.openxmlformats.org/officeDocument/2006/relationships/tags" Target="../tags/tag199.xml"/></Relationships>
</file>

<file path=ppt/slides/_rels/slide42.xml.rels><?xml version="1.0" encoding="UTF-8" standalone="yes"?>
<Relationships xmlns="http://schemas.openxmlformats.org/package/2006/relationships"><Relationship Id="rId8" Type="http://schemas.openxmlformats.org/officeDocument/2006/relationships/notesSlide" Target="../notesSlides/notesSlide42.xml"/><Relationship Id="rId3" Type="http://schemas.openxmlformats.org/officeDocument/2006/relationships/tags" Target="../tags/tag203.xml"/><Relationship Id="rId7" Type="http://schemas.openxmlformats.org/officeDocument/2006/relationships/slideLayout" Target="../slideLayouts/slideLayout6.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9" Type="http://schemas.openxmlformats.org/officeDocument/2006/relationships/image" Target="../media/image48.png"/></Relationships>
</file>

<file path=ppt/slides/_rels/slide43.xml.rels><?xml version="1.0" encoding="UTF-8" standalone="yes"?>
<Relationships xmlns="http://schemas.openxmlformats.org/package/2006/relationships"><Relationship Id="rId8" Type="http://schemas.openxmlformats.org/officeDocument/2006/relationships/notesSlide" Target="../notesSlides/notesSlide43.xml"/><Relationship Id="rId3" Type="http://schemas.openxmlformats.org/officeDocument/2006/relationships/tags" Target="../tags/tag209.xml"/><Relationship Id="rId7" Type="http://schemas.openxmlformats.org/officeDocument/2006/relationships/slideLayout" Target="../slideLayouts/slideLayout6.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9" Type="http://schemas.openxmlformats.org/officeDocument/2006/relationships/image" Target="../media/image49.png"/></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44.xml"/><Relationship Id="rId3" Type="http://schemas.openxmlformats.org/officeDocument/2006/relationships/tags" Target="../tags/tag215.xml"/><Relationship Id="rId7" Type="http://schemas.openxmlformats.org/officeDocument/2006/relationships/slideLayout" Target="../slideLayouts/slideLayout6.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9" Type="http://schemas.openxmlformats.org/officeDocument/2006/relationships/image" Target="../media/image50.png"/></Relationships>
</file>

<file path=ppt/slides/_rels/slide4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221.xml"/><Relationship Id="rId7" Type="http://schemas.openxmlformats.org/officeDocument/2006/relationships/notesSlide" Target="../notesSlides/notesSlide45.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slideLayout" Target="../slideLayouts/slideLayout6.xml"/><Relationship Id="rId5" Type="http://schemas.openxmlformats.org/officeDocument/2006/relationships/tags" Target="../tags/tag223.xml"/><Relationship Id="rId4" Type="http://schemas.openxmlformats.org/officeDocument/2006/relationships/tags" Target="../tags/tag222.xml"/></Relationships>
</file>

<file path=ppt/slides/_rels/slide4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tags" Target="../tags/tag226.xml"/><Relationship Id="rId7" Type="http://schemas.openxmlformats.org/officeDocument/2006/relationships/notesSlide" Target="../notesSlides/notesSlide46.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slideLayout" Target="../slideLayouts/slideLayout6.xml"/><Relationship Id="rId5" Type="http://schemas.openxmlformats.org/officeDocument/2006/relationships/tags" Target="../tags/tag228.xml"/><Relationship Id="rId4" Type="http://schemas.openxmlformats.org/officeDocument/2006/relationships/tags" Target="../tags/tag227.xml"/></Relationships>
</file>

<file path=ppt/slides/_rels/slide4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231.xml"/><Relationship Id="rId7" Type="http://schemas.openxmlformats.org/officeDocument/2006/relationships/notesSlide" Target="../notesSlides/notesSlide47.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slideLayout" Target="../slideLayouts/slideLayout6.xml"/><Relationship Id="rId5" Type="http://schemas.openxmlformats.org/officeDocument/2006/relationships/tags" Target="../tags/tag233.xml"/><Relationship Id="rId4" Type="http://schemas.openxmlformats.org/officeDocument/2006/relationships/tags" Target="../tags/tag232.xml"/></Relationships>
</file>

<file path=ppt/slides/_rels/slide48.xml.rels><?xml version="1.0" encoding="UTF-8" standalone="yes"?>
<Relationships xmlns="http://schemas.openxmlformats.org/package/2006/relationships"><Relationship Id="rId3" Type="http://schemas.openxmlformats.org/officeDocument/2006/relationships/tags" Target="../tags/tag236.xml"/><Relationship Id="rId7" Type="http://schemas.openxmlformats.org/officeDocument/2006/relationships/image" Target="../media/image54.png"/><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notesSlide" Target="../notesSlides/notesSlide48.xml"/><Relationship Id="rId5" Type="http://schemas.openxmlformats.org/officeDocument/2006/relationships/slideLayout" Target="../slideLayouts/slideLayout6.xml"/><Relationship Id="rId4" Type="http://schemas.openxmlformats.org/officeDocument/2006/relationships/tags" Target="../tags/tag237.xml"/></Relationships>
</file>

<file path=ppt/slides/_rels/slide49.xml.rels><?xml version="1.0" encoding="UTF-8" standalone="yes"?>
<Relationships xmlns="http://schemas.openxmlformats.org/package/2006/relationships"><Relationship Id="rId3" Type="http://schemas.openxmlformats.org/officeDocument/2006/relationships/tags" Target="../tags/tag240.xml"/><Relationship Id="rId7" Type="http://schemas.openxmlformats.org/officeDocument/2006/relationships/image" Target="../media/image55.png"/><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notesSlide" Target="../notesSlides/notesSlide49.xml"/><Relationship Id="rId5" Type="http://schemas.openxmlformats.org/officeDocument/2006/relationships/slideLayout" Target="../slideLayouts/slideLayout6.xml"/><Relationship Id="rId4" Type="http://schemas.openxmlformats.org/officeDocument/2006/relationships/tags" Target="../tags/tag24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8.xml"/><Relationship Id="rId7" Type="http://schemas.openxmlformats.org/officeDocument/2006/relationships/image" Target="../media/image8.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tags" Target="../tags/tag39.xml"/></Relationships>
</file>

<file path=ppt/slides/_rels/slide50.xml.rels><?xml version="1.0" encoding="UTF-8" standalone="yes"?>
<Relationships xmlns="http://schemas.openxmlformats.org/package/2006/relationships"><Relationship Id="rId3" Type="http://schemas.openxmlformats.org/officeDocument/2006/relationships/tags" Target="../tags/tag244.xml"/><Relationship Id="rId7" Type="http://schemas.openxmlformats.org/officeDocument/2006/relationships/image" Target="../media/image56.png"/><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notesSlide" Target="../notesSlides/notesSlide50.xml"/><Relationship Id="rId5" Type="http://schemas.openxmlformats.org/officeDocument/2006/relationships/slideLayout" Target="../slideLayouts/slideLayout6.xml"/><Relationship Id="rId4" Type="http://schemas.openxmlformats.org/officeDocument/2006/relationships/tags" Target="../tags/tag245.xml"/></Relationships>
</file>

<file path=ppt/slides/_rels/slide51.xml.rels><?xml version="1.0" encoding="UTF-8" standalone="yes"?>
<Relationships xmlns="http://schemas.openxmlformats.org/package/2006/relationships"><Relationship Id="rId3" Type="http://schemas.openxmlformats.org/officeDocument/2006/relationships/tags" Target="../tags/tag248.xml"/><Relationship Id="rId7" Type="http://schemas.openxmlformats.org/officeDocument/2006/relationships/image" Target="../media/image57.png"/><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notesSlide" Target="../notesSlides/notesSlide51.xml"/><Relationship Id="rId5" Type="http://schemas.openxmlformats.org/officeDocument/2006/relationships/slideLayout" Target="../slideLayouts/slideLayout6.xml"/><Relationship Id="rId4" Type="http://schemas.openxmlformats.org/officeDocument/2006/relationships/tags" Target="../tags/tag249.xml"/></Relationships>
</file>

<file path=ppt/slides/_rels/slide52.xml.rels><?xml version="1.0" encoding="UTF-8" standalone="yes"?>
<Relationships xmlns="http://schemas.openxmlformats.org/package/2006/relationships"><Relationship Id="rId3" Type="http://schemas.openxmlformats.org/officeDocument/2006/relationships/tags" Target="../tags/tag252.xml"/><Relationship Id="rId7" Type="http://schemas.openxmlformats.org/officeDocument/2006/relationships/image" Target="../media/image58.png"/><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notesSlide" Target="../notesSlides/notesSlide52.xml"/><Relationship Id="rId5" Type="http://schemas.openxmlformats.org/officeDocument/2006/relationships/slideLayout" Target="../slideLayouts/slideLayout6.xml"/><Relationship Id="rId4" Type="http://schemas.openxmlformats.org/officeDocument/2006/relationships/tags" Target="../tags/tag253.xml"/></Relationships>
</file>

<file path=ppt/slides/_rels/slide53.xml.rels><?xml version="1.0" encoding="UTF-8" standalone="yes"?>
<Relationships xmlns="http://schemas.openxmlformats.org/package/2006/relationships"><Relationship Id="rId3" Type="http://schemas.openxmlformats.org/officeDocument/2006/relationships/tags" Target="../tags/tag256.xml"/><Relationship Id="rId7" Type="http://schemas.openxmlformats.org/officeDocument/2006/relationships/image" Target="../media/image59.png"/><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notesSlide" Target="../notesSlides/notesSlide53.xml"/><Relationship Id="rId5" Type="http://schemas.openxmlformats.org/officeDocument/2006/relationships/slideLayout" Target="../slideLayouts/slideLayout6.xml"/><Relationship Id="rId4" Type="http://schemas.openxmlformats.org/officeDocument/2006/relationships/tags" Target="../tags/tag257.xml"/></Relationships>
</file>

<file path=ppt/slides/_rels/slide5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260.xml"/><Relationship Id="rId7" Type="http://schemas.openxmlformats.org/officeDocument/2006/relationships/notesSlide" Target="../notesSlides/notesSlide54.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slideLayout" Target="../slideLayouts/slideLayout6.xml"/><Relationship Id="rId5" Type="http://schemas.openxmlformats.org/officeDocument/2006/relationships/tags" Target="../tags/tag262.xml"/><Relationship Id="rId4" Type="http://schemas.openxmlformats.org/officeDocument/2006/relationships/tags" Target="../tags/tag261.xml"/></Relationships>
</file>

<file path=ppt/slides/_rels/slide5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tags" Target="../tags/tag265.xml"/><Relationship Id="rId7" Type="http://schemas.openxmlformats.org/officeDocument/2006/relationships/notesSlide" Target="../notesSlides/notesSlide55.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slideLayout" Target="../slideLayouts/slideLayout6.xml"/><Relationship Id="rId5" Type="http://schemas.openxmlformats.org/officeDocument/2006/relationships/tags" Target="../tags/tag267.xml"/><Relationship Id="rId4" Type="http://schemas.openxmlformats.org/officeDocument/2006/relationships/tags" Target="../tags/tag266.xml"/><Relationship Id="rId9" Type="http://schemas.openxmlformats.org/officeDocument/2006/relationships/image" Target="../media/image62.png"/></Relationships>
</file>

<file path=ppt/slides/_rels/slide5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270.xml"/><Relationship Id="rId7" Type="http://schemas.openxmlformats.org/officeDocument/2006/relationships/notesSlide" Target="../notesSlides/notesSlide56.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slideLayout" Target="../slideLayouts/slideLayout6.xml"/><Relationship Id="rId5" Type="http://schemas.openxmlformats.org/officeDocument/2006/relationships/tags" Target="../tags/tag272.xml"/><Relationship Id="rId4" Type="http://schemas.openxmlformats.org/officeDocument/2006/relationships/tags" Target="../tags/tag271.xml"/><Relationship Id="rId9" Type="http://schemas.openxmlformats.org/officeDocument/2006/relationships/image" Target="../media/image64.png"/></Relationships>
</file>

<file path=ppt/slides/_rels/slide5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tags" Target="../tags/tag275.xml"/><Relationship Id="rId7" Type="http://schemas.openxmlformats.org/officeDocument/2006/relationships/notesSlide" Target="../notesSlides/notesSlide57.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slideLayout" Target="../slideLayouts/slideLayout6.xml"/><Relationship Id="rId5" Type="http://schemas.openxmlformats.org/officeDocument/2006/relationships/tags" Target="../tags/tag277.xml"/><Relationship Id="rId4" Type="http://schemas.openxmlformats.org/officeDocument/2006/relationships/tags" Target="../tags/tag276.xml"/><Relationship Id="rId9" Type="http://schemas.openxmlformats.org/officeDocument/2006/relationships/image" Target="../media/image66.png"/></Relationships>
</file>

<file path=ppt/slides/_rels/slide58.xml.rels><?xml version="1.0" encoding="UTF-8" standalone="yes"?>
<Relationships xmlns="http://schemas.openxmlformats.org/package/2006/relationships"><Relationship Id="rId3" Type="http://schemas.openxmlformats.org/officeDocument/2006/relationships/tags" Target="../tags/tag280.xml"/><Relationship Id="rId7" Type="http://schemas.openxmlformats.org/officeDocument/2006/relationships/image" Target="../media/image66.png"/><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notesSlide" Target="../notesSlides/notesSlide58.xml"/><Relationship Id="rId5" Type="http://schemas.openxmlformats.org/officeDocument/2006/relationships/slideLayout" Target="../slideLayouts/slideLayout6.xml"/><Relationship Id="rId4" Type="http://schemas.openxmlformats.org/officeDocument/2006/relationships/tags" Target="../tags/tag281.xml"/></Relationships>
</file>

<file path=ppt/slides/_rels/slide59.xml.rels><?xml version="1.0" encoding="UTF-8" standalone="yes"?>
<Relationships xmlns="http://schemas.openxmlformats.org/package/2006/relationships"><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image" Target="../media/image67.png"/><Relationship Id="rId5" Type="http://schemas.openxmlformats.org/officeDocument/2006/relationships/notesSlide" Target="../notesSlides/notesSlide59.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2.xml"/><Relationship Id="rId7" Type="http://schemas.openxmlformats.org/officeDocument/2006/relationships/notesSlide" Target="../notesSlides/notesSlide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6.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tags" Target="../tags/tag287.xml"/><Relationship Id="rId7" Type="http://schemas.openxmlformats.org/officeDocument/2006/relationships/image" Target="../media/image68.png"/><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notesSlide" Target="../notesSlides/notesSlide60.xml"/><Relationship Id="rId5" Type="http://schemas.openxmlformats.org/officeDocument/2006/relationships/slideLayout" Target="../slideLayouts/slideLayout6.xml"/><Relationship Id="rId4" Type="http://schemas.openxmlformats.org/officeDocument/2006/relationships/tags" Target="../tags/tag288.xml"/></Relationships>
</file>

<file path=ppt/slides/_rels/slide61.xml.rels><?xml version="1.0" encoding="UTF-8" standalone="yes"?>
<Relationships xmlns="http://schemas.openxmlformats.org/package/2006/relationships"><Relationship Id="rId3" Type="http://schemas.openxmlformats.org/officeDocument/2006/relationships/tags" Target="../tags/tag291.xml"/><Relationship Id="rId7" Type="http://schemas.openxmlformats.org/officeDocument/2006/relationships/image" Target="../media/image69.png"/><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notesSlide" Target="../notesSlides/notesSlide61.xml"/><Relationship Id="rId5" Type="http://schemas.openxmlformats.org/officeDocument/2006/relationships/slideLayout" Target="../slideLayouts/slideLayout6.xml"/><Relationship Id="rId4" Type="http://schemas.openxmlformats.org/officeDocument/2006/relationships/tags" Target="../tags/tag292.xml"/></Relationships>
</file>

<file path=ppt/slides/_rels/slide6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tags" Target="../tags/tag295.xml"/><Relationship Id="rId7" Type="http://schemas.openxmlformats.org/officeDocument/2006/relationships/notesSlide" Target="../notesSlides/notesSlide62.xml"/><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slideLayout" Target="../slideLayouts/slideLayout5.xml"/><Relationship Id="rId5" Type="http://schemas.openxmlformats.org/officeDocument/2006/relationships/tags" Target="../tags/tag297.xml"/><Relationship Id="rId4" Type="http://schemas.openxmlformats.org/officeDocument/2006/relationships/tags" Target="../tags/tag296.xml"/></Relationships>
</file>

<file path=ppt/slides/_rels/slide63.xml.rels><?xml version="1.0" encoding="UTF-8" standalone="yes"?>
<Relationships xmlns="http://schemas.openxmlformats.org/package/2006/relationships"><Relationship Id="rId3" Type="http://schemas.openxmlformats.org/officeDocument/2006/relationships/tags" Target="../tags/tag300.xml"/><Relationship Id="rId7" Type="http://schemas.openxmlformats.org/officeDocument/2006/relationships/image" Target="../media/image71.png"/><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notesSlide" Target="../notesSlides/notesSlide63.xml"/><Relationship Id="rId5" Type="http://schemas.openxmlformats.org/officeDocument/2006/relationships/slideLayout" Target="../slideLayouts/slideLayout6.xml"/><Relationship Id="rId4" Type="http://schemas.openxmlformats.org/officeDocument/2006/relationships/tags" Target="../tags/tag301.xml"/></Relationships>
</file>

<file path=ppt/slides/_rels/slide64.xml.rels><?xml version="1.0" encoding="UTF-8" standalone="yes"?>
<Relationships xmlns="http://schemas.openxmlformats.org/package/2006/relationships"><Relationship Id="rId3" Type="http://schemas.openxmlformats.org/officeDocument/2006/relationships/tags" Target="../tags/tag304.xml"/><Relationship Id="rId7" Type="http://schemas.openxmlformats.org/officeDocument/2006/relationships/image" Target="../media/image72.png"/><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notesSlide" Target="../notesSlides/notesSlide64.xml"/><Relationship Id="rId5" Type="http://schemas.openxmlformats.org/officeDocument/2006/relationships/slideLayout" Target="../slideLayouts/slideLayout6.xml"/><Relationship Id="rId4" Type="http://schemas.openxmlformats.org/officeDocument/2006/relationships/tags" Target="../tags/tag305.xml"/></Relationships>
</file>

<file path=ppt/slides/_rels/slide65.xml.rels><?xml version="1.0" encoding="UTF-8" standalone="yes"?>
<Relationships xmlns="http://schemas.openxmlformats.org/package/2006/relationships"><Relationship Id="rId3" Type="http://schemas.openxmlformats.org/officeDocument/2006/relationships/tags" Target="../tags/tag308.xml"/><Relationship Id="rId7" Type="http://schemas.openxmlformats.org/officeDocument/2006/relationships/image" Target="../media/image73.png"/><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notesSlide" Target="../notesSlides/notesSlide65.xml"/><Relationship Id="rId5" Type="http://schemas.openxmlformats.org/officeDocument/2006/relationships/slideLayout" Target="../slideLayouts/slideLayout6.xml"/><Relationship Id="rId4" Type="http://schemas.openxmlformats.org/officeDocument/2006/relationships/tags" Target="../tags/tag309.xml"/></Relationships>
</file>

<file path=ppt/slides/_rels/slide66.xml.rels><?xml version="1.0" encoding="UTF-8" standalone="yes"?>
<Relationships xmlns="http://schemas.openxmlformats.org/package/2006/relationships"><Relationship Id="rId3" Type="http://schemas.openxmlformats.org/officeDocument/2006/relationships/tags" Target="../tags/tag312.xml"/><Relationship Id="rId7" Type="http://schemas.openxmlformats.org/officeDocument/2006/relationships/image" Target="../media/image74.png"/><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notesSlide" Target="../notesSlides/notesSlide66.xml"/><Relationship Id="rId5" Type="http://schemas.openxmlformats.org/officeDocument/2006/relationships/slideLayout" Target="../slideLayouts/slideLayout6.xml"/><Relationship Id="rId4" Type="http://schemas.openxmlformats.org/officeDocument/2006/relationships/tags" Target="../tags/tag313.xml"/></Relationships>
</file>

<file path=ppt/slides/_rels/slide67.xml.rels><?xml version="1.0" encoding="UTF-8" standalone="yes"?>
<Relationships xmlns="http://schemas.openxmlformats.org/package/2006/relationships"><Relationship Id="rId3" Type="http://schemas.openxmlformats.org/officeDocument/2006/relationships/tags" Target="../tags/tag316.xml"/><Relationship Id="rId7" Type="http://schemas.openxmlformats.org/officeDocument/2006/relationships/image" Target="../media/image75.png"/><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notesSlide" Target="../notesSlides/notesSlide67.xml"/><Relationship Id="rId5" Type="http://schemas.openxmlformats.org/officeDocument/2006/relationships/slideLayout" Target="../slideLayouts/slideLayout6.xml"/><Relationship Id="rId4" Type="http://schemas.openxmlformats.org/officeDocument/2006/relationships/tags" Target="../tags/tag317.xml"/></Relationships>
</file>

<file path=ppt/slides/_rels/slide68.xml.rels><?xml version="1.0" encoding="UTF-8" standalone="yes"?>
<Relationships xmlns="http://schemas.openxmlformats.org/package/2006/relationships"><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image" Target="../media/image76.png"/><Relationship Id="rId5" Type="http://schemas.openxmlformats.org/officeDocument/2006/relationships/notesSlide" Target="../notesSlides/notesSlide68.xml"/><Relationship Id="rId4"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tags" Target="../tags/tag323.xml"/><Relationship Id="rId7" Type="http://schemas.openxmlformats.org/officeDocument/2006/relationships/image" Target="../media/image77.png"/><Relationship Id="rId2" Type="http://schemas.openxmlformats.org/officeDocument/2006/relationships/tags" Target="../tags/tag322.xml"/><Relationship Id="rId1" Type="http://schemas.openxmlformats.org/officeDocument/2006/relationships/tags" Target="../tags/tag321.xml"/><Relationship Id="rId6" Type="http://schemas.openxmlformats.org/officeDocument/2006/relationships/notesSlide" Target="../notesSlides/notesSlide69.xml"/><Relationship Id="rId5" Type="http://schemas.openxmlformats.org/officeDocument/2006/relationships/slideLayout" Target="../slideLayouts/slideLayout6.xml"/><Relationship Id="rId4" Type="http://schemas.openxmlformats.org/officeDocument/2006/relationships/tags" Target="../tags/tag324.xml"/></Relationships>
</file>

<file path=ppt/slides/_rels/slide7.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12.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7.xml"/><Relationship Id="rId5" Type="http://schemas.openxmlformats.org/officeDocument/2006/relationships/slideLayout" Target="../slideLayouts/slideLayout6.xml"/><Relationship Id="rId4" Type="http://schemas.openxmlformats.org/officeDocument/2006/relationships/tags" Target="../tags/tag48.xml"/></Relationships>
</file>

<file path=ppt/slides/_rels/slide70.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image" Target="../media/image78.png"/><Relationship Id="rId5" Type="http://schemas.openxmlformats.org/officeDocument/2006/relationships/notesSlide" Target="../notesSlides/notesSlide70.xml"/><Relationship Id="rId4"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tags" Target="../tags/tag330.xml"/><Relationship Id="rId7" Type="http://schemas.openxmlformats.org/officeDocument/2006/relationships/image" Target="../media/image79.png"/><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notesSlide" Target="../notesSlides/notesSlide71.xml"/><Relationship Id="rId5" Type="http://schemas.openxmlformats.org/officeDocument/2006/relationships/slideLayout" Target="../slideLayouts/slideLayout6.xml"/><Relationship Id="rId4" Type="http://schemas.openxmlformats.org/officeDocument/2006/relationships/tags" Target="../tags/tag331.xml"/></Relationships>
</file>

<file path=ppt/slides/_rels/slide72.xml.rels><?xml version="1.0" encoding="UTF-8" standalone="yes"?>
<Relationships xmlns="http://schemas.openxmlformats.org/package/2006/relationships"><Relationship Id="rId3" Type="http://schemas.openxmlformats.org/officeDocument/2006/relationships/tags" Target="../tags/tag334.xml"/><Relationship Id="rId7" Type="http://schemas.openxmlformats.org/officeDocument/2006/relationships/image" Target="../media/image80.png"/><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notesSlide" Target="../notesSlides/notesSlide72.xml"/><Relationship Id="rId5" Type="http://schemas.openxmlformats.org/officeDocument/2006/relationships/slideLayout" Target="../slideLayouts/slideLayout5.xml"/><Relationship Id="rId4" Type="http://schemas.openxmlformats.org/officeDocument/2006/relationships/tags" Target="../tags/tag335.xml"/></Relationships>
</file>

<file path=ppt/slides/_rels/slide73.xml.rels><?xml version="1.0" encoding="UTF-8" standalone="yes"?>
<Relationships xmlns="http://schemas.openxmlformats.org/package/2006/relationships"><Relationship Id="rId3" Type="http://schemas.openxmlformats.org/officeDocument/2006/relationships/tags" Target="../tags/tag338.xml"/><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image" Target="../media/image81.png"/><Relationship Id="rId5" Type="http://schemas.openxmlformats.org/officeDocument/2006/relationships/notesSlide" Target="../notesSlides/notesSlide73.xml"/><Relationship Id="rId4"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tags" Target="../tags/tag341.xml"/><Relationship Id="rId7" Type="http://schemas.openxmlformats.org/officeDocument/2006/relationships/image" Target="../media/image82.png"/><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notesSlide" Target="../notesSlides/notesSlide74.xml"/><Relationship Id="rId5" Type="http://schemas.openxmlformats.org/officeDocument/2006/relationships/slideLayout" Target="../slideLayouts/slideLayout5.xml"/><Relationship Id="rId4" Type="http://schemas.openxmlformats.org/officeDocument/2006/relationships/tags" Target="../tags/tag342.xml"/></Relationships>
</file>

<file path=ppt/slides/_rels/slide75.xml.rels><?xml version="1.0" encoding="UTF-8" standalone="yes"?>
<Relationships xmlns="http://schemas.openxmlformats.org/package/2006/relationships"><Relationship Id="rId3" Type="http://schemas.openxmlformats.org/officeDocument/2006/relationships/tags" Target="../tags/tag345.xml"/><Relationship Id="rId7" Type="http://schemas.openxmlformats.org/officeDocument/2006/relationships/image" Target="../media/image83.png"/><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notesSlide" Target="../notesSlides/notesSlide75.xml"/><Relationship Id="rId5" Type="http://schemas.openxmlformats.org/officeDocument/2006/relationships/slideLayout" Target="../slideLayouts/slideLayout5.xml"/><Relationship Id="rId4" Type="http://schemas.openxmlformats.org/officeDocument/2006/relationships/tags" Target="../tags/tag346.xml"/></Relationships>
</file>

<file path=ppt/slides/_rels/slide76.xml.rels><?xml version="1.0" encoding="UTF-8" standalone="yes"?>
<Relationships xmlns="http://schemas.openxmlformats.org/package/2006/relationships"><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tags" Target="../tags/tag347.xml"/><Relationship Id="rId6" Type="http://schemas.openxmlformats.org/officeDocument/2006/relationships/notesSlide" Target="../notesSlides/notesSlide76.xml"/><Relationship Id="rId5" Type="http://schemas.openxmlformats.org/officeDocument/2006/relationships/slideLayout" Target="../slideLayouts/slideLayout6.xml"/><Relationship Id="rId4" Type="http://schemas.openxmlformats.org/officeDocument/2006/relationships/tags" Target="../tags/tag350.xml"/></Relationships>
</file>

<file path=ppt/slides/_rels/slide8.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13.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tags" Target="../tags/tag52.xml"/></Relationships>
</file>

<file path=ppt/slides/_rels/slide9.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14.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tags" Target="../tags/tag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ified Registration System URS"/>
          <p:cNvSpPr>
            <a:spLocks noGrp="1"/>
          </p:cNvSpPr>
          <p:nvPr>
            <p:ph type="ctrTitle"/>
            <p:custDataLst>
              <p:tags r:id="rId2"/>
            </p:custDataLst>
          </p:nvPr>
        </p:nvSpPr>
        <p:spPr>
          <a:xfrm>
            <a:off x="160564" y="824030"/>
            <a:ext cx="8727925" cy="1138425"/>
          </a:xfrm>
        </p:spPr>
        <p:txBody>
          <a:bodyPr>
            <a:noAutofit/>
          </a:bodyPr>
          <a:lstStyle/>
          <a:p>
            <a:r>
              <a:rPr lang="en-US" sz="4000" b="1" dirty="0" smtClean="0">
                <a:latin typeface="Arial" panose="020B0604020202020204" pitchFamily="34" charset="0"/>
                <a:cs typeface="Arial" panose="020B0604020202020204" pitchFamily="34" charset="0"/>
              </a:rPr>
              <a:t>Unified Registration System (URS) </a:t>
            </a:r>
            <a:endParaRPr lang="en-US" sz="4000" b="1" dirty="0">
              <a:latin typeface="Arial" panose="020B0604020202020204" pitchFamily="34" charset="0"/>
              <a:cs typeface="Arial" panose="020B0604020202020204" pitchFamily="34" charset="0"/>
            </a:endParaRPr>
          </a:p>
        </p:txBody>
      </p:sp>
      <p:sp>
        <p:nvSpPr>
          <p:cNvPr id="6" name="Subtitle 2"/>
          <p:cNvSpPr txBox="1">
            <a:spLocks/>
          </p:cNvSpPr>
          <p:nvPr>
            <p:custDataLst>
              <p:tags r:id="rId3"/>
            </p:custDataLst>
          </p:nvPr>
        </p:nvSpPr>
        <p:spPr>
          <a:xfrm>
            <a:off x="321879" y="2442365"/>
            <a:ext cx="8566609" cy="242864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400" b="1" dirty="0" smtClean="0"/>
              <a:t>U.S. and Canada:</a:t>
            </a:r>
          </a:p>
          <a:p>
            <a:r>
              <a:rPr lang="en-US" sz="4400" b="1" dirty="0" smtClean="0"/>
              <a:t>Introduction to Submit an Application for New Registration</a:t>
            </a:r>
            <a:endParaRPr lang="en-US" sz="4400" b="1" dirty="0"/>
          </a:p>
        </p:txBody>
      </p:sp>
      <p:sp>
        <p:nvSpPr>
          <p:cNvPr id="5" name="Subtitle 3"/>
          <p:cNvSpPr txBox="1">
            <a:spLocks/>
          </p:cNvSpPr>
          <p:nvPr>
            <p:custDataLst>
              <p:tags r:id="rId4"/>
            </p:custDataLst>
          </p:nvPr>
        </p:nvSpPr>
        <p:spPr>
          <a:xfrm>
            <a:off x="124315" y="5781745"/>
            <a:ext cx="7627448" cy="45537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b="1" dirty="0" smtClean="0"/>
              <a:t>URS New Application Release for First-Time Applicants, January 2016, v1.1</a:t>
            </a:r>
            <a:endParaRPr lang="en-US" sz="1800" b="1" dirty="0"/>
          </a:p>
        </p:txBody>
      </p:sp>
    </p:spTree>
    <p:custDataLst>
      <p:tags r:id="rId1"/>
    </p:custDataLst>
    <p:extLst>
      <p:ext uri="{BB962C8B-B14F-4D97-AF65-F5344CB8AC3E}">
        <p14:creationId xmlns:p14="http://schemas.microsoft.com/office/powerpoint/2010/main" val="1829504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vigation Menu Continued"/>
          <p:cNvSpPr>
            <a:spLocks noGrp="1"/>
          </p:cNvSpPr>
          <p:nvPr>
            <p:ph type="title"/>
            <p:custDataLst>
              <p:tags r:id="rId2"/>
            </p:custDataLst>
          </p:nvPr>
        </p:nvSpPr>
        <p:spPr>
          <a:xfrm>
            <a:off x="0" y="722376"/>
            <a:ext cx="9144000" cy="457200"/>
          </a:xfrm>
        </p:spPr>
        <p:txBody>
          <a:bodyPr>
            <a:noAutofit/>
          </a:bodyPr>
          <a:lstStyle/>
          <a:p>
            <a:r>
              <a:rPr lang="en-US" sz="2800" b="1" dirty="0" smtClean="0"/>
              <a:t>Navigation Menu </a:t>
            </a:r>
            <a:r>
              <a:rPr lang="en-US" sz="1800" b="1" dirty="0" smtClean="0"/>
              <a:t>(Cont.)</a:t>
            </a:r>
            <a:endParaRPr lang="en-US" sz="2500" b="1" dirty="0"/>
          </a:p>
        </p:txBody>
      </p:sp>
      <p:sp>
        <p:nvSpPr>
          <p:cNvPr id="2" name="Content Placeholder 1"/>
          <p:cNvSpPr>
            <a:spLocks noGrp="1"/>
          </p:cNvSpPr>
          <p:nvPr>
            <p:ph sz="half" idx="2"/>
            <p:custDataLst>
              <p:tags r:id="rId3"/>
            </p:custDataLst>
          </p:nvPr>
        </p:nvSpPr>
        <p:spPr>
          <a:xfrm>
            <a:off x="98840" y="1296709"/>
            <a:ext cx="8745310" cy="4643013"/>
          </a:xfrm>
        </p:spPr>
        <p:txBody>
          <a:bodyPr>
            <a:normAutofit/>
          </a:bodyPr>
          <a:lstStyle/>
          <a:p>
            <a:pPr lvl="1"/>
            <a:r>
              <a:rPr lang="en-US" dirty="0"/>
              <a:t>Previous:  Select Previous to navigate to the previous </a:t>
            </a:r>
            <a:r>
              <a:rPr lang="en-US" dirty="0" smtClean="0"/>
              <a:t>page</a:t>
            </a:r>
          </a:p>
          <a:p>
            <a:pPr lvl="1"/>
            <a:endParaRPr lang="en-US" sz="1200" dirty="0"/>
          </a:p>
          <a:p>
            <a:pPr lvl="1"/>
            <a:r>
              <a:rPr lang="en-US" dirty="0"/>
              <a:t>Next:  Select Next to navigate to the next page. When the system has validated all the information on a page has been provided it will display yellow ready for selection. </a:t>
            </a:r>
            <a:endParaRPr lang="en-US" dirty="0" smtClean="0"/>
          </a:p>
          <a:p>
            <a:pPr lvl="1"/>
            <a:endParaRPr lang="en-US" sz="1200" dirty="0"/>
          </a:p>
          <a:p>
            <a:pPr lvl="1"/>
            <a:r>
              <a:rPr lang="en-US" dirty="0" smtClean="0"/>
              <a:t>Print:  Select Print to print the completed sections.  Only the sections of the application where responses have been provided to the questions will be printed.</a:t>
            </a:r>
          </a:p>
          <a:p>
            <a:pPr lvl="1"/>
            <a:endParaRPr lang="en-US" sz="1200" dirty="0" smtClean="0"/>
          </a:p>
          <a:p>
            <a:pPr lvl="1"/>
            <a:r>
              <a:rPr lang="en-US" dirty="0" smtClean="0"/>
              <a:t>Help</a:t>
            </a:r>
            <a:r>
              <a:rPr lang="en-US" dirty="0"/>
              <a:t>:  Select Help to view additional </a:t>
            </a:r>
            <a:r>
              <a:rPr lang="en-US" dirty="0" smtClean="0"/>
              <a:t>informational about the content on the page</a:t>
            </a:r>
          </a:p>
          <a:p>
            <a:pPr lvl="1"/>
            <a:endParaRPr lang="en-US" dirty="0"/>
          </a:p>
          <a:p>
            <a:r>
              <a:rPr lang="en-US" dirty="0"/>
              <a:t>Click </a:t>
            </a:r>
            <a:r>
              <a:rPr lang="en-US" b="1" i="1" dirty="0"/>
              <a:t>Next</a:t>
            </a:r>
            <a:r>
              <a:rPr lang="en-US" dirty="0"/>
              <a:t> </a:t>
            </a:r>
            <a:r>
              <a:rPr lang="en-US" dirty="0" smtClean="0"/>
              <a:t>in the Navigation Menu to </a:t>
            </a:r>
            <a:r>
              <a:rPr lang="en-US" dirty="0"/>
              <a:t>move to the next </a:t>
            </a:r>
            <a:r>
              <a:rPr lang="en-US" dirty="0" smtClean="0"/>
              <a:t>page.</a:t>
            </a:r>
            <a:endParaRPr lang="en-US" dirty="0"/>
          </a:p>
        </p:txBody>
      </p:sp>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10</a:t>
            </a:fld>
            <a:endParaRPr lang="en-US" dirty="0"/>
          </a:p>
        </p:txBody>
      </p:sp>
    </p:spTree>
    <p:custDataLst>
      <p:tags r:id="rId1"/>
    </p:custDataLst>
    <p:extLst>
      <p:ext uri="{BB962C8B-B14F-4D97-AF65-F5344CB8AC3E}">
        <p14:creationId xmlns:p14="http://schemas.microsoft.com/office/powerpoint/2010/main" val="475710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w to Navigate the URS Online Application Process"/>
          <p:cNvSpPr>
            <a:spLocks noGrp="1"/>
          </p:cNvSpPr>
          <p:nvPr>
            <p:ph type="title"/>
            <p:custDataLst>
              <p:tags r:id="rId2"/>
            </p:custDataLst>
          </p:nvPr>
        </p:nvSpPr>
        <p:spPr>
          <a:xfrm>
            <a:off x="0" y="722376"/>
            <a:ext cx="9144000" cy="457200"/>
          </a:xfrm>
        </p:spPr>
        <p:txBody>
          <a:bodyPr>
            <a:noAutofit/>
          </a:bodyPr>
          <a:lstStyle/>
          <a:p>
            <a:r>
              <a:rPr lang="en-US" sz="2600" b="1" dirty="0" smtClean="0"/>
              <a:t>How to Navigate the URS Online Application Process </a:t>
            </a:r>
            <a:endParaRPr lang="en-US" sz="2600" b="1" dirty="0"/>
          </a:p>
        </p:txBody>
      </p:sp>
      <p:sp>
        <p:nvSpPr>
          <p:cNvPr id="2" name="Content Placeholder 1"/>
          <p:cNvSpPr>
            <a:spLocks noGrp="1"/>
          </p:cNvSpPr>
          <p:nvPr>
            <p:ph sz="half" idx="2"/>
            <p:custDataLst>
              <p:tags r:id="rId3"/>
            </p:custDataLst>
          </p:nvPr>
        </p:nvSpPr>
        <p:spPr>
          <a:xfrm>
            <a:off x="94195" y="1316735"/>
            <a:ext cx="4174225" cy="4768589"/>
          </a:xfrm>
        </p:spPr>
        <p:txBody>
          <a:bodyPr>
            <a:normAutofit/>
          </a:bodyPr>
          <a:lstStyle/>
          <a:p>
            <a:r>
              <a:rPr lang="en-US" dirty="0" smtClean="0"/>
              <a:t>The How to Navigate the URS Online Application Process page provides information on how to navigate through the online application to assist the Applicant in completing the application successfully</a:t>
            </a:r>
          </a:p>
          <a:p>
            <a:endParaRPr lang="en-US" sz="1050" dirty="0" smtClean="0"/>
          </a:p>
          <a:p>
            <a:r>
              <a:rPr lang="en-US" dirty="0" smtClean="0"/>
              <a:t>Click </a:t>
            </a:r>
            <a:r>
              <a:rPr lang="en-US" b="1" i="1" dirty="0" smtClean="0"/>
              <a:t>Next </a:t>
            </a:r>
            <a:r>
              <a:rPr lang="en-US" dirty="0" smtClean="0"/>
              <a:t>in the Navigation Menu or the bottom of the page to move to the next page </a:t>
            </a:r>
          </a:p>
        </p:txBody>
      </p:sp>
      <p:pic>
        <p:nvPicPr>
          <p:cNvPr id="17" name="Picture 2" descr="How to Navigate the URS Online Application Process.  &#10;The How to Navigate the URS Online Application Process  page provides information on how to navigate through the application to assist the Applicant in completing the application successfully.&#10;Here are a few things to assist you in completing your application successfully:&#10;Each application is assigned an Applicant ID. The applicant will have the capability of creating a password to associate with the Applicant ID. The Applicant ID and Password is temporary and is only for the purposes of completing this application. &#10;A response is required for all questions that are asked.&#10;Once a response has been selected, Click Next to proceed to the next question.&#10;If you would like review or change a response to a question, Click Previous to view the previous question.&#10;If you are unsure of the meaning of a question response, place your mouse on the response to see a definition.&#10;At the end of each section you will be presented with a summary, containing a listing of the questions you were asked along with the response you provided. If you would like to modify a response to a question, click the question text.&#10;Click Next in the Navigation Menu or the bottom of the page to move to the next page. &#10;"/>
          <p:cNvPicPr>
            <a:picLocks noGrp="1"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bwMode="auto">
          <a:xfrm>
            <a:off x="4572000" y="1335785"/>
            <a:ext cx="4477805" cy="4562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11</a:t>
            </a:fld>
            <a:endParaRPr lang="en-US" dirty="0"/>
          </a:p>
        </p:txBody>
      </p:sp>
    </p:spTree>
    <p:custDataLst>
      <p:tags r:id="rId1"/>
    </p:custDataLst>
    <p:extLst>
      <p:ext uri="{BB962C8B-B14F-4D97-AF65-F5344CB8AC3E}">
        <p14:creationId xmlns:p14="http://schemas.microsoft.com/office/powerpoint/2010/main" val="2914174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quired Information"/>
          <p:cNvSpPr>
            <a:spLocks noGrp="1"/>
          </p:cNvSpPr>
          <p:nvPr>
            <p:ph type="title"/>
            <p:custDataLst>
              <p:tags r:id="rId2"/>
            </p:custDataLst>
          </p:nvPr>
        </p:nvSpPr>
        <p:spPr>
          <a:xfrm>
            <a:off x="0" y="722376"/>
            <a:ext cx="9144000" cy="457200"/>
          </a:xfrm>
        </p:spPr>
        <p:txBody>
          <a:bodyPr/>
          <a:lstStyle/>
          <a:p>
            <a:r>
              <a:rPr lang="en-US" sz="2800" b="1" dirty="0" smtClean="0"/>
              <a:t>Required Information</a:t>
            </a:r>
            <a:endParaRPr lang="en-US" sz="2800" b="1" dirty="0"/>
          </a:p>
        </p:txBody>
      </p:sp>
      <p:sp>
        <p:nvSpPr>
          <p:cNvPr id="2" name="Content Placeholder 1"/>
          <p:cNvSpPr>
            <a:spLocks noGrp="1"/>
          </p:cNvSpPr>
          <p:nvPr>
            <p:ph sz="half" idx="2"/>
            <p:custDataLst>
              <p:tags r:id="rId3"/>
            </p:custDataLst>
          </p:nvPr>
        </p:nvSpPr>
        <p:spPr>
          <a:xfrm>
            <a:off x="94195" y="1316736"/>
            <a:ext cx="3718855" cy="4617720"/>
          </a:xfrm>
        </p:spPr>
        <p:txBody>
          <a:bodyPr>
            <a:noAutofit/>
          </a:bodyPr>
          <a:lstStyle/>
          <a:p>
            <a:r>
              <a:rPr lang="en-US" dirty="0" smtClean="0"/>
              <a:t>The Required Information </a:t>
            </a:r>
            <a:r>
              <a:rPr lang="en-US" dirty="0"/>
              <a:t>p</a:t>
            </a:r>
            <a:r>
              <a:rPr lang="en-US" dirty="0" smtClean="0"/>
              <a:t>age provides a list of documents or information needed in order to complete the application for New Registration successfully </a:t>
            </a:r>
          </a:p>
        </p:txBody>
      </p:sp>
      <p:pic>
        <p:nvPicPr>
          <p:cNvPr id="6" name="Picture 2" descr="Required Information.  &#10;The Required Information page provides a list of documents or information needed in order to complete the application for New Registration successfully. &#10;Employer Identification Number (EIN) or Social Security Number&#10;Dun and Bradstreet Number (If available)&#10;Company Officers with Titles&#10;Click Next in the Navigation Menu or the bottom of the page to move to the next page.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4315" y="1422168"/>
            <a:ext cx="4576269" cy="21974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12</a:t>
            </a:fld>
            <a:endParaRPr lang="en-US" dirty="0"/>
          </a:p>
        </p:txBody>
      </p:sp>
    </p:spTree>
    <p:custDataLst>
      <p:tags r:id="rId1"/>
    </p:custDataLst>
    <p:extLst>
      <p:ext uri="{BB962C8B-B14F-4D97-AF65-F5344CB8AC3E}">
        <p14:creationId xmlns:p14="http://schemas.microsoft.com/office/powerpoint/2010/main" val="3191222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nancial Responsibility Notice"/>
          <p:cNvSpPr>
            <a:spLocks noGrp="1"/>
          </p:cNvSpPr>
          <p:nvPr>
            <p:ph type="title"/>
            <p:custDataLst>
              <p:tags r:id="rId2"/>
            </p:custDataLst>
          </p:nvPr>
        </p:nvSpPr>
        <p:spPr>
          <a:xfrm>
            <a:off x="0" y="722376"/>
            <a:ext cx="9144000" cy="457200"/>
          </a:xfrm>
        </p:spPr>
        <p:txBody>
          <a:bodyPr/>
          <a:lstStyle/>
          <a:p>
            <a:r>
              <a:rPr lang="en-US" sz="2800" b="1" dirty="0" smtClean="0"/>
              <a:t>Financial Responsibility Notice</a:t>
            </a:r>
            <a:endParaRPr lang="en-US" sz="2800" b="1" dirty="0"/>
          </a:p>
        </p:txBody>
      </p:sp>
      <p:sp>
        <p:nvSpPr>
          <p:cNvPr id="2" name="Content Placeholder 1"/>
          <p:cNvSpPr>
            <a:spLocks noGrp="1"/>
          </p:cNvSpPr>
          <p:nvPr>
            <p:ph sz="half" idx="2"/>
            <p:custDataLst>
              <p:tags r:id="rId3"/>
            </p:custDataLst>
          </p:nvPr>
        </p:nvSpPr>
        <p:spPr>
          <a:xfrm>
            <a:off x="98841" y="1313536"/>
            <a:ext cx="4169580" cy="3861049"/>
          </a:xfrm>
        </p:spPr>
        <p:txBody>
          <a:bodyPr>
            <a:noAutofit/>
          </a:bodyPr>
          <a:lstStyle/>
          <a:p>
            <a:r>
              <a:rPr lang="en-US" dirty="0" smtClean="0"/>
              <a:t>The Financial Responsibility Notice explains, for Applicants who are required to file evidence of financial responsibility, the Applicant must ensure the evidence is electronically filed with FMCSA </a:t>
            </a:r>
          </a:p>
        </p:txBody>
      </p:sp>
      <p:pic>
        <p:nvPicPr>
          <p:cNvPr id="7" name="Picture 2" descr="Financial Responsibility Notice.  &#10;The Financial Responsibility Notice explains, for Applicants who are required to file evidence of financial responsibility, the Applicant must ensure the evidence of financial responsibility is electronically filed with FMCSA before new registration is granted and an active USDOT Number is issued. &#10;Click Next in the Navigation Menu or the bottom of the page to move to the next page.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1999" y="1382955"/>
            <a:ext cx="4472003" cy="2349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Content Placeholder 2"/>
          <p:cNvSpPr txBox="1">
            <a:spLocks/>
          </p:cNvSpPr>
          <p:nvPr>
            <p:custDataLst>
              <p:tags r:id="rId4"/>
            </p:custDataLst>
          </p:nvPr>
        </p:nvSpPr>
        <p:spPr>
          <a:xfrm>
            <a:off x="94195" y="5250481"/>
            <a:ext cx="8955610" cy="863240"/>
          </a:xfrm>
          <a:prstGeom prst="rect">
            <a:avLst/>
          </a:prstGeom>
          <a:ln w="19050">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i="1" dirty="0" smtClean="0"/>
              <a:t>For Applicants required to file evidence of financial responsibility, the Applicant must ensure the evidence of financial responsibility is electronically filed with FMCSA before new registration is granted and an active USDOT Number is issued </a:t>
            </a: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13</a:t>
            </a:fld>
            <a:endParaRPr lang="en-US" dirty="0"/>
          </a:p>
        </p:txBody>
      </p:sp>
    </p:spTree>
    <p:custDataLst>
      <p:tags r:id="rId1"/>
    </p:custDataLst>
    <p:extLst>
      <p:ext uri="{BB962C8B-B14F-4D97-AF65-F5344CB8AC3E}">
        <p14:creationId xmlns:p14="http://schemas.microsoft.com/office/powerpoint/2010/main" val="2943365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signation of Process Agent Notice"/>
          <p:cNvSpPr>
            <a:spLocks noGrp="1"/>
          </p:cNvSpPr>
          <p:nvPr>
            <p:ph type="title"/>
            <p:custDataLst>
              <p:tags r:id="rId2"/>
            </p:custDataLst>
          </p:nvPr>
        </p:nvSpPr>
        <p:spPr>
          <a:xfrm>
            <a:off x="0" y="722376"/>
            <a:ext cx="9144000" cy="457200"/>
          </a:xfrm>
        </p:spPr>
        <p:txBody>
          <a:bodyPr/>
          <a:lstStyle/>
          <a:p>
            <a:r>
              <a:rPr lang="en-US" sz="2800" b="1" dirty="0" smtClean="0"/>
              <a:t>Designation of Process Agent Notice</a:t>
            </a:r>
            <a:endParaRPr lang="en-US" sz="2800" b="1" dirty="0"/>
          </a:p>
        </p:txBody>
      </p:sp>
      <p:sp>
        <p:nvSpPr>
          <p:cNvPr id="2" name="Content Placeholder 1"/>
          <p:cNvSpPr>
            <a:spLocks noGrp="1"/>
          </p:cNvSpPr>
          <p:nvPr>
            <p:ph sz="half" idx="2"/>
            <p:custDataLst>
              <p:tags r:id="rId3"/>
            </p:custDataLst>
          </p:nvPr>
        </p:nvSpPr>
        <p:spPr>
          <a:xfrm>
            <a:off x="94197" y="1316736"/>
            <a:ext cx="4022434" cy="3857849"/>
          </a:xfrm>
        </p:spPr>
        <p:txBody>
          <a:bodyPr>
            <a:normAutofit/>
          </a:bodyPr>
          <a:lstStyle/>
          <a:p>
            <a:r>
              <a:rPr lang="en-US" dirty="0" smtClean="0"/>
              <a:t>The Designation of Process Agent Notice explains</a:t>
            </a:r>
            <a:r>
              <a:rPr lang="en-US" dirty="0"/>
              <a:t>, for Applicants who are required to file </a:t>
            </a:r>
            <a:r>
              <a:rPr lang="en-US" dirty="0" smtClean="0"/>
              <a:t>designation of a process agent, </a:t>
            </a:r>
            <a:r>
              <a:rPr lang="en-US" dirty="0"/>
              <a:t>the Applicant must ensure </a:t>
            </a:r>
            <a:r>
              <a:rPr lang="en-US" dirty="0" smtClean="0"/>
              <a:t>the </a:t>
            </a:r>
            <a:r>
              <a:rPr lang="en-US" dirty="0"/>
              <a:t>designation of a process </a:t>
            </a:r>
            <a:r>
              <a:rPr lang="en-US" dirty="0" smtClean="0"/>
              <a:t>agent is </a:t>
            </a:r>
            <a:r>
              <a:rPr lang="en-US" dirty="0"/>
              <a:t>electronically filed with FMCSA </a:t>
            </a:r>
          </a:p>
        </p:txBody>
      </p:sp>
      <p:sp>
        <p:nvSpPr>
          <p:cNvPr id="7" name="Content Placeholder 2"/>
          <p:cNvSpPr txBox="1">
            <a:spLocks/>
          </p:cNvSpPr>
          <p:nvPr>
            <p:custDataLst>
              <p:tags r:id="rId4"/>
            </p:custDataLst>
          </p:nvPr>
        </p:nvSpPr>
        <p:spPr>
          <a:xfrm>
            <a:off x="94195" y="5250481"/>
            <a:ext cx="8955610" cy="863240"/>
          </a:xfrm>
          <a:prstGeom prst="rect">
            <a:avLst/>
          </a:prstGeom>
          <a:ln w="19050">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i="1" dirty="0" smtClean="0"/>
              <a:t>For Applicants required to file designation of a process agent, the Applicant must ensure the designation of process agent is electronically filed with FMCSA before new registration is granted and an active USDOT Number is issued </a:t>
            </a:r>
          </a:p>
        </p:txBody>
      </p:sp>
      <p:pic>
        <p:nvPicPr>
          <p:cNvPr id="8" name="Picture 2" descr="Designation of Process Agent Notice.  &#10;The Designation of Process Agent Notice explains, for those applicants that are required to file a designation of process agent under Subtitle B, Title 49 Code of Federal Regulations, please ensure it is electronically filed with FMCSA.  Please note that evidence of filing process agent designation is required before FMCSA will grant an Operating Authority Registration. &#10;Click Next in the Navigation Menu or the bottom of the page to move to the next page.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406767"/>
            <a:ext cx="4458785" cy="24017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14</a:t>
            </a:fld>
            <a:endParaRPr lang="en-US" dirty="0"/>
          </a:p>
        </p:txBody>
      </p:sp>
    </p:spTree>
    <p:custDataLst>
      <p:tags r:id="rId1"/>
    </p:custDataLst>
    <p:extLst>
      <p:ext uri="{BB962C8B-B14F-4D97-AF65-F5344CB8AC3E}">
        <p14:creationId xmlns:p14="http://schemas.microsoft.com/office/powerpoint/2010/main" val="1318995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suance of Active USDOT Number Notice"/>
          <p:cNvSpPr>
            <a:spLocks noGrp="1"/>
          </p:cNvSpPr>
          <p:nvPr>
            <p:ph type="title"/>
            <p:custDataLst>
              <p:tags r:id="rId2"/>
            </p:custDataLst>
          </p:nvPr>
        </p:nvSpPr>
        <p:spPr>
          <a:xfrm>
            <a:off x="0" y="722376"/>
            <a:ext cx="9144000" cy="457200"/>
          </a:xfrm>
        </p:spPr>
        <p:txBody>
          <a:bodyPr/>
          <a:lstStyle/>
          <a:p>
            <a:r>
              <a:rPr lang="en-US" sz="2800" b="1" dirty="0" smtClean="0"/>
              <a:t>Issuance of Active USDOT Number Notice</a:t>
            </a:r>
            <a:endParaRPr lang="en-US" sz="2000" b="1" dirty="0"/>
          </a:p>
        </p:txBody>
      </p:sp>
      <p:sp>
        <p:nvSpPr>
          <p:cNvPr id="2" name="Content Placeholder 1"/>
          <p:cNvSpPr>
            <a:spLocks noGrp="1"/>
          </p:cNvSpPr>
          <p:nvPr>
            <p:ph sz="half" idx="2"/>
            <p:custDataLst>
              <p:tags r:id="rId3"/>
            </p:custDataLst>
          </p:nvPr>
        </p:nvSpPr>
        <p:spPr>
          <a:xfrm>
            <a:off x="94196" y="1315815"/>
            <a:ext cx="4477804" cy="4793481"/>
          </a:xfrm>
        </p:spPr>
        <p:txBody>
          <a:bodyPr>
            <a:noAutofit/>
          </a:bodyPr>
          <a:lstStyle/>
          <a:p>
            <a:r>
              <a:rPr lang="en-US" sz="2300" dirty="0" smtClean="0"/>
              <a:t>The Issuance of Active USDOT Number Notice explains, Applicants may not engage in operations without registration and an active  USDOT Number</a:t>
            </a:r>
          </a:p>
          <a:p>
            <a:endParaRPr lang="en-US" sz="800" dirty="0" smtClean="0"/>
          </a:p>
          <a:p>
            <a:r>
              <a:rPr lang="en-US" sz="2300" dirty="0" smtClean="0"/>
              <a:t>USDOT Number becomes active after registration has been granted by the FMCSA </a:t>
            </a:r>
          </a:p>
          <a:p>
            <a:endParaRPr lang="en-US" sz="800" dirty="0" smtClean="0"/>
          </a:p>
          <a:p>
            <a:r>
              <a:rPr lang="en-US" sz="2300" dirty="0" smtClean="0"/>
              <a:t>Registration won’t be </a:t>
            </a:r>
            <a:r>
              <a:rPr lang="en-US" sz="2300" dirty="0"/>
              <a:t>granted without financial responsibility and process agent filings, when </a:t>
            </a:r>
            <a:r>
              <a:rPr lang="en-US" sz="2300" dirty="0" smtClean="0"/>
              <a:t>required </a:t>
            </a:r>
          </a:p>
        </p:txBody>
      </p:sp>
      <p:pic>
        <p:nvPicPr>
          <p:cNvPr id="6" name="Picture 2" descr="Issuance of Active USDOT Number Notice.  &#10;The Issuance of Active USDOT Number Notice explains, Applicants may not engage in operations without registration and an active USDOT Number. &#10;A USDOT Number becomes active only after registration has been granted by the FMCSA. &#10;Registration will not be granted without financial responsibility and process agent filings, when required. &#10;Click Next in the Navigation Menu or the bottom of the page to move to the next pag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3816" y="1455730"/>
            <a:ext cx="4324356" cy="20491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15</a:t>
            </a:fld>
            <a:endParaRPr lang="en-US" dirty="0"/>
          </a:p>
        </p:txBody>
      </p:sp>
    </p:spTree>
    <p:custDataLst>
      <p:tags r:id="rId1"/>
    </p:custDataLst>
    <p:extLst>
      <p:ext uri="{BB962C8B-B14F-4D97-AF65-F5344CB8AC3E}">
        <p14:creationId xmlns:p14="http://schemas.microsoft.com/office/powerpoint/2010/main" val="80875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ertifications and Oaths Signature Notice"/>
          <p:cNvSpPr>
            <a:spLocks noGrp="1"/>
          </p:cNvSpPr>
          <p:nvPr>
            <p:ph type="title"/>
            <p:custDataLst>
              <p:tags r:id="rId2"/>
            </p:custDataLst>
          </p:nvPr>
        </p:nvSpPr>
        <p:spPr>
          <a:xfrm>
            <a:off x="0" y="722376"/>
            <a:ext cx="9144000" cy="457200"/>
          </a:xfrm>
        </p:spPr>
        <p:txBody>
          <a:bodyPr/>
          <a:lstStyle/>
          <a:p>
            <a:r>
              <a:rPr lang="en-US" sz="2800" b="1" dirty="0" smtClean="0"/>
              <a:t>Certifications and Oaths Signature Notice</a:t>
            </a:r>
            <a:endParaRPr lang="en-US" sz="2000" b="1" dirty="0"/>
          </a:p>
        </p:txBody>
      </p:sp>
      <p:sp>
        <p:nvSpPr>
          <p:cNvPr id="2" name="Content Placeholder 1"/>
          <p:cNvSpPr>
            <a:spLocks noGrp="1"/>
          </p:cNvSpPr>
          <p:nvPr>
            <p:ph sz="half" idx="2"/>
            <p:custDataLst>
              <p:tags r:id="rId3"/>
            </p:custDataLst>
          </p:nvPr>
        </p:nvSpPr>
        <p:spPr>
          <a:xfrm>
            <a:off x="34819" y="1297686"/>
            <a:ext cx="4857282" cy="4844484"/>
          </a:xfrm>
        </p:spPr>
        <p:txBody>
          <a:bodyPr>
            <a:normAutofit fontScale="77500" lnSpcReduction="20000"/>
          </a:bodyPr>
          <a:lstStyle/>
          <a:p>
            <a:pPr>
              <a:lnSpc>
                <a:spcPct val="120000"/>
              </a:lnSpc>
            </a:pPr>
            <a:r>
              <a:rPr lang="en-US" sz="3000" dirty="0" smtClean="0"/>
              <a:t>The Certifications and Oaths Signature Notice explains the </a:t>
            </a:r>
            <a:r>
              <a:rPr lang="en-US" sz="3000" dirty="0"/>
              <a:t>application, certifications and oaths contained in this registration system must be signed by an authorized </a:t>
            </a:r>
            <a:r>
              <a:rPr lang="en-US" sz="3000" dirty="0" smtClean="0"/>
              <a:t>official </a:t>
            </a:r>
          </a:p>
          <a:p>
            <a:pPr>
              <a:lnSpc>
                <a:spcPct val="120000"/>
              </a:lnSpc>
            </a:pPr>
            <a:endParaRPr lang="en-US" sz="1700" dirty="0" smtClean="0"/>
          </a:p>
          <a:p>
            <a:pPr>
              <a:lnSpc>
                <a:spcPct val="120000"/>
              </a:lnSpc>
            </a:pPr>
            <a:r>
              <a:rPr lang="en-US" sz="3000" dirty="0" smtClean="0"/>
              <a:t>Only signatures </a:t>
            </a:r>
            <a:r>
              <a:rPr lang="en-US" sz="3000" dirty="0"/>
              <a:t>from the </a:t>
            </a:r>
            <a:r>
              <a:rPr lang="en-US" sz="3000" dirty="0" smtClean="0"/>
              <a:t>following are accepted:</a:t>
            </a:r>
          </a:p>
          <a:p>
            <a:pPr lvl="1"/>
            <a:r>
              <a:rPr lang="en-US" sz="2500" dirty="0" smtClean="0"/>
              <a:t>Sole </a:t>
            </a:r>
            <a:r>
              <a:rPr lang="en-US" sz="2500" dirty="0"/>
              <a:t>proprietorship, the </a:t>
            </a:r>
            <a:r>
              <a:rPr lang="en-US" sz="2500" dirty="0" smtClean="0"/>
              <a:t>owner</a:t>
            </a:r>
          </a:p>
          <a:p>
            <a:pPr lvl="1"/>
            <a:r>
              <a:rPr lang="en-US" sz="2500" dirty="0" smtClean="0"/>
              <a:t>Partnership</a:t>
            </a:r>
            <a:r>
              <a:rPr lang="en-US" sz="2500" dirty="0"/>
              <a:t>, one </a:t>
            </a:r>
            <a:r>
              <a:rPr lang="en-US" sz="2500" dirty="0" smtClean="0"/>
              <a:t>partner</a:t>
            </a:r>
          </a:p>
          <a:p>
            <a:pPr lvl="1"/>
            <a:r>
              <a:rPr lang="en-US" sz="2500" dirty="0" smtClean="0"/>
              <a:t>Corporation</a:t>
            </a:r>
            <a:r>
              <a:rPr lang="en-US" sz="2500" dirty="0"/>
              <a:t>, an authorized corporate </a:t>
            </a:r>
            <a:r>
              <a:rPr lang="en-US" sz="2500" dirty="0" smtClean="0"/>
              <a:t>official</a:t>
            </a:r>
          </a:p>
          <a:p>
            <a:pPr lvl="1"/>
            <a:r>
              <a:rPr lang="en-US" sz="2500" dirty="0" smtClean="0"/>
              <a:t>Any </a:t>
            </a:r>
            <a:r>
              <a:rPr lang="en-US" sz="2500" dirty="0"/>
              <a:t>individual with power of attorney to act on behalf of the </a:t>
            </a:r>
            <a:r>
              <a:rPr lang="en-US" sz="2500" dirty="0" smtClean="0"/>
              <a:t>applicant</a:t>
            </a:r>
            <a:endParaRPr lang="en-US" sz="2500" dirty="0"/>
          </a:p>
        </p:txBody>
      </p:sp>
      <p:pic>
        <p:nvPicPr>
          <p:cNvPr id="6" name="Picture 2" descr="Certifications and Oaths Signature Notice.  &#10;The Certifications and Oaths Signature Notice explains the application, certifications and oaths contained in this registration system must be signed by an authorized official. Only signatures from the following are accepted:&#10;Sole proprietorship, the owner&#10;Partnership, one partner&#10;Corporation, an authorized corporate official&#10;Any individual with power of attorney to act on behalf of the applicant&#10;Click Next in the Navigation Menu or the bottom of the page to move to the next pag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2101" y="1379835"/>
            <a:ext cx="4144011" cy="22072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16</a:t>
            </a:fld>
            <a:endParaRPr lang="en-US" dirty="0"/>
          </a:p>
        </p:txBody>
      </p:sp>
    </p:spTree>
    <p:custDataLst>
      <p:tags r:id="rId1"/>
    </p:custDataLst>
    <p:extLst>
      <p:ext uri="{BB962C8B-B14F-4D97-AF65-F5344CB8AC3E}">
        <p14:creationId xmlns:p14="http://schemas.microsoft.com/office/powerpoint/2010/main" val="1671106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formation Collection Notice"/>
          <p:cNvSpPr>
            <a:spLocks noGrp="1"/>
          </p:cNvSpPr>
          <p:nvPr>
            <p:ph type="title"/>
            <p:custDataLst>
              <p:tags r:id="rId2"/>
            </p:custDataLst>
          </p:nvPr>
        </p:nvSpPr>
        <p:spPr>
          <a:xfrm>
            <a:off x="0" y="722376"/>
            <a:ext cx="9144000" cy="457200"/>
          </a:xfrm>
        </p:spPr>
        <p:txBody>
          <a:bodyPr/>
          <a:lstStyle/>
          <a:p>
            <a:r>
              <a:rPr lang="en-US" sz="2800" b="1" dirty="0" smtClean="0"/>
              <a:t>Information Collection Notice</a:t>
            </a:r>
            <a:endParaRPr lang="en-US" sz="2800" b="1" dirty="0"/>
          </a:p>
        </p:txBody>
      </p:sp>
      <p:sp>
        <p:nvSpPr>
          <p:cNvPr id="2" name="Content Placeholder 1"/>
          <p:cNvSpPr>
            <a:spLocks noGrp="1"/>
          </p:cNvSpPr>
          <p:nvPr>
            <p:ph sz="half" idx="2"/>
            <p:custDataLst>
              <p:tags r:id="rId3"/>
            </p:custDataLst>
          </p:nvPr>
        </p:nvSpPr>
        <p:spPr>
          <a:xfrm>
            <a:off x="98839" y="1228045"/>
            <a:ext cx="4549056" cy="4857280"/>
          </a:xfrm>
        </p:spPr>
        <p:txBody>
          <a:bodyPr>
            <a:noAutofit/>
          </a:bodyPr>
          <a:lstStyle/>
          <a:p>
            <a:r>
              <a:rPr lang="en-US" dirty="0" smtClean="0"/>
              <a:t>The Information Collection Notice explains the </a:t>
            </a:r>
            <a:r>
              <a:rPr lang="en-US" dirty="0"/>
              <a:t>collection of this information is authorized under the provisions of 49 CFR parts </a:t>
            </a:r>
            <a:r>
              <a:rPr lang="en-US" dirty="0" smtClean="0"/>
              <a:t>350-399</a:t>
            </a:r>
          </a:p>
          <a:p>
            <a:endParaRPr lang="en-US" sz="1000" dirty="0" smtClean="0"/>
          </a:p>
          <a:p>
            <a:r>
              <a:rPr lang="en-US" dirty="0"/>
              <a:t>Public reporting for </a:t>
            </a:r>
            <a:r>
              <a:rPr lang="en-US" dirty="0" smtClean="0"/>
              <a:t>the </a:t>
            </a:r>
            <a:r>
              <a:rPr lang="en-US" dirty="0"/>
              <a:t>collection of information is estimated to be 1 hour, 20 minutes per </a:t>
            </a:r>
            <a:r>
              <a:rPr lang="en-US" dirty="0" smtClean="0"/>
              <a:t>application</a:t>
            </a:r>
          </a:p>
          <a:p>
            <a:endParaRPr lang="en-US" sz="1000" dirty="0" smtClean="0"/>
          </a:p>
          <a:p>
            <a:r>
              <a:rPr lang="en-US" dirty="0" smtClean="0"/>
              <a:t>All </a:t>
            </a:r>
            <a:r>
              <a:rPr lang="en-US" dirty="0"/>
              <a:t>responses to this collection of information are </a:t>
            </a:r>
            <a:r>
              <a:rPr lang="en-US" dirty="0" smtClean="0"/>
              <a:t>mandatory</a:t>
            </a:r>
            <a:endParaRPr lang="en-US" dirty="0"/>
          </a:p>
        </p:txBody>
      </p:sp>
      <p:pic>
        <p:nvPicPr>
          <p:cNvPr id="6" name="Picture 2" descr="Information Collection Notice.  &#10;The collection of this information is authorized under the provisions of 49 CFR parts 350-399.&#10;Public reporting for this collection of information is estimated to be 1 hour, 20 minutes per application, including the time for reviewing the instructions and completing and reviewing the data inserted on the form electronically. &#10;All responses to this collection of information are mandatory, and will be provided in confidence to the extent allowed by law. Notwithstanding any other provision of law, no person is required to respond to nor shall a person be subject to a penalty for failure to comply with a collection of information subject to the requirements of the Paperwork Reduction Act unless that collection of information displays a current valid OMB Control Number. &#10;The valid OMB Control Number for this information collection is 2126-0051. &#10;Send comments regarding this burden estimate or any other aspect of this collection of information, including suggestions for reducing this burden to: Information Collection Clearance Officer, Federal Motor Carrier Safety Administration, MC-IRRA, U.S. Department of Transportation, Washington, D.C. 20590. &#10;&#10;Click ‘Next’ in the Navigation Menu or the bottom of the page to move to the next page.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9684" y="1303940"/>
            <a:ext cx="4175961" cy="40983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17</a:t>
            </a:fld>
            <a:endParaRPr lang="en-US" dirty="0"/>
          </a:p>
        </p:txBody>
      </p:sp>
    </p:spTree>
    <p:custDataLst>
      <p:tags r:id="rId1"/>
    </p:custDataLst>
    <p:extLst>
      <p:ext uri="{BB962C8B-B14F-4D97-AF65-F5344CB8AC3E}">
        <p14:creationId xmlns:p14="http://schemas.microsoft.com/office/powerpoint/2010/main" val="2541194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plication Security"/>
          <p:cNvSpPr>
            <a:spLocks noGrp="1"/>
          </p:cNvSpPr>
          <p:nvPr>
            <p:ph type="title"/>
            <p:custDataLst>
              <p:tags r:id="rId2"/>
            </p:custDataLst>
          </p:nvPr>
        </p:nvSpPr>
        <p:spPr>
          <a:xfrm>
            <a:off x="0" y="722376"/>
            <a:ext cx="9144000" cy="457200"/>
          </a:xfrm>
        </p:spPr>
        <p:txBody>
          <a:bodyPr/>
          <a:lstStyle/>
          <a:p>
            <a:r>
              <a:rPr lang="en-US" sz="2800" b="1" dirty="0" smtClean="0"/>
              <a:t>Application Security</a:t>
            </a:r>
            <a:endParaRPr lang="en-US" sz="2000" b="1" dirty="0"/>
          </a:p>
        </p:txBody>
      </p:sp>
      <p:sp>
        <p:nvSpPr>
          <p:cNvPr id="2" name="Content Placeholder 1"/>
          <p:cNvSpPr>
            <a:spLocks noGrp="1"/>
          </p:cNvSpPr>
          <p:nvPr>
            <p:ph sz="half" idx="2"/>
            <p:custDataLst>
              <p:tags r:id="rId3"/>
            </p:custDataLst>
          </p:nvPr>
        </p:nvSpPr>
        <p:spPr>
          <a:xfrm>
            <a:off x="94195" y="1266635"/>
            <a:ext cx="4022435" cy="4768589"/>
          </a:xfrm>
        </p:spPr>
        <p:txBody>
          <a:bodyPr>
            <a:normAutofit fontScale="92500"/>
          </a:bodyPr>
          <a:lstStyle/>
          <a:p>
            <a:r>
              <a:rPr lang="en-US" dirty="0" smtClean="0"/>
              <a:t>The Application Security page is where FMCSA would like the Applicant </a:t>
            </a:r>
            <a:r>
              <a:rPr lang="en-US" dirty="0"/>
              <a:t>to create an account for accessing the </a:t>
            </a:r>
            <a:r>
              <a:rPr lang="en-US" dirty="0" smtClean="0"/>
              <a:t>application</a:t>
            </a:r>
          </a:p>
          <a:p>
            <a:endParaRPr lang="en-US" sz="1200" dirty="0" smtClean="0"/>
          </a:p>
          <a:p>
            <a:r>
              <a:rPr lang="en-US" dirty="0" smtClean="0"/>
              <a:t>The </a:t>
            </a:r>
            <a:r>
              <a:rPr lang="en-US" dirty="0"/>
              <a:t>account will allow </a:t>
            </a:r>
            <a:r>
              <a:rPr lang="en-US" dirty="0" smtClean="0"/>
              <a:t>the Applicant  </a:t>
            </a:r>
            <a:r>
              <a:rPr lang="en-US" dirty="0"/>
              <a:t>to return to complete </a:t>
            </a:r>
            <a:r>
              <a:rPr lang="en-US" dirty="0" smtClean="0"/>
              <a:t>the application </a:t>
            </a:r>
            <a:r>
              <a:rPr lang="en-US" dirty="0"/>
              <a:t>if </a:t>
            </a:r>
            <a:r>
              <a:rPr lang="en-US" dirty="0" smtClean="0"/>
              <a:t>it’s not </a:t>
            </a:r>
            <a:r>
              <a:rPr lang="en-US" dirty="0"/>
              <a:t>able to </a:t>
            </a:r>
            <a:r>
              <a:rPr lang="en-US" dirty="0" smtClean="0"/>
              <a:t>be completed in </a:t>
            </a:r>
            <a:r>
              <a:rPr lang="en-US" dirty="0"/>
              <a:t>a single </a:t>
            </a:r>
            <a:r>
              <a:rPr lang="en-US" dirty="0" smtClean="0"/>
              <a:t>sitting</a:t>
            </a:r>
          </a:p>
          <a:p>
            <a:endParaRPr lang="en-US" sz="1200" dirty="0" smtClean="0"/>
          </a:p>
          <a:p>
            <a:r>
              <a:rPr lang="en-US" dirty="0" smtClean="0"/>
              <a:t>An </a:t>
            </a:r>
            <a:r>
              <a:rPr lang="en-US" b="1" i="1" dirty="0"/>
              <a:t>Applicant ID </a:t>
            </a:r>
            <a:r>
              <a:rPr lang="en-US" dirty="0"/>
              <a:t>has </a:t>
            </a:r>
            <a:r>
              <a:rPr lang="en-US" dirty="0" smtClean="0"/>
              <a:t>been system generated and </a:t>
            </a:r>
            <a:r>
              <a:rPr lang="en-US" dirty="0"/>
              <a:t>assigned </a:t>
            </a:r>
            <a:r>
              <a:rPr lang="en-US" dirty="0" smtClean="0"/>
              <a:t>to the Applicant</a:t>
            </a:r>
          </a:p>
        </p:txBody>
      </p:sp>
      <p:pic>
        <p:nvPicPr>
          <p:cNvPr id="6" name="Picture 4" descr="Application Security.&#10;FMCSA would like the Applicant to create an account for accessing the application. &#10;The account will allow the Applicant to return to complete the application if it’s not able to be completed in a single sitting. &#10;The URS Online Application Process will automatically assign and display a unique Applicant ID that has been assigned to the Applicant.&#10;A saved application must be completed within 30 calendar days of the saved date.&#10;The Applicant ID must be retained by the Applicant for future use.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8609" y="981075"/>
            <a:ext cx="438150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18</a:t>
            </a:fld>
            <a:endParaRPr lang="en-US" dirty="0"/>
          </a:p>
        </p:txBody>
      </p:sp>
    </p:spTree>
    <p:custDataLst>
      <p:tags r:id="rId1"/>
    </p:custDataLst>
    <p:extLst>
      <p:ext uri="{BB962C8B-B14F-4D97-AF65-F5344CB8AC3E}">
        <p14:creationId xmlns:p14="http://schemas.microsoft.com/office/powerpoint/2010/main" val="1591576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pplication Security Continued"/>
          <p:cNvSpPr>
            <a:spLocks noGrp="1"/>
          </p:cNvSpPr>
          <p:nvPr>
            <p:ph type="title"/>
            <p:custDataLst>
              <p:tags r:id="rId2"/>
            </p:custDataLst>
          </p:nvPr>
        </p:nvSpPr>
        <p:spPr>
          <a:xfrm>
            <a:off x="0" y="722376"/>
            <a:ext cx="9144000" cy="457200"/>
          </a:xfrm>
        </p:spPr>
        <p:txBody>
          <a:bodyPr>
            <a:noAutofit/>
          </a:bodyPr>
          <a:lstStyle/>
          <a:p>
            <a:r>
              <a:rPr lang="en-US" sz="2800" b="1" dirty="0" smtClean="0"/>
              <a:t>Application Security </a:t>
            </a:r>
            <a:r>
              <a:rPr lang="en-US" sz="1800" b="1" dirty="0" smtClean="0"/>
              <a:t>(Cont.)</a:t>
            </a:r>
            <a:endParaRPr lang="en-US" sz="1200" b="1" dirty="0"/>
          </a:p>
        </p:txBody>
      </p:sp>
      <p:sp>
        <p:nvSpPr>
          <p:cNvPr id="2" name="Content Placeholder 1"/>
          <p:cNvSpPr>
            <a:spLocks noGrp="1"/>
          </p:cNvSpPr>
          <p:nvPr>
            <p:ph sz="half" idx="2"/>
            <p:custDataLst>
              <p:tags r:id="rId3"/>
            </p:custDataLst>
          </p:nvPr>
        </p:nvSpPr>
        <p:spPr>
          <a:xfrm>
            <a:off x="94195" y="1316735"/>
            <a:ext cx="4477805" cy="4768589"/>
          </a:xfrm>
        </p:spPr>
        <p:txBody>
          <a:bodyPr>
            <a:normAutofit/>
          </a:bodyPr>
          <a:lstStyle/>
          <a:p>
            <a:pPr marL="342900" lvl="1" indent="-342900">
              <a:buFont typeface="Arial" panose="020B0604020202020204" pitchFamily="34" charset="0"/>
              <a:buChar char="•"/>
            </a:pPr>
            <a:r>
              <a:rPr lang="en-US" sz="2400" b="1" i="1" dirty="0" smtClean="0"/>
              <a:t>Applicant </a:t>
            </a:r>
            <a:r>
              <a:rPr lang="en-US" sz="2400" b="1" i="1" dirty="0"/>
              <a:t>ID </a:t>
            </a:r>
            <a:r>
              <a:rPr lang="en-US" sz="2400" dirty="0"/>
              <a:t>and </a:t>
            </a:r>
            <a:r>
              <a:rPr lang="en-US" sz="2400" b="1" i="1" dirty="0"/>
              <a:t>Password</a:t>
            </a:r>
            <a:r>
              <a:rPr lang="en-US" sz="2400" dirty="0"/>
              <a:t> </a:t>
            </a:r>
            <a:r>
              <a:rPr lang="en-US" sz="2400" dirty="0" smtClean="0"/>
              <a:t>are temporary and used </a:t>
            </a:r>
            <a:r>
              <a:rPr lang="en-US" sz="2400" dirty="0"/>
              <a:t>to login to </a:t>
            </a:r>
            <a:r>
              <a:rPr lang="en-US" sz="2400" dirty="0" smtClean="0"/>
              <a:t>complete </a:t>
            </a:r>
            <a:r>
              <a:rPr lang="en-US" sz="2400" dirty="0"/>
              <a:t>an incomplete </a:t>
            </a:r>
            <a:r>
              <a:rPr lang="en-US" sz="2400" dirty="0" smtClean="0"/>
              <a:t>application</a:t>
            </a:r>
          </a:p>
          <a:p>
            <a:pPr marL="342900" lvl="1" indent="-342900">
              <a:buFont typeface="Arial" panose="020B0604020202020204" pitchFamily="34" charset="0"/>
              <a:buChar char="•"/>
            </a:pPr>
            <a:endParaRPr lang="en-US" sz="1100" dirty="0"/>
          </a:p>
          <a:p>
            <a:r>
              <a:rPr lang="en-US" dirty="0" smtClean="0"/>
              <a:t>The Applicant will create a Password to </a:t>
            </a:r>
            <a:r>
              <a:rPr lang="en-US" dirty="0"/>
              <a:t>associate with the Applicant </a:t>
            </a:r>
            <a:r>
              <a:rPr lang="en-US" dirty="0" smtClean="0"/>
              <a:t>ID</a:t>
            </a:r>
          </a:p>
          <a:p>
            <a:endParaRPr lang="en-US" sz="1100" dirty="0" smtClean="0"/>
          </a:p>
          <a:p>
            <a:pPr marL="342900" lvl="1" indent="-342900">
              <a:buFont typeface="Arial" panose="020B0604020202020204" pitchFamily="34" charset="0"/>
              <a:buChar char="•"/>
            </a:pPr>
            <a:r>
              <a:rPr lang="en-US" sz="2400" dirty="0" smtClean="0"/>
              <a:t>Create a </a:t>
            </a:r>
            <a:r>
              <a:rPr lang="en-US" sz="2400" dirty="0"/>
              <a:t>Password and </a:t>
            </a:r>
            <a:r>
              <a:rPr lang="en-US" sz="2400" dirty="0" smtClean="0"/>
              <a:t>re-enter or Confirm the Password</a:t>
            </a:r>
            <a:r>
              <a:rPr lang="en-US" sz="2400" dirty="0"/>
              <a:t>, following the Password </a:t>
            </a:r>
            <a:r>
              <a:rPr lang="en-US" sz="2400" dirty="0" smtClean="0"/>
              <a:t>Requirements</a:t>
            </a:r>
            <a:endParaRPr lang="en-US" sz="2400" dirty="0"/>
          </a:p>
        </p:txBody>
      </p:sp>
      <p:pic>
        <p:nvPicPr>
          <p:cNvPr id="2051" name="Picture 3" descr="The Applicant will create a password to associate with the Application ID. &#10;The Applicant ID and Password are temporary and are only for the purpose of logging into the URS Online Application Process to complete a saved, incomplete application. &#10;Create a Password and re-enter or Confirm the Password following the Password Requirements.&#10;The Password Requirements will display while entering a password and the orange exclamation point will display at the end of the field.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6629" y="925867"/>
            <a:ext cx="4439770" cy="4907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19</a:t>
            </a:fld>
            <a:endParaRPr lang="en-US" dirty="0"/>
          </a:p>
        </p:txBody>
      </p:sp>
    </p:spTree>
    <p:custDataLst>
      <p:tags r:id="rId1"/>
    </p:custDataLst>
    <p:extLst>
      <p:ext uri="{BB962C8B-B14F-4D97-AF65-F5344CB8AC3E}">
        <p14:creationId xmlns:p14="http://schemas.microsoft.com/office/powerpoint/2010/main" val="142783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aining Objectives"/>
          <p:cNvSpPr>
            <a:spLocks noGrp="1"/>
          </p:cNvSpPr>
          <p:nvPr>
            <p:ph type="title"/>
            <p:custDataLst>
              <p:tags r:id="rId2"/>
            </p:custDataLst>
          </p:nvPr>
        </p:nvSpPr>
        <p:spPr>
          <a:xfrm>
            <a:off x="0" y="722376"/>
            <a:ext cx="9144000" cy="457200"/>
          </a:xfrm>
        </p:spPr>
        <p:txBody>
          <a:bodyPr>
            <a:noAutofit/>
          </a:bodyPr>
          <a:lstStyle/>
          <a:p>
            <a:r>
              <a:rPr lang="en-US" sz="2800" b="1" dirty="0" smtClean="0"/>
              <a:t>Training Objectives</a:t>
            </a:r>
            <a:endParaRPr lang="en-US" sz="2800" b="1" dirty="0"/>
          </a:p>
        </p:txBody>
      </p:sp>
      <p:sp>
        <p:nvSpPr>
          <p:cNvPr id="2" name="Content Placeholder 1"/>
          <p:cNvSpPr>
            <a:spLocks noGrp="1"/>
          </p:cNvSpPr>
          <p:nvPr>
            <p:ph idx="1"/>
            <p:custDataLst>
              <p:tags r:id="rId3"/>
            </p:custDataLst>
          </p:nvPr>
        </p:nvSpPr>
        <p:spPr>
          <a:xfrm>
            <a:off x="94195" y="1379834"/>
            <a:ext cx="8955610" cy="4646061"/>
          </a:xfrm>
        </p:spPr>
        <p:txBody>
          <a:bodyPr>
            <a:normAutofit/>
          </a:bodyPr>
          <a:lstStyle/>
          <a:p>
            <a:r>
              <a:rPr lang="en-US" sz="2400" dirty="0" smtClean="0"/>
              <a:t>Provide an overview to submit an application for new registration using the URS Online Application Process</a:t>
            </a:r>
          </a:p>
          <a:p>
            <a:endParaRPr lang="en-US" sz="2400" dirty="0" smtClean="0"/>
          </a:p>
          <a:p>
            <a:r>
              <a:rPr lang="en-US" sz="2400" dirty="0" smtClean="0"/>
              <a:t>The functionality in this module includes the following:</a:t>
            </a:r>
            <a:endParaRPr lang="en-US" sz="2400" dirty="0"/>
          </a:p>
          <a:p>
            <a:pPr lvl="1"/>
            <a:r>
              <a:rPr lang="en-US" sz="2000" dirty="0" smtClean="0"/>
              <a:t>Introduction to the URS Online Application Process</a:t>
            </a:r>
          </a:p>
          <a:p>
            <a:pPr lvl="1"/>
            <a:r>
              <a:rPr lang="en-US" sz="2000" dirty="0" smtClean="0"/>
              <a:t>Completing </a:t>
            </a:r>
            <a:r>
              <a:rPr lang="en-US" sz="2000" dirty="0"/>
              <a:t>the </a:t>
            </a:r>
            <a:r>
              <a:rPr lang="en-US" sz="2000" dirty="0" smtClean="0"/>
              <a:t>application </a:t>
            </a:r>
            <a:r>
              <a:rPr lang="en-US" sz="2000" dirty="0"/>
              <a:t>for </a:t>
            </a:r>
            <a:r>
              <a:rPr lang="en-US" sz="2000" dirty="0" smtClean="0"/>
              <a:t>new registration </a:t>
            </a:r>
          </a:p>
          <a:p>
            <a:pPr lvl="1"/>
            <a:r>
              <a:rPr lang="en-US" sz="2000" dirty="0" smtClean="0"/>
              <a:t>Reviewing and submitting payment </a:t>
            </a:r>
            <a:r>
              <a:rPr lang="en-US" sz="2000" dirty="0"/>
              <a:t>for </a:t>
            </a:r>
            <a:r>
              <a:rPr lang="en-US" sz="2000" dirty="0" smtClean="0"/>
              <a:t>the application </a:t>
            </a:r>
          </a:p>
          <a:p>
            <a:pPr lvl="1"/>
            <a:r>
              <a:rPr lang="en-US" sz="2000" dirty="0" smtClean="0"/>
              <a:t>Uploading </a:t>
            </a:r>
            <a:r>
              <a:rPr lang="en-US" sz="2000" dirty="0"/>
              <a:t>d</a:t>
            </a:r>
            <a:r>
              <a:rPr lang="en-US" sz="2000" dirty="0" smtClean="0"/>
              <a:t>ocuments </a:t>
            </a:r>
            <a:r>
              <a:rPr lang="en-US" sz="2000" dirty="0"/>
              <a:t>to </a:t>
            </a:r>
            <a:r>
              <a:rPr lang="en-US" sz="2000" dirty="0" smtClean="0"/>
              <a:t>submit </a:t>
            </a:r>
            <a:r>
              <a:rPr lang="en-US" sz="2000" dirty="0"/>
              <a:t>with the </a:t>
            </a:r>
            <a:r>
              <a:rPr lang="en-US" sz="2000" dirty="0" smtClean="0"/>
              <a:t>application</a:t>
            </a:r>
          </a:p>
          <a:p>
            <a:pPr lvl="1"/>
            <a:r>
              <a:rPr lang="en-US" sz="2000" dirty="0" smtClean="0"/>
              <a:t>Printing the application</a:t>
            </a:r>
          </a:p>
          <a:p>
            <a:pPr lvl="1"/>
            <a:r>
              <a:rPr lang="en-US" sz="2000" dirty="0" smtClean="0"/>
              <a:t>Returning </a:t>
            </a:r>
            <a:r>
              <a:rPr lang="en-US" sz="2000" dirty="0"/>
              <a:t>to c</a:t>
            </a:r>
            <a:r>
              <a:rPr lang="en-US" sz="2000" dirty="0" smtClean="0"/>
              <a:t>omplete an incomplete application</a:t>
            </a:r>
            <a:endParaRPr lang="en-US" sz="2400" dirty="0"/>
          </a:p>
        </p:txBody>
      </p:sp>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a:t>
            </a:fld>
            <a:endParaRPr lang="en-US" dirty="0"/>
          </a:p>
        </p:txBody>
      </p:sp>
    </p:spTree>
    <p:custDataLst>
      <p:tags r:id="rId1"/>
    </p:custDataLst>
    <p:extLst>
      <p:ext uri="{BB962C8B-B14F-4D97-AF65-F5344CB8AC3E}">
        <p14:creationId xmlns:p14="http://schemas.microsoft.com/office/powerpoint/2010/main" val="358228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pplication Security Continued"/>
          <p:cNvSpPr>
            <a:spLocks noGrp="1"/>
          </p:cNvSpPr>
          <p:nvPr>
            <p:ph type="title"/>
            <p:custDataLst>
              <p:tags r:id="rId2"/>
            </p:custDataLst>
          </p:nvPr>
        </p:nvSpPr>
        <p:spPr>
          <a:xfrm>
            <a:off x="0" y="722376"/>
            <a:ext cx="9144000" cy="457200"/>
          </a:xfrm>
        </p:spPr>
        <p:txBody>
          <a:bodyPr>
            <a:normAutofit fontScale="90000"/>
          </a:bodyPr>
          <a:lstStyle/>
          <a:p>
            <a:r>
              <a:rPr lang="en-US" sz="3100" b="1" dirty="0" smtClean="0"/>
              <a:t>Application Security </a:t>
            </a:r>
            <a:r>
              <a:rPr lang="en-US" sz="2000" b="1" dirty="0" smtClean="0"/>
              <a:t>(Cont.)</a:t>
            </a:r>
            <a:endParaRPr lang="en-US" sz="2800" b="1" dirty="0"/>
          </a:p>
        </p:txBody>
      </p:sp>
      <p:sp>
        <p:nvSpPr>
          <p:cNvPr id="2" name="Content Placeholder 1"/>
          <p:cNvSpPr>
            <a:spLocks noGrp="1"/>
          </p:cNvSpPr>
          <p:nvPr>
            <p:ph sz="half" idx="2"/>
            <p:custDataLst>
              <p:tags r:id="rId3"/>
            </p:custDataLst>
          </p:nvPr>
        </p:nvSpPr>
        <p:spPr>
          <a:xfrm>
            <a:off x="94196" y="1278635"/>
            <a:ext cx="4250119" cy="4768589"/>
          </a:xfrm>
        </p:spPr>
        <p:txBody>
          <a:bodyPr>
            <a:noAutofit/>
          </a:bodyPr>
          <a:lstStyle/>
          <a:p>
            <a:r>
              <a:rPr lang="en-US" sz="2300" dirty="0" smtClean="0"/>
              <a:t>The Applicant will need to select three </a:t>
            </a:r>
            <a:r>
              <a:rPr lang="en-US" sz="2300" b="1" i="1" dirty="0" smtClean="0"/>
              <a:t>Security Questions </a:t>
            </a:r>
            <a:r>
              <a:rPr lang="en-US" sz="2300" dirty="0" smtClean="0"/>
              <a:t>and provide the </a:t>
            </a:r>
            <a:r>
              <a:rPr lang="en-US" sz="2300" b="1" i="1" dirty="0" smtClean="0"/>
              <a:t>Security Answers</a:t>
            </a:r>
            <a:r>
              <a:rPr lang="en-US" sz="2300" dirty="0" smtClean="0"/>
              <a:t> to associate with the Applicant ID and Password</a:t>
            </a:r>
          </a:p>
          <a:p>
            <a:endParaRPr lang="en-US" sz="1200" dirty="0" smtClean="0"/>
          </a:p>
          <a:p>
            <a:pPr lvl="1"/>
            <a:r>
              <a:rPr lang="en-US" dirty="0" smtClean="0"/>
              <a:t>Use the drop down arrow to select </a:t>
            </a:r>
            <a:r>
              <a:rPr lang="en-US" dirty="0"/>
              <a:t>three </a:t>
            </a:r>
            <a:r>
              <a:rPr lang="en-US" dirty="0" smtClean="0"/>
              <a:t>Security Questions and provide the Security Answers in the blank fields</a:t>
            </a:r>
          </a:p>
        </p:txBody>
      </p:sp>
      <p:pic>
        <p:nvPicPr>
          <p:cNvPr id="7171" name="Picture 3" descr="The Applicant will need to select three different Security Questions and provide the Security Answers in the blank fields&#10;Use the drop down arrow to select three Security Questions and provide the Security Answers in the blank field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7530" y="1179575"/>
            <a:ext cx="4572000" cy="460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20</a:t>
            </a:fld>
            <a:endParaRPr lang="en-US" dirty="0"/>
          </a:p>
        </p:txBody>
      </p:sp>
    </p:spTree>
    <p:custDataLst>
      <p:tags r:id="rId1"/>
    </p:custDataLst>
    <p:extLst>
      <p:ext uri="{BB962C8B-B14F-4D97-AF65-F5344CB8AC3E}">
        <p14:creationId xmlns:p14="http://schemas.microsoft.com/office/powerpoint/2010/main" val="2242083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pplication Security Continued"/>
          <p:cNvSpPr>
            <a:spLocks noGrp="1"/>
          </p:cNvSpPr>
          <p:nvPr>
            <p:ph type="title"/>
            <p:custDataLst>
              <p:tags r:id="rId2"/>
            </p:custDataLst>
          </p:nvPr>
        </p:nvSpPr>
        <p:spPr>
          <a:xfrm>
            <a:off x="0" y="722376"/>
            <a:ext cx="9144000" cy="457200"/>
          </a:xfrm>
        </p:spPr>
        <p:txBody>
          <a:bodyPr>
            <a:normAutofit fontScale="90000"/>
          </a:bodyPr>
          <a:lstStyle/>
          <a:p>
            <a:r>
              <a:rPr lang="en-US" sz="3100" b="1" dirty="0" smtClean="0"/>
              <a:t>Application Security </a:t>
            </a:r>
            <a:r>
              <a:rPr lang="en-US" sz="2000" b="1" dirty="0" smtClean="0"/>
              <a:t>(Cont.)</a:t>
            </a:r>
            <a:endParaRPr lang="en-US" sz="2800" b="1" dirty="0"/>
          </a:p>
        </p:txBody>
      </p:sp>
      <p:sp>
        <p:nvSpPr>
          <p:cNvPr id="2" name="Content Placeholder 1"/>
          <p:cNvSpPr>
            <a:spLocks noGrp="1"/>
          </p:cNvSpPr>
          <p:nvPr>
            <p:ph sz="half" idx="2"/>
            <p:custDataLst>
              <p:tags r:id="rId3"/>
            </p:custDataLst>
          </p:nvPr>
        </p:nvSpPr>
        <p:spPr>
          <a:xfrm>
            <a:off x="94197" y="1316735"/>
            <a:ext cx="4022434" cy="4768589"/>
          </a:xfrm>
        </p:spPr>
        <p:txBody>
          <a:bodyPr>
            <a:noAutofit/>
          </a:bodyPr>
          <a:lstStyle/>
          <a:p>
            <a:r>
              <a:rPr lang="en-US" dirty="0" smtClean="0"/>
              <a:t>Security </a:t>
            </a:r>
            <a:r>
              <a:rPr lang="en-US" dirty="0"/>
              <a:t>Questions provide the ability for the Applicant </a:t>
            </a:r>
            <a:r>
              <a:rPr lang="en-US" dirty="0" smtClean="0"/>
              <a:t>to </a:t>
            </a:r>
            <a:r>
              <a:rPr lang="en-US" dirty="0"/>
              <a:t>recover the Applicant ID or Password if </a:t>
            </a:r>
            <a:r>
              <a:rPr lang="en-US" dirty="0" smtClean="0"/>
              <a:t>forgotten</a:t>
            </a:r>
          </a:p>
          <a:p>
            <a:endParaRPr lang="en-US" sz="1200" dirty="0" smtClean="0"/>
          </a:p>
          <a:p>
            <a:r>
              <a:rPr lang="en-US" dirty="0" smtClean="0"/>
              <a:t>The Application Security page can be printed to retain the information for future use </a:t>
            </a:r>
            <a:endParaRPr lang="en-US" dirty="0"/>
          </a:p>
        </p:txBody>
      </p:sp>
      <p:pic>
        <p:nvPicPr>
          <p:cNvPr id="7171" name="Picture 3" descr="The Security Questions provide the ability for the Applicant to recover the Applicant ID or Password if forgotten. &#10;The Application Security Page can be printed to retain the information for future use.&#10;Click Next in the Navigation Menu to move to the next page.&#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6105" y="1179576"/>
            <a:ext cx="457200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21</a:t>
            </a:fld>
            <a:endParaRPr lang="en-US" dirty="0"/>
          </a:p>
        </p:txBody>
      </p:sp>
    </p:spTree>
    <p:custDataLst>
      <p:tags r:id="rId1"/>
    </p:custDataLst>
    <p:extLst>
      <p:ext uri="{BB962C8B-B14F-4D97-AF65-F5344CB8AC3E}">
        <p14:creationId xmlns:p14="http://schemas.microsoft.com/office/powerpoint/2010/main" val="3615639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plication Contact"/>
          <p:cNvSpPr>
            <a:spLocks noGrp="1"/>
          </p:cNvSpPr>
          <p:nvPr>
            <p:ph type="title"/>
            <p:custDataLst>
              <p:tags r:id="rId2"/>
            </p:custDataLst>
          </p:nvPr>
        </p:nvSpPr>
        <p:spPr>
          <a:xfrm>
            <a:off x="0" y="722376"/>
            <a:ext cx="9144000" cy="457200"/>
          </a:xfrm>
        </p:spPr>
        <p:txBody>
          <a:bodyPr/>
          <a:lstStyle/>
          <a:p>
            <a:r>
              <a:rPr lang="en-US" sz="2800" b="1" dirty="0" smtClean="0"/>
              <a:t>Application Contact</a:t>
            </a:r>
            <a:endParaRPr lang="en-US" sz="2000" b="1" dirty="0"/>
          </a:p>
        </p:txBody>
      </p:sp>
      <p:sp>
        <p:nvSpPr>
          <p:cNvPr id="2" name="Content Placeholder 1"/>
          <p:cNvSpPr>
            <a:spLocks noGrp="1"/>
          </p:cNvSpPr>
          <p:nvPr>
            <p:ph sz="half" idx="2"/>
            <p:custDataLst>
              <p:tags r:id="rId3"/>
            </p:custDataLst>
          </p:nvPr>
        </p:nvSpPr>
        <p:spPr>
          <a:xfrm>
            <a:off x="94195" y="1266635"/>
            <a:ext cx="3946539" cy="2921315"/>
          </a:xfrm>
        </p:spPr>
        <p:txBody>
          <a:bodyPr>
            <a:normAutofit lnSpcReduction="10000"/>
          </a:bodyPr>
          <a:lstStyle/>
          <a:p>
            <a:r>
              <a:rPr lang="en-US" dirty="0" smtClean="0"/>
              <a:t>The Application Contact page is where FMCSA collects contact information from the person(s) completing, or assisting with the completion of the application</a:t>
            </a:r>
          </a:p>
          <a:p>
            <a:endParaRPr lang="en-US" sz="1100" dirty="0" smtClean="0"/>
          </a:p>
        </p:txBody>
      </p:sp>
      <p:sp>
        <p:nvSpPr>
          <p:cNvPr id="7" name="Content Placeholder 2"/>
          <p:cNvSpPr>
            <a:spLocks noGrp="1"/>
          </p:cNvSpPr>
          <p:nvPr>
            <p:ph sz="half" idx="2"/>
            <p:custDataLst>
              <p:tags r:id="rId4"/>
            </p:custDataLst>
          </p:nvPr>
        </p:nvSpPr>
        <p:spPr>
          <a:xfrm>
            <a:off x="129785" y="4036160"/>
            <a:ext cx="8955610" cy="2010575"/>
          </a:xfrm>
        </p:spPr>
        <p:txBody>
          <a:bodyPr>
            <a:normAutofit/>
          </a:bodyPr>
          <a:lstStyle/>
          <a:p>
            <a:endParaRPr lang="en-US" sz="1100" dirty="0" smtClean="0"/>
          </a:p>
          <a:p>
            <a:r>
              <a:rPr lang="en-US" dirty="0" smtClean="0"/>
              <a:t>Person </a:t>
            </a:r>
            <a:r>
              <a:rPr lang="en-US" dirty="0"/>
              <a:t>may be an employee, officer, or other authorized person at the Applicant's place of business or someone hired as a consultant or agent to act on behalf of the Applicant in the application </a:t>
            </a:r>
            <a:r>
              <a:rPr lang="en-US" dirty="0" smtClean="0"/>
              <a:t>proceeding</a:t>
            </a:r>
          </a:p>
        </p:txBody>
      </p:sp>
      <p:pic>
        <p:nvPicPr>
          <p:cNvPr id="6146" name="Picture 2" descr="Application Contact.&#10;The Application Contact page is where FMCSA would like to collect contact information for the person(s) completing, or assisting with the completion of the application. &#10;This person may be an employee, officer, or other authorized person at the Applicant's place of business or someone hired as a consultant or agent to act on behalf of the Applicant in the application proceeding. &#10;This person should be authorized and have the necessary information to answer questions about this application, should questions arise. &#10;Click Next in the Navigation Menu or the bottom of the page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3507" y="1379834"/>
            <a:ext cx="4792808" cy="23527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22</a:t>
            </a:fld>
            <a:endParaRPr lang="en-US" dirty="0"/>
          </a:p>
        </p:txBody>
      </p:sp>
    </p:spTree>
    <p:custDataLst>
      <p:tags r:id="rId1"/>
    </p:custDataLst>
    <p:extLst>
      <p:ext uri="{BB962C8B-B14F-4D97-AF65-F5344CB8AC3E}">
        <p14:creationId xmlns:p14="http://schemas.microsoft.com/office/powerpoint/2010/main" val="1939039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plication Contact"/>
          <p:cNvSpPr>
            <a:spLocks noGrp="1"/>
          </p:cNvSpPr>
          <p:nvPr>
            <p:ph type="title"/>
            <p:custDataLst>
              <p:tags r:id="rId2"/>
            </p:custDataLst>
          </p:nvPr>
        </p:nvSpPr>
        <p:spPr>
          <a:xfrm>
            <a:off x="0" y="722376"/>
            <a:ext cx="9144000" cy="457200"/>
          </a:xfrm>
        </p:spPr>
        <p:txBody>
          <a:bodyPr/>
          <a:lstStyle/>
          <a:p>
            <a:r>
              <a:rPr lang="en-US" sz="2800" b="1" dirty="0" smtClean="0"/>
              <a:t>Application Contact </a:t>
            </a:r>
            <a:r>
              <a:rPr lang="en-US" sz="1800" b="1" dirty="0" smtClean="0"/>
              <a:t>(Cont.)</a:t>
            </a:r>
            <a:endParaRPr lang="en-US" sz="1800" b="1" dirty="0"/>
          </a:p>
        </p:txBody>
      </p:sp>
      <p:sp>
        <p:nvSpPr>
          <p:cNvPr id="16" name="Content Placeholder 2"/>
          <p:cNvSpPr>
            <a:spLocks noGrp="1"/>
          </p:cNvSpPr>
          <p:nvPr>
            <p:ph sz="half" idx="4294967295"/>
            <p:custDataLst>
              <p:tags r:id="rId3"/>
            </p:custDataLst>
          </p:nvPr>
        </p:nvSpPr>
        <p:spPr>
          <a:xfrm>
            <a:off x="129785" y="1267346"/>
            <a:ext cx="8955610" cy="427944"/>
          </a:xfrm>
          <a:prstGeom prst="rect">
            <a:avLst/>
          </a:prstGeom>
        </p:spPr>
        <p:txBody>
          <a:bodyPr>
            <a:normAutofit lnSpcReduction="10000"/>
          </a:bodyPr>
          <a:lstStyle/>
          <a:p>
            <a:r>
              <a:rPr lang="en-US" sz="2400" dirty="0" smtClean="0"/>
              <a:t>Enter the Application Contact’s information</a:t>
            </a:r>
          </a:p>
        </p:txBody>
      </p:sp>
      <p:pic>
        <p:nvPicPr>
          <p:cNvPr id="7174" name="Picture 6" descr="Enter the Application Contact Person information. &#10;Select the drop down arrow to view a list of Application Contact Types.  Select an Application Contact Type from the list:&#10;Company Contact (e.g. Employer, Officer) – Person at the Applicant’s place of business who prepares the application for New Registration (Form MCSA-1), or otherwise assists in completing the application. &#10;Applicant Representative (e.g. Consultant, Agent) – Someone other than the Applicant who is hired as a consultant, agent or representative that prepares the application for New Registration (Form MCSA-1), or otherwise assists the Applicant in completing the application. &#10;Both the Company Contact and Applicant Representative may be contacted by FMCSA if there are questions concerning the application. &#10;Enter the Application Contact persons information: &#10;First Name&#10;Middle Name&#10;Last Name&#10;Suffix, suffixes values include: Jr., Sr., 2nd , 3rd , II, III, IV, V, VI. Select the drop down arrow to view a list of Suffixes and select a Suffix from the list.  &#10;Tit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515" y="1719195"/>
            <a:ext cx="6845766" cy="4399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23</a:t>
            </a:fld>
            <a:endParaRPr lang="en-US" dirty="0"/>
          </a:p>
        </p:txBody>
      </p:sp>
    </p:spTree>
    <p:custDataLst>
      <p:tags r:id="rId1"/>
    </p:custDataLst>
    <p:extLst>
      <p:ext uri="{BB962C8B-B14F-4D97-AF65-F5344CB8AC3E}">
        <p14:creationId xmlns:p14="http://schemas.microsoft.com/office/powerpoint/2010/main" val="2344880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plication Contact Continued"/>
          <p:cNvSpPr>
            <a:spLocks noGrp="1"/>
          </p:cNvSpPr>
          <p:nvPr>
            <p:ph type="title"/>
            <p:custDataLst>
              <p:tags r:id="rId2"/>
            </p:custDataLst>
          </p:nvPr>
        </p:nvSpPr>
        <p:spPr>
          <a:xfrm>
            <a:off x="0" y="722376"/>
            <a:ext cx="9144000" cy="457200"/>
          </a:xfrm>
        </p:spPr>
        <p:txBody>
          <a:bodyPr/>
          <a:lstStyle/>
          <a:p>
            <a:r>
              <a:rPr lang="en-US" sz="2800" b="1" dirty="0" smtClean="0"/>
              <a:t>Application Contact </a:t>
            </a:r>
            <a:r>
              <a:rPr lang="en-US" sz="1800" b="1" dirty="0" smtClean="0"/>
              <a:t>(Cont.)</a:t>
            </a:r>
            <a:endParaRPr lang="en-US" sz="1800" b="1" dirty="0"/>
          </a:p>
        </p:txBody>
      </p:sp>
      <p:pic>
        <p:nvPicPr>
          <p:cNvPr id="8194" name="Picture 2" descr="Enter the Application Contact Address information.&#10;Enter the Application Contact Street Address in Line 1.&#10;Enter the Application Contact Street Address in Line 2, if needed.  If the additional lines are not needed don’t leave them blank enter N/A in the fields.&#10;Note: If you enter a U.S. Postal Code, the City and State may automatically populate with the matching information.&#10;Enter the Application Contact City.&#10;Select the drop down arrow to view a list of Application Contact State/Provinces.  Select the Application Contact State/Province from the list.&#10;Enter the Application Contact Postal Co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8" y="1285875"/>
            <a:ext cx="8580437"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3"/>
            </p:custDataLst>
          </p:nvPr>
        </p:nvSpPr>
        <p:spPr>
          <a:xfrm>
            <a:off x="3505200" y="6324600"/>
            <a:ext cx="2133600" cy="365125"/>
          </a:xfrm>
        </p:spPr>
        <p:txBody>
          <a:bodyPr/>
          <a:lstStyle/>
          <a:p>
            <a:fld id="{001E099F-D07E-4DB9-AE8A-89E43E73D4FA}" type="slidenum">
              <a:rPr lang="en-US" smtClean="0"/>
              <a:t>24</a:t>
            </a:fld>
            <a:endParaRPr lang="en-US" dirty="0"/>
          </a:p>
        </p:txBody>
      </p:sp>
    </p:spTree>
    <p:custDataLst>
      <p:tags r:id="rId1"/>
    </p:custDataLst>
    <p:extLst>
      <p:ext uri="{BB962C8B-B14F-4D97-AF65-F5344CB8AC3E}">
        <p14:creationId xmlns:p14="http://schemas.microsoft.com/office/powerpoint/2010/main" val="3233078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plication Contact Continued"/>
          <p:cNvSpPr>
            <a:spLocks noGrp="1"/>
          </p:cNvSpPr>
          <p:nvPr>
            <p:ph type="title"/>
            <p:custDataLst>
              <p:tags r:id="rId2"/>
            </p:custDataLst>
          </p:nvPr>
        </p:nvSpPr>
        <p:spPr>
          <a:xfrm>
            <a:off x="0" y="722376"/>
            <a:ext cx="9144000" cy="457200"/>
          </a:xfrm>
        </p:spPr>
        <p:txBody>
          <a:bodyPr/>
          <a:lstStyle/>
          <a:p>
            <a:r>
              <a:rPr lang="en-US" sz="2800" b="1" dirty="0" smtClean="0"/>
              <a:t>Application Contact </a:t>
            </a:r>
            <a:r>
              <a:rPr lang="en-US" sz="1800" b="1" dirty="0" smtClean="0"/>
              <a:t>(Cont.)</a:t>
            </a:r>
            <a:endParaRPr lang="en-US" sz="1800" b="1" dirty="0"/>
          </a:p>
        </p:txBody>
      </p:sp>
      <p:sp>
        <p:nvSpPr>
          <p:cNvPr id="14" name="Content Placeholder 2"/>
          <p:cNvSpPr>
            <a:spLocks noGrp="1"/>
          </p:cNvSpPr>
          <p:nvPr>
            <p:ph sz="half" idx="4294967295"/>
            <p:custDataLst>
              <p:tags r:id="rId3"/>
            </p:custDataLst>
          </p:nvPr>
        </p:nvSpPr>
        <p:spPr>
          <a:xfrm>
            <a:off x="129785" y="1267346"/>
            <a:ext cx="8955610" cy="427944"/>
          </a:xfrm>
          <a:prstGeom prst="rect">
            <a:avLst/>
          </a:prstGeom>
        </p:spPr>
        <p:txBody>
          <a:bodyPr>
            <a:normAutofit lnSpcReduction="10000"/>
          </a:bodyPr>
          <a:lstStyle/>
          <a:p>
            <a:r>
              <a:rPr lang="en-US" sz="2400" dirty="0" smtClean="0"/>
              <a:t>Enter the Application Contact’s Phone information</a:t>
            </a:r>
          </a:p>
        </p:txBody>
      </p:sp>
      <p:pic>
        <p:nvPicPr>
          <p:cNvPr id="9218" name="Picture 2" descr="Select the drop down arrow to view a list of Application Contact Telephone Number Country Codes.  Select a Country Code from the list.&#10;Enter the Application Contact Telephone Number and if applicable, the Extension. Enter N/A if there is no Extension.&#10;Select the drop down arrow to view a list of Application Contact Fax Number Country Codes.  Select a Country Code from the list.&#10;Enter the Application Contact Fax Number.&#10;Select the drop down arrow to view a list of Application Contact Cell Phone Number Country Codes.  Select a Country Code from the list.&#10;Enter the Application Contact Cell Phone Numb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654" y="1851725"/>
            <a:ext cx="8424345" cy="413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25</a:t>
            </a:fld>
            <a:endParaRPr lang="en-US" dirty="0"/>
          </a:p>
        </p:txBody>
      </p:sp>
    </p:spTree>
    <p:custDataLst>
      <p:tags r:id="rId1"/>
    </p:custDataLst>
    <p:extLst>
      <p:ext uri="{BB962C8B-B14F-4D97-AF65-F5344CB8AC3E}">
        <p14:creationId xmlns:p14="http://schemas.microsoft.com/office/powerpoint/2010/main" val="3933786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plication Contact Continued"/>
          <p:cNvSpPr>
            <a:spLocks noGrp="1"/>
          </p:cNvSpPr>
          <p:nvPr>
            <p:ph type="title"/>
            <p:custDataLst>
              <p:tags r:id="rId2"/>
            </p:custDataLst>
          </p:nvPr>
        </p:nvSpPr>
        <p:spPr>
          <a:xfrm>
            <a:off x="0" y="722376"/>
            <a:ext cx="9144000" cy="457200"/>
          </a:xfrm>
        </p:spPr>
        <p:txBody>
          <a:bodyPr/>
          <a:lstStyle/>
          <a:p>
            <a:r>
              <a:rPr lang="en-US" sz="2800" b="1" dirty="0" smtClean="0"/>
              <a:t>Application Contact </a:t>
            </a:r>
            <a:r>
              <a:rPr lang="en-US" sz="1800" b="1" dirty="0" smtClean="0"/>
              <a:t>(Cont.)</a:t>
            </a:r>
            <a:endParaRPr lang="en-US" sz="1800" b="1" dirty="0"/>
          </a:p>
        </p:txBody>
      </p:sp>
      <p:pic>
        <p:nvPicPr>
          <p:cNvPr id="10242" name="Picture 2" descr="Enter the Application Contact’s Email Address and Contact Method.&#10;Enter the Application Contact Email Address.  Re-enter or confirm the Application Contact Email Address.&#10;Select the drop down arrow to view a list of the Application Contact Preferred Contact Methods.  Select an Application Contact Preferred Contact Method from the list.  &#10;Options include:&#10;Email&#10;US Mail &#10;Both&#10;If the there’s no information to enter for a field, don’t leave it blank enter N/A.  &#10;Click the More button to add additional Application Contacts.&#10;Click Next in the Navigation Menu to move to the next page.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634" y="1982350"/>
            <a:ext cx="8500240" cy="4106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ontent Placeholder 2"/>
          <p:cNvSpPr>
            <a:spLocks noGrp="1"/>
          </p:cNvSpPr>
          <p:nvPr>
            <p:ph sz="half" idx="4294967295"/>
            <p:custDataLst>
              <p:tags r:id="rId3"/>
            </p:custDataLst>
          </p:nvPr>
        </p:nvSpPr>
        <p:spPr>
          <a:xfrm>
            <a:off x="46660" y="1267346"/>
            <a:ext cx="9026895" cy="795544"/>
          </a:xfrm>
          <a:prstGeom prst="rect">
            <a:avLst/>
          </a:prstGeom>
        </p:spPr>
        <p:txBody>
          <a:bodyPr>
            <a:noAutofit/>
          </a:bodyPr>
          <a:lstStyle/>
          <a:p>
            <a:r>
              <a:rPr lang="en-US" sz="2400" dirty="0" smtClean="0"/>
              <a:t>Enter the Application Contact’s Email and Contact Method information</a:t>
            </a:r>
          </a:p>
        </p:txBody>
      </p:sp>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26</a:t>
            </a:fld>
            <a:endParaRPr lang="en-US" dirty="0"/>
          </a:p>
        </p:txBody>
      </p:sp>
    </p:spTree>
    <p:custDataLst>
      <p:tags r:id="rId1"/>
    </p:custDataLst>
    <p:extLst>
      <p:ext uri="{BB962C8B-B14F-4D97-AF65-F5344CB8AC3E}">
        <p14:creationId xmlns:p14="http://schemas.microsoft.com/office/powerpoint/2010/main" val="190427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usiness Description"/>
          <p:cNvSpPr>
            <a:spLocks noGrp="1"/>
          </p:cNvSpPr>
          <p:nvPr>
            <p:ph type="title"/>
            <p:custDataLst>
              <p:tags r:id="rId2"/>
            </p:custDataLst>
          </p:nvPr>
        </p:nvSpPr>
        <p:spPr>
          <a:xfrm>
            <a:off x="0" y="722376"/>
            <a:ext cx="9144000" cy="457200"/>
          </a:xfrm>
        </p:spPr>
        <p:txBody>
          <a:bodyPr/>
          <a:lstStyle/>
          <a:p>
            <a:r>
              <a:rPr lang="en-US" sz="2800" b="1" dirty="0" smtClean="0"/>
              <a:t>Business Description</a:t>
            </a:r>
            <a:endParaRPr lang="en-US" sz="2000" b="1" dirty="0"/>
          </a:p>
        </p:txBody>
      </p:sp>
      <p:sp>
        <p:nvSpPr>
          <p:cNvPr id="6" name="Content Placeholder 1"/>
          <p:cNvSpPr>
            <a:spLocks noGrp="1"/>
          </p:cNvSpPr>
          <p:nvPr>
            <p:ph sz="half" idx="2"/>
            <p:custDataLst>
              <p:tags r:id="rId3"/>
            </p:custDataLst>
          </p:nvPr>
        </p:nvSpPr>
        <p:spPr>
          <a:xfrm>
            <a:off x="94196" y="1316736"/>
            <a:ext cx="4250120" cy="4768588"/>
          </a:xfrm>
        </p:spPr>
        <p:txBody>
          <a:bodyPr>
            <a:normAutofit fontScale="92500" lnSpcReduction="10000"/>
          </a:bodyPr>
          <a:lstStyle/>
          <a:p>
            <a:r>
              <a:rPr lang="en-US" sz="2600" dirty="0" smtClean="0"/>
              <a:t>FMCSA needs to capture the business details regarding the Applicant:</a:t>
            </a:r>
          </a:p>
          <a:p>
            <a:endParaRPr lang="en-US" sz="1300" dirty="0" smtClean="0"/>
          </a:p>
          <a:p>
            <a:pPr lvl="1"/>
            <a:r>
              <a:rPr lang="en-US" sz="2200" dirty="0" smtClean="0"/>
              <a:t>Dunn &amp; Bradstreet Number</a:t>
            </a:r>
          </a:p>
          <a:p>
            <a:pPr lvl="1"/>
            <a:r>
              <a:rPr lang="en-US" sz="2200" dirty="0" smtClean="0"/>
              <a:t>Legal and Doing Business As Name</a:t>
            </a:r>
          </a:p>
          <a:p>
            <a:pPr lvl="1"/>
            <a:r>
              <a:rPr lang="en-US" sz="2200" dirty="0" smtClean="0"/>
              <a:t>Principal Place of Business Addresses</a:t>
            </a:r>
          </a:p>
          <a:p>
            <a:pPr lvl="1"/>
            <a:r>
              <a:rPr lang="en-US" sz="2200" dirty="0" smtClean="0"/>
              <a:t>Telephone, Fax, Cell Numbers</a:t>
            </a:r>
          </a:p>
          <a:p>
            <a:pPr lvl="1"/>
            <a:r>
              <a:rPr lang="en-US" sz="2200" dirty="0" smtClean="0"/>
              <a:t>EIN or SSN</a:t>
            </a:r>
          </a:p>
          <a:p>
            <a:pPr lvl="1"/>
            <a:r>
              <a:rPr lang="en-US" sz="2200" dirty="0" smtClean="0"/>
              <a:t>If applicable, Canadian NCS Number</a:t>
            </a:r>
          </a:p>
          <a:p>
            <a:pPr lvl="1"/>
            <a:r>
              <a:rPr lang="en-US" sz="2200" dirty="0" smtClean="0"/>
              <a:t>If applicable, Mexico RFC Number</a:t>
            </a:r>
          </a:p>
        </p:txBody>
      </p:sp>
      <p:sp>
        <p:nvSpPr>
          <p:cNvPr id="11" name="Content Placeholder 2"/>
          <p:cNvSpPr>
            <a:spLocks noGrp="1"/>
          </p:cNvSpPr>
          <p:nvPr>
            <p:ph sz="half" idx="2"/>
            <p:custDataLst>
              <p:tags r:id="rId4"/>
            </p:custDataLst>
          </p:nvPr>
        </p:nvSpPr>
        <p:spPr>
          <a:xfrm>
            <a:off x="4482618" y="3808475"/>
            <a:ext cx="4477806" cy="1897375"/>
          </a:xfrm>
        </p:spPr>
        <p:txBody>
          <a:bodyPr>
            <a:noAutofit/>
          </a:bodyPr>
          <a:lstStyle/>
          <a:p>
            <a:pPr marL="201168" lvl="1" indent="-274320">
              <a:spcBef>
                <a:spcPts val="19"/>
              </a:spcBef>
            </a:pPr>
            <a:r>
              <a:rPr lang="en-US" dirty="0" smtClean="0"/>
              <a:t>Unit </a:t>
            </a:r>
            <a:r>
              <a:rPr lang="en-US" dirty="0"/>
              <a:t>of Government</a:t>
            </a:r>
          </a:p>
          <a:p>
            <a:pPr marL="201168" lvl="1" indent="-274320">
              <a:spcBef>
                <a:spcPts val="19"/>
              </a:spcBef>
            </a:pPr>
            <a:r>
              <a:rPr lang="en-US" dirty="0" smtClean="0"/>
              <a:t>Form </a:t>
            </a:r>
            <a:r>
              <a:rPr lang="en-US" dirty="0"/>
              <a:t>of </a:t>
            </a:r>
            <a:r>
              <a:rPr lang="en-US" dirty="0" smtClean="0"/>
              <a:t>Business</a:t>
            </a:r>
          </a:p>
          <a:p>
            <a:pPr marL="201168" lvl="1" indent="-274320">
              <a:spcBef>
                <a:spcPts val="19"/>
              </a:spcBef>
            </a:pPr>
            <a:r>
              <a:rPr lang="en-US" dirty="0" smtClean="0"/>
              <a:t>Ownership </a:t>
            </a:r>
            <a:r>
              <a:rPr lang="en-US" dirty="0"/>
              <a:t>and </a:t>
            </a:r>
            <a:r>
              <a:rPr lang="en-US" dirty="0" smtClean="0"/>
              <a:t>Control</a:t>
            </a:r>
          </a:p>
          <a:p>
            <a:pPr marL="201168" lvl="1" indent="-274320">
              <a:spcBef>
                <a:spcPts val="19"/>
              </a:spcBef>
            </a:pPr>
            <a:r>
              <a:rPr lang="en-US" dirty="0" smtClean="0"/>
              <a:t>Company </a:t>
            </a:r>
            <a:r>
              <a:rPr lang="en-US" dirty="0"/>
              <a:t>Contact Names, Titles and </a:t>
            </a:r>
            <a:r>
              <a:rPr lang="en-US" dirty="0" smtClean="0"/>
              <a:t>Addresses</a:t>
            </a:r>
            <a:endParaRPr lang="en-US" sz="2000" dirty="0" smtClean="0"/>
          </a:p>
        </p:txBody>
      </p:sp>
      <p:pic>
        <p:nvPicPr>
          <p:cNvPr id="9" name="Picture 2" descr="Business Description.&#10;FMCSA needs to capture the business details regarding the Applicant applying for new registration.  &#10;The information includes the following:&#10;Dunn &amp; Bradstreet Number&#10;Legal and Doing Business As Name&#10;Principal Place of Business Addresses&#10;Telephone, Fax, Cell Numbers&#10;EIN or SSN&#10;If applicable, Canadian NCS Number&#10;If applicable, Mexico RFC Number&#10;Unit of Government&#10;Form of Business&#10;Ownership and Control&#10;Company Contact Names, Titles and Addresses&#10;Click Next in the Navigation Menu to move to the next page."/>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4558965" y="1316736"/>
            <a:ext cx="4325112" cy="21250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27</a:t>
            </a:fld>
            <a:endParaRPr lang="en-US" dirty="0">
              <a:solidFill>
                <a:prstClr val="black"/>
              </a:solidFill>
            </a:endParaRPr>
          </a:p>
        </p:txBody>
      </p:sp>
    </p:spTree>
    <p:custDataLst>
      <p:tags r:id="rId1"/>
    </p:custDataLst>
    <p:extLst>
      <p:ext uri="{BB962C8B-B14F-4D97-AF65-F5344CB8AC3E}">
        <p14:creationId xmlns:p14="http://schemas.microsoft.com/office/powerpoint/2010/main" val="2372160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usiness Description"/>
          <p:cNvSpPr>
            <a:spLocks noGrp="1"/>
          </p:cNvSpPr>
          <p:nvPr>
            <p:ph type="title"/>
            <p:custDataLst>
              <p:tags r:id="rId2"/>
            </p:custDataLst>
          </p:nvPr>
        </p:nvSpPr>
        <p:spPr>
          <a:xfrm>
            <a:off x="0" y="722376"/>
            <a:ext cx="9144000" cy="457200"/>
          </a:xfrm>
        </p:spPr>
        <p:txBody>
          <a:bodyPr/>
          <a:lstStyle/>
          <a:p>
            <a:r>
              <a:rPr lang="en-US" sz="2800" b="1" dirty="0" smtClean="0"/>
              <a:t>Business Description </a:t>
            </a:r>
            <a:r>
              <a:rPr lang="en-US" sz="1800" b="1" dirty="0" smtClean="0"/>
              <a:t>(Cont.)</a:t>
            </a:r>
            <a:endParaRPr lang="en-US" sz="1800" b="1" dirty="0"/>
          </a:p>
        </p:txBody>
      </p:sp>
      <p:sp>
        <p:nvSpPr>
          <p:cNvPr id="29" name="Content Placeholder 1"/>
          <p:cNvSpPr>
            <a:spLocks noGrp="1"/>
          </p:cNvSpPr>
          <p:nvPr>
            <p:ph idx="4294967295"/>
            <p:custDataLst>
              <p:tags r:id="rId3"/>
            </p:custDataLst>
          </p:nvPr>
        </p:nvSpPr>
        <p:spPr>
          <a:xfrm>
            <a:off x="170090" y="1379835"/>
            <a:ext cx="4267337" cy="1138426"/>
          </a:xfrm>
          <a:prstGeom prst="rect">
            <a:avLst/>
          </a:prstGeom>
        </p:spPr>
        <p:txBody>
          <a:bodyPr>
            <a:noAutofit/>
          </a:bodyPr>
          <a:lstStyle/>
          <a:p>
            <a:r>
              <a:rPr lang="en-US" sz="2400" dirty="0" smtClean="0"/>
              <a:t>Does the Applicant have a Dun and Bradstreet Number?</a:t>
            </a:r>
          </a:p>
        </p:txBody>
      </p:sp>
      <p:pic>
        <p:nvPicPr>
          <p:cNvPr id="8" name="Picture 4" descr="Does the Applicant have a Dun and Bradstreet Number?&#10;If the Applicant has a Dun and Bradstreet Number, select the Yes box.&#10;If the Applicant does NOT have a Dun and Bradstreet Number, select the No bo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090" y="2821837"/>
            <a:ext cx="4340871" cy="311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Content Placeholder 2"/>
          <p:cNvSpPr>
            <a:spLocks noGrp="1"/>
          </p:cNvSpPr>
          <p:nvPr>
            <p:ph idx="4294967295"/>
            <p:custDataLst>
              <p:tags r:id="rId4"/>
            </p:custDataLst>
          </p:nvPr>
        </p:nvSpPr>
        <p:spPr>
          <a:xfrm>
            <a:off x="4723790" y="1379835"/>
            <a:ext cx="4206010" cy="1138425"/>
          </a:xfrm>
          <a:prstGeom prst="rect">
            <a:avLst/>
          </a:prstGeom>
        </p:spPr>
        <p:txBody>
          <a:bodyPr>
            <a:noAutofit/>
          </a:bodyPr>
          <a:lstStyle/>
          <a:p>
            <a:r>
              <a:rPr lang="en-US" sz="2400" dirty="0" smtClean="0"/>
              <a:t>If yes, please enter the Dun and Bradstreet Number</a:t>
            </a:r>
          </a:p>
        </p:txBody>
      </p:sp>
      <p:pic>
        <p:nvPicPr>
          <p:cNvPr id="11267" name="Picture 3" descr="If yes, please enter the Dun and Bradstreet Number.&#10;Click Next in the Navigation Menu to move to the next page.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0625" y="2821838"/>
            <a:ext cx="4365505" cy="311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28</a:t>
            </a:fld>
            <a:endParaRPr lang="en-US" dirty="0"/>
          </a:p>
        </p:txBody>
      </p:sp>
    </p:spTree>
    <p:custDataLst>
      <p:tags r:id="rId1"/>
    </p:custDataLst>
    <p:extLst>
      <p:ext uri="{BB962C8B-B14F-4D97-AF65-F5344CB8AC3E}">
        <p14:creationId xmlns:p14="http://schemas.microsoft.com/office/powerpoint/2010/main" val="3619369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usiness Description Continued"/>
          <p:cNvSpPr>
            <a:spLocks noGrp="1"/>
          </p:cNvSpPr>
          <p:nvPr>
            <p:ph type="title"/>
            <p:custDataLst>
              <p:tags r:id="rId2"/>
            </p:custDataLst>
          </p:nvPr>
        </p:nvSpPr>
        <p:spPr>
          <a:xfrm>
            <a:off x="0" y="722376"/>
            <a:ext cx="9144000" cy="457200"/>
          </a:xfrm>
        </p:spPr>
        <p:txBody>
          <a:bodyPr/>
          <a:lstStyle/>
          <a:p>
            <a:r>
              <a:rPr lang="en-US" sz="2800" b="1" dirty="0" smtClean="0"/>
              <a:t>Business Description </a:t>
            </a:r>
            <a:r>
              <a:rPr lang="en-US" sz="1800" b="1" dirty="0" smtClean="0"/>
              <a:t>(Cont.)</a:t>
            </a:r>
            <a:endParaRPr lang="en-US" sz="1800" b="1" dirty="0"/>
          </a:p>
        </p:txBody>
      </p:sp>
      <p:sp>
        <p:nvSpPr>
          <p:cNvPr id="29" name="Content Placeholder 1"/>
          <p:cNvSpPr>
            <a:spLocks noGrp="1"/>
          </p:cNvSpPr>
          <p:nvPr>
            <p:ph idx="4294967295"/>
            <p:custDataLst>
              <p:tags r:id="rId3"/>
            </p:custDataLst>
          </p:nvPr>
        </p:nvSpPr>
        <p:spPr>
          <a:xfrm>
            <a:off x="85028" y="1379835"/>
            <a:ext cx="4332800" cy="792313"/>
          </a:xfrm>
          <a:prstGeom prst="rect">
            <a:avLst/>
          </a:prstGeom>
        </p:spPr>
        <p:txBody>
          <a:bodyPr>
            <a:noAutofit/>
          </a:bodyPr>
          <a:lstStyle/>
          <a:p>
            <a:r>
              <a:rPr lang="en-US" sz="2400" dirty="0" smtClean="0"/>
              <a:t>Enter the Applicant’s Legal Business Name</a:t>
            </a:r>
            <a:endParaRPr lang="en-US" sz="2400" dirty="0"/>
          </a:p>
        </p:txBody>
      </p:sp>
      <p:pic>
        <p:nvPicPr>
          <p:cNvPr id="5126" name="Picture 6" descr="Enter the Applicant’s Legal Business Name.&#10;Click Next in the Navigation Menu to move to the next page.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02" y="2854981"/>
            <a:ext cx="4464524" cy="303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Content Placeholder 2"/>
          <p:cNvSpPr>
            <a:spLocks noGrp="1"/>
          </p:cNvSpPr>
          <p:nvPr>
            <p:ph idx="4294967295"/>
            <p:custDataLst>
              <p:tags r:id="rId4"/>
            </p:custDataLst>
          </p:nvPr>
        </p:nvSpPr>
        <p:spPr>
          <a:xfrm>
            <a:off x="4799684" y="1076256"/>
            <a:ext cx="4157613" cy="1630086"/>
          </a:xfrm>
          <a:prstGeom prst="rect">
            <a:avLst/>
          </a:prstGeom>
        </p:spPr>
        <p:txBody>
          <a:bodyPr>
            <a:noAutofit/>
          </a:bodyPr>
          <a:lstStyle/>
          <a:p>
            <a:r>
              <a:rPr lang="en-US" sz="2400" dirty="0"/>
              <a:t>Enter the Applicant’s Doing Business As Name </a:t>
            </a:r>
            <a:endParaRPr lang="en-US" sz="2400" dirty="0" smtClean="0"/>
          </a:p>
          <a:p>
            <a:pPr marL="0" indent="0">
              <a:buNone/>
            </a:pPr>
            <a:r>
              <a:rPr lang="en-US" sz="2400" dirty="0" smtClean="0"/>
              <a:t>(</a:t>
            </a:r>
            <a:r>
              <a:rPr lang="en-US" sz="2400" dirty="0"/>
              <a:t>if different from Legal Business </a:t>
            </a:r>
            <a:r>
              <a:rPr lang="en-US" sz="2400" dirty="0" smtClean="0"/>
              <a:t>Name)</a:t>
            </a:r>
          </a:p>
        </p:txBody>
      </p:sp>
      <p:pic>
        <p:nvPicPr>
          <p:cNvPr id="5125" name="Picture 5" descr="Enter the Applicant’s Doing Business As Name (if different from Legal Business Name).&#10;Select the More button to add additional names.&#10;Select the Remove button to remove names.&#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9730" y="2843106"/>
            <a:ext cx="4461105" cy="3315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29</a:t>
            </a:fld>
            <a:endParaRPr lang="en-US" dirty="0"/>
          </a:p>
        </p:txBody>
      </p:sp>
    </p:spTree>
    <p:custDataLst>
      <p:tags r:id="rId1"/>
    </p:custDataLst>
    <p:extLst>
      <p:ext uri="{BB962C8B-B14F-4D97-AF65-F5344CB8AC3E}">
        <p14:creationId xmlns:p14="http://schemas.microsoft.com/office/powerpoint/2010/main" val="3863747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troduction to the URS Online Application Process"/>
          <p:cNvSpPr>
            <a:spLocks noGrp="1"/>
          </p:cNvSpPr>
          <p:nvPr>
            <p:ph type="title"/>
            <p:custDataLst>
              <p:tags r:id="rId2"/>
            </p:custDataLst>
          </p:nvPr>
        </p:nvSpPr>
        <p:spPr>
          <a:xfrm>
            <a:off x="0" y="722376"/>
            <a:ext cx="9144000" cy="457200"/>
          </a:xfrm>
        </p:spPr>
        <p:txBody>
          <a:bodyPr/>
          <a:lstStyle/>
          <a:p>
            <a:r>
              <a:rPr lang="en-US" sz="2800" b="1" dirty="0"/>
              <a:t>Introduction to </a:t>
            </a:r>
            <a:r>
              <a:rPr lang="en-US" sz="2800" b="1" dirty="0" smtClean="0"/>
              <a:t>the URS Online Application Process</a:t>
            </a:r>
            <a:endParaRPr lang="en-US" sz="3200" b="1" dirty="0"/>
          </a:p>
        </p:txBody>
      </p:sp>
      <p:sp>
        <p:nvSpPr>
          <p:cNvPr id="2" name="Content Placeholder 1"/>
          <p:cNvSpPr>
            <a:spLocks noGrp="1"/>
          </p:cNvSpPr>
          <p:nvPr>
            <p:ph idx="1"/>
            <p:custDataLst>
              <p:tags r:id="rId3"/>
            </p:custDataLst>
          </p:nvPr>
        </p:nvSpPr>
        <p:spPr>
          <a:xfrm>
            <a:off x="94195" y="1344209"/>
            <a:ext cx="8955610" cy="4646061"/>
          </a:xfrm>
        </p:spPr>
        <p:txBody>
          <a:bodyPr>
            <a:normAutofit/>
          </a:bodyPr>
          <a:lstStyle/>
          <a:p>
            <a:r>
              <a:rPr lang="en-US" sz="2400" dirty="0" smtClean="0"/>
              <a:t>The URS Online Application Process provides the following functionality:</a:t>
            </a:r>
          </a:p>
          <a:p>
            <a:pPr lvl="1"/>
            <a:r>
              <a:rPr lang="en-US" sz="2000" dirty="0" smtClean="0"/>
              <a:t>Asks questions using an interview style format</a:t>
            </a:r>
          </a:p>
          <a:p>
            <a:pPr lvl="1"/>
            <a:r>
              <a:rPr lang="en-US" sz="2000" dirty="0" smtClean="0"/>
              <a:t>Displays questions based on the Applicant’s responses </a:t>
            </a:r>
          </a:p>
          <a:p>
            <a:pPr lvl="1"/>
            <a:r>
              <a:rPr lang="en-US" sz="2000" dirty="0" smtClean="0"/>
              <a:t>Ability to upload documents for submission with the application</a:t>
            </a:r>
          </a:p>
          <a:p>
            <a:pPr lvl="1"/>
            <a:r>
              <a:rPr lang="en-US" sz="2000" dirty="0" smtClean="0"/>
              <a:t>Displays a summary of the questions and answers </a:t>
            </a:r>
          </a:p>
          <a:p>
            <a:pPr lvl="1"/>
            <a:r>
              <a:rPr lang="en-US" sz="2000" dirty="0" smtClean="0"/>
              <a:t>Ability to </a:t>
            </a:r>
            <a:r>
              <a:rPr lang="en-US" sz="2000" dirty="0"/>
              <a:t>update </a:t>
            </a:r>
            <a:r>
              <a:rPr lang="en-US" sz="2000" dirty="0" smtClean="0"/>
              <a:t>previously </a:t>
            </a:r>
            <a:r>
              <a:rPr lang="en-US" sz="2000" dirty="0"/>
              <a:t>completed sections of the </a:t>
            </a:r>
            <a:r>
              <a:rPr lang="en-US" sz="2000" dirty="0" smtClean="0"/>
              <a:t>application</a:t>
            </a:r>
          </a:p>
          <a:p>
            <a:pPr lvl="1"/>
            <a:r>
              <a:rPr lang="en-US" sz="2000" dirty="0" smtClean="0"/>
              <a:t>Ability to save an incomplete application, providing 30 </a:t>
            </a:r>
            <a:r>
              <a:rPr lang="en-US" sz="2000" dirty="0"/>
              <a:t>calendar days to return and complete the </a:t>
            </a:r>
            <a:r>
              <a:rPr lang="en-US" sz="2000" dirty="0" smtClean="0"/>
              <a:t>incomplete application </a:t>
            </a:r>
            <a:endParaRPr lang="en-US" sz="2000" dirty="0"/>
          </a:p>
          <a:p>
            <a:pPr lvl="1"/>
            <a:r>
              <a:rPr lang="en-US" sz="2000" dirty="0"/>
              <a:t>Ability to print the application at any point </a:t>
            </a:r>
            <a:endParaRPr lang="en-US" sz="2000" dirty="0" smtClean="0"/>
          </a:p>
        </p:txBody>
      </p:sp>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3</a:t>
            </a:fld>
            <a:endParaRPr lang="en-US" dirty="0">
              <a:solidFill>
                <a:prstClr val="black"/>
              </a:solidFill>
            </a:endParaRPr>
          </a:p>
        </p:txBody>
      </p:sp>
    </p:spTree>
    <p:custDataLst>
      <p:tags r:id="rId1"/>
    </p:custDataLst>
    <p:extLst>
      <p:ext uri="{BB962C8B-B14F-4D97-AF65-F5344CB8AC3E}">
        <p14:creationId xmlns:p14="http://schemas.microsoft.com/office/powerpoint/2010/main" val="1559340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usiness Description Continued"/>
          <p:cNvSpPr>
            <a:spLocks noGrp="1"/>
          </p:cNvSpPr>
          <p:nvPr>
            <p:ph type="title"/>
            <p:custDataLst>
              <p:tags r:id="rId2"/>
            </p:custDataLst>
          </p:nvPr>
        </p:nvSpPr>
        <p:spPr>
          <a:xfrm>
            <a:off x="0" y="722376"/>
            <a:ext cx="9144000" cy="457200"/>
          </a:xfrm>
        </p:spPr>
        <p:txBody>
          <a:bodyPr/>
          <a:lstStyle/>
          <a:p>
            <a:r>
              <a:rPr lang="en-US" sz="2800" b="1" dirty="0" smtClean="0"/>
              <a:t>Business Description </a:t>
            </a:r>
            <a:r>
              <a:rPr lang="en-US" sz="1800" b="1" dirty="0" smtClean="0"/>
              <a:t>(Cont.)</a:t>
            </a:r>
            <a:endParaRPr lang="en-US" sz="1800" b="1" dirty="0"/>
          </a:p>
        </p:txBody>
      </p:sp>
      <p:sp>
        <p:nvSpPr>
          <p:cNvPr id="20" name="Content Placeholder 1"/>
          <p:cNvSpPr>
            <a:spLocks noGrp="1"/>
          </p:cNvSpPr>
          <p:nvPr>
            <p:ph idx="4294967295"/>
            <p:custDataLst>
              <p:tags r:id="rId3"/>
            </p:custDataLst>
          </p:nvPr>
        </p:nvSpPr>
        <p:spPr>
          <a:xfrm>
            <a:off x="170091" y="1371064"/>
            <a:ext cx="4098329" cy="4682362"/>
          </a:xfrm>
          <a:prstGeom prst="rect">
            <a:avLst/>
          </a:prstGeom>
        </p:spPr>
        <p:txBody>
          <a:bodyPr>
            <a:noAutofit/>
          </a:bodyPr>
          <a:lstStyle/>
          <a:p>
            <a:r>
              <a:rPr lang="en-US" sz="2400" dirty="0" smtClean="0"/>
              <a:t>Is the </a:t>
            </a:r>
            <a:r>
              <a:rPr lang="en-US" sz="2400" dirty="0"/>
              <a:t>Applicant’s Principal Place of Business Address </a:t>
            </a:r>
            <a:r>
              <a:rPr lang="en-US" sz="2400" dirty="0" smtClean="0"/>
              <a:t>the </a:t>
            </a:r>
            <a:r>
              <a:rPr lang="en-US" sz="2400" dirty="0"/>
              <a:t>same as the Application Contact’s </a:t>
            </a:r>
            <a:r>
              <a:rPr lang="en-US" sz="2400" dirty="0" smtClean="0"/>
              <a:t>Address?</a:t>
            </a:r>
          </a:p>
          <a:p>
            <a:endParaRPr lang="en-US" sz="1200" dirty="0" smtClean="0"/>
          </a:p>
          <a:p>
            <a:pPr lvl="1"/>
            <a:r>
              <a:rPr lang="en-US" sz="2000" dirty="0" smtClean="0"/>
              <a:t>If the Applicant’s </a:t>
            </a:r>
            <a:r>
              <a:rPr lang="en-US" sz="2000" dirty="0"/>
              <a:t>Principal Place of Business Address </a:t>
            </a:r>
            <a:r>
              <a:rPr lang="en-US" sz="2000" b="1" i="1" dirty="0" smtClean="0"/>
              <a:t>is</a:t>
            </a:r>
            <a:r>
              <a:rPr lang="en-US" sz="2000" dirty="0" smtClean="0"/>
              <a:t> the </a:t>
            </a:r>
            <a:r>
              <a:rPr lang="en-US" sz="2000" dirty="0"/>
              <a:t>same as the Application Contact’s </a:t>
            </a:r>
            <a:r>
              <a:rPr lang="en-US" sz="2000" dirty="0" smtClean="0"/>
              <a:t>Address, select </a:t>
            </a:r>
            <a:r>
              <a:rPr lang="en-US" sz="2000" b="1" i="1" dirty="0" smtClean="0"/>
              <a:t>Yes</a:t>
            </a:r>
            <a:endParaRPr lang="en-US" sz="2000" b="1" i="1" dirty="0"/>
          </a:p>
          <a:p>
            <a:pPr lvl="1"/>
            <a:r>
              <a:rPr lang="en-US" sz="2000" dirty="0"/>
              <a:t>If the Applicant’s Principal Place of Business Address </a:t>
            </a:r>
            <a:r>
              <a:rPr lang="en-US" sz="2000" b="1" i="1" dirty="0"/>
              <a:t>is</a:t>
            </a:r>
            <a:r>
              <a:rPr lang="en-US" sz="2000" dirty="0"/>
              <a:t> </a:t>
            </a:r>
            <a:r>
              <a:rPr lang="en-US" sz="2000" b="1" i="1" dirty="0" smtClean="0"/>
              <a:t>NOT</a:t>
            </a:r>
            <a:r>
              <a:rPr lang="en-US" sz="2000" dirty="0" smtClean="0"/>
              <a:t> the </a:t>
            </a:r>
            <a:r>
              <a:rPr lang="en-US" sz="2000" dirty="0"/>
              <a:t>same as the Application Contact’s Address, select </a:t>
            </a:r>
            <a:r>
              <a:rPr lang="en-US" sz="2000" b="1" i="1" dirty="0" smtClean="0"/>
              <a:t>No</a:t>
            </a:r>
            <a:endParaRPr lang="en-US" sz="2400" dirty="0"/>
          </a:p>
          <a:p>
            <a:pPr algn="ctr"/>
            <a:endParaRPr lang="en-US" sz="2400" dirty="0"/>
          </a:p>
        </p:txBody>
      </p:sp>
      <p:pic>
        <p:nvPicPr>
          <p:cNvPr id="13315" name="Picture 3" descr="Is the Applicant’s Principal Place of Business Address is the same as the Application Contact’s Address? &#10;If the Applicant’s Principal Place of Business Address is the same as the Application Contact’s Address, select the Yes box.&#10;If the Applicant’s Principal Place of Business Address is NOT the same as the Application Contact’s Address, select the No box.&#10;Click Next in the Navigation Menu to move to the next page.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1" y="1445494"/>
            <a:ext cx="4427348" cy="276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30</a:t>
            </a:fld>
            <a:endParaRPr lang="en-US" dirty="0"/>
          </a:p>
        </p:txBody>
      </p:sp>
    </p:spTree>
    <p:custDataLst>
      <p:tags r:id="rId1"/>
    </p:custDataLst>
    <p:extLst>
      <p:ext uri="{BB962C8B-B14F-4D97-AF65-F5344CB8AC3E}">
        <p14:creationId xmlns:p14="http://schemas.microsoft.com/office/powerpoint/2010/main" val="3336498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usiness Description Continued"/>
          <p:cNvSpPr>
            <a:spLocks noGrp="1"/>
          </p:cNvSpPr>
          <p:nvPr>
            <p:ph type="title"/>
            <p:custDataLst>
              <p:tags r:id="rId2"/>
            </p:custDataLst>
          </p:nvPr>
        </p:nvSpPr>
        <p:spPr>
          <a:xfrm>
            <a:off x="0" y="722376"/>
            <a:ext cx="9144000" cy="457200"/>
          </a:xfrm>
        </p:spPr>
        <p:txBody>
          <a:bodyPr/>
          <a:lstStyle/>
          <a:p>
            <a:r>
              <a:rPr lang="en-US" sz="2800" b="1" dirty="0" smtClean="0"/>
              <a:t>Business Description </a:t>
            </a:r>
            <a:r>
              <a:rPr lang="en-US" sz="1800" b="1" dirty="0" smtClean="0"/>
              <a:t>(Cont.)</a:t>
            </a:r>
            <a:endParaRPr lang="en-US" sz="1800" b="1" dirty="0"/>
          </a:p>
        </p:txBody>
      </p:sp>
      <p:sp>
        <p:nvSpPr>
          <p:cNvPr id="23" name="Content Placeholder 1"/>
          <p:cNvSpPr>
            <a:spLocks noGrp="1"/>
          </p:cNvSpPr>
          <p:nvPr>
            <p:ph idx="4294967295"/>
            <p:custDataLst>
              <p:tags r:id="rId3"/>
            </p:custDataLst>
          </p:nvPr>
        </p:nvSpPr>
        <p:spPr>
          <a:xfrm>
            <a:off x="321880" y="1179577"/>
            <a:ext cx="4318630" cy="2704794"/>
          </a:xfrm>
          <a:prstGeom prst="rect">
            <a:avLst/>
          </a:prstGeom>
        </p:spPr>
        <p:txBody>
          <a:bodyPr>
            <a:noAutofit/>
          </a:bodyPr>
          <a:lstStyle/>
          <a:p>
            <a:r>
              <a:rPr lang="en-US" sz="2400" dirty="0" smtClean="0"/>
              <a:t>Is the Mailing Address the same as the </a:t>
            </a:r>
            <a:r>
              <a:rPr lang="en-US" sz="2400" dirty="0"/>
              <a:t>Principal Place of Business </a:t>
            </a:r>
            <a:r>
              <a:rPr lang="en-US" sz="2400" dirty="0" smtClean="0"/>
              <a:t>Address?</a:t>
            </a:r>
          </a:p>
          <a:p>
            <a:endParaRPr lang="en-US" sz="800" dirty="0" smtClean="0"/>
          </a:p>
          <a:p>
            <a:pPr lvl="1"/>
            <a:r>
              <a:rPr lang="en-US" sz="2000" dirty="0" smtClean="0"/>
              <a:t>If Yes, select the check box and the address will populate</a:t>
            </a:r>
          </a:p>
          <a:p>
            <a:pPr lvl="1"/>
            <a:r>
              <a:rPr lang="en-US" sz="2000" dirty="0" smtClean="0"/>
              <a:t>If No, enter the Mailing Address information</a:t>
            </a:r>
            <a:endParaRPr lang="en-US" sz="2000" dirty="0"/>
          </a:p>
        </p:txBody>
      </p:sp>
      <p:grpSp>
        <p:nvGrpSpPr>
          <p:cNvPr id="30" name="Group 29" descr="Click Next in the Navigation Menu to move to the next page."/>
          <p:cNvGrpSpPr/>
          <p:nvPr>
            <p:custDataLst>
              <p:tags r:id="rId4"/>
            </p:custDataLst>
          </p:nvPr>
        </p:nvGrpSpPr>
        <p:grpSpPr>
          <a:xfrm>
            <a:off x="1484499" y="469095"/>
            <a:ext cx="7621400" cy="5681491"/>
            <a:chOff x="1484499" y="469095"/>
            <a:chExt cx="7621400" cy="5681491"/>
          </a:xfrm>
        </p:grpSpPr>
        <p:pic>
          <p:nvPicPr>
            <p:cNvPr id="14339" name="Picture 3" descr="Is the Mailing Address the same as the Principal Place of Business Address?&#10;If Yes, select the check box and the address will populate&#10;In No, enter the Mailing Address information&#10;P.O. Box is not accepted as a Principal Place of Business Address.&#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2414" y="742726"/>
              <a:ext cx="4022664" cy="54078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9" name="Cloud Callout 28"/>
            <p:cNvSpPr/>
            <p:nvPr>
              <p:custDataLst>
                <p:tags r:id="rId6"/>
              </p:custDataLst>
            </p:nvPr>
          </p:nvSpPr>
          <p:spPr>
            <a:xfrm>
              <a:off x="7076535" y="469095"/>
              <a:ext cx="2029364" cy="1727929"/>
            </a:xfrm>
            <a:prstGeom prst="cloudCallout">
              <a:avLst>
                <a:gd name="adj1" fmla="val -47377"/>
                <a:gd name="adj2" fmla="val 56346"/>
              </a:avLst>
            </a:prstGeom>
            <a:solidFill>
              <a:schemeClr val="bg1"/>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smtClean="0">
                  <a:solidFill>
                    <a:schemeClr val="tx1"/>
                  </a:solidFill>
                </a:rPr>
                <a:t>P.O. Box is NOT accepted for Principal Place of Business Address</a:t>
              </a:r>
              <a:endParaRPr lang="en-US" sz="1400" b="1" i="1" dirty="0">
                <a:solidFill>
                  <a:schemeClr val="tx1"/>
                </a:solidFill>
              </a:endParaRPr>
            </a:p>
          </p:txBody>
        </p:sp>
        <p:sp>
          <p:nvSpPr>
            <p:cNvPr id="16" name="Rectangle 15"/>
            <p:cNvSpPr/>
            <p:nvPr>
              <p:custDataLst>
                <p:tags r:id="rId7"/>
              </p:custDataLst>
            </p:nvPr>
          </p:nvSpPr>
          <p:spPr>
            <a:xfrm>
              <a:off x="1484499" y="4045331"/>
              <a:ext cx="3046795" cy="839195"/>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Mailing Address </a:t>
              </a:r>
              <a:r>
                <a:rPr lang="en-US" sz="1400" b="1" i="1" dirty="0" smtClean="0">
                  <a:solidFill>
                    <a:schemeClr val="tx1"/>
                  </a:solidFill>
                </a:rPr>
                <a:t>is the same </a:t>
              </a:r>
              <a:r>
                <a:rPr lang="en-US" sz="1400" dirty="0" smtClean="0">
                  <a:solidFill>
                    <a:schemeClr val="tx1"/>
                  </a:solidFill>
                </a:rPr>
                <a:t>as the Principal Place of Business, select the check box the address will populate</a:t>
              </a:r>
              <a:endParaRPr lang="en-US" sz="1400" b="1" i="1" dirty="0">
                <a:solidFill>
                  <a:schemeClr val="tx1"/>
                </a:solidFill>
              </a:endParaRPr>
            </a:p>
          </p:txBody>
        </p:sp>
        <p:cxnSp>
          <p:nvCxnSpPr>
            <p:cNvPr id="15" name="Straight Arrow Connector 14"/>
            <p:cNvCxnSpPr>
              <a:stCxn id="16" idx="3"/>
            </p:cNvCxnSpPr>
            <p:nvPr/>
          </p:nvCxnSpPr>
          <p:spPr>
            <a:xfrm flipV="1">
              <a:off x="4531294" y="4045331"/>
              <a:ext cx="394285" cy="419598"/>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sp>
          <p:nvSpPr>
            <p:cNvPr id="27" name="Rectangle 26"/>
            <p:cNvSpPr/>
            <p:nvPr>
              <p:custDataLst>
                <p:tags r:id="rId8"/>
              </p:custDataLst>
            </p:nvPr>
          </p:nvSpPr>
          <p:spPr>
            <a:xfrm>
              <a:off x="4872414" y="3808475"/>
              <a:ext cx="1393470" cy="303580"/>
            </a:xfrm>
            <a:prstGeom prst="rect">
              <a:avLst/>
            </a:prstGeom>
            <a:no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custDataLst>
                <p:tags r:id="rId9"/>
              </p:custDataLst>
            </p:nvPr>
          </p:nvSpPr>
          <p:spPr>
            <a:xfrm>
              <a:off x="1484499" y="5036926"/>
              <a:ext cx="3028415" cy="839195"/>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Mailing Address is </a:t>
              </a:r>
              <a:r>
                <a:rPr lang="en-US" sz="1400" b="1" i="1" dirty="0" smtClean="0">
                  <a:solidFill>
                    <a:schemeClr val="tx1"/>
                  </a:solidFill>
                </a:rPr>
                <a:t>NOT the same </a:t>
              </a:r>
              <a:r>
                <a:rPr lang="en-US" sz="1400" dirty="0" smtClean="0">
                  <a:solidFill>
                    <a:schemeClr val="tx1"/>
                  </a:solidFill>
                </a:rPr>
                <a:t>as Principal Place of Business, enter the Mailing Address information</a:t>
              </a:r>
              <a:endParaRPr lang="en-US" sz="1400" b="1" i="1" dirty="0">
                <a:solidFill>
                  <a:schemeClr val="tx1"/>
                </a:solidFill>
              </a:endParaRPr>
            </a:p>
          </p:txBody>
        </p:sp>
      </p:gr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31</a:t>
            </a:fld>
            <a:endParaRPr lang="en-US" dirty="0"/>
          </a:p>
        </p:txBody>
      </p:sp>
    </p:spTree>
    <p:custDataLst>
      <p:tags r:id="rId1"/>
    </p:custDataLst>
    <p:extLst>
      <p:ext uri="{BB962C8B-B14F-4D97-AF65-F5344CB8AC3E}">
        <p14:creationId xmlns:p14="http://schemas.microsoft.com/office/powerpoint/2010/main" val="29318980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usiness Description Continued"/>
          <p:cNvSpPr>
            <a:spLocks noGrp="1"/>
          </p:cNvSpPr>
          <p:nvPr>
            <p:ph type="title"/>
            <p:custDataLst>
              <p:tags r:id="rId2"/>
            </p:custDataLst>
          </p:nvPr>
        </p:nvSpPr>
        <p:spPr>
          <a:xfrm>
            <a:off x="0" y="722376"/>
            <a:ext cx="9144000" cy="457200"/>
          </a:xfrm>
        </p:spPr>
        <p:txBody>
          <a:bodyPr/>
          <a:lstStyle/>
          <a:p>
            <a:r>
              <a:rPr lang="en-US" sz="2800" b="1" dirty="0" smtClean="0"/>
              <a:t>Business Description </a:t>
            </a:r>
            <a:r>
              <a:rPr lang="en-US" sz="1800" b="1" dirty="0" smtClean="0"/>
              <a:t>(Cont.)</a:t>
            </a:r>
            <a:endParaRPr lang="en-US" sz="1800" b="1" dirty="0"/>
          </a:p>
        </p:txBody>
      </p:sp>
      <p:sp>
        <p:nvSpPr>
          <p:cNvPr id="12" name="Content Placeholder 2"/>
          <p:cNvSpPr>
            <a:spLocks noGrp="1"/>
          </p:cNvSpPr>
          <p:nvPr>
            <p:ph sz="half" idx="4294967295"/>
            <p:custDataLst>
              <p:tags r:id="rId3"/>
            </p:custDataLst>
          </p:nvPr>
        </p:nvSpPr>
        <p:spPr>
          <a:xfrm>
            <a:off x="46660" y="1267346"/>
            <a:ext cx="9026895" cy="491964"/>
          </a:xfrm>
          <a:prstGeom prst="rect">
            <a:avLst/>
          </a:prstGeom>
        </p:spPr>
        <p:txBody>
          <a:bodyPr>
            <a:noAutofit/>
          </a:bodyPr>
          <a:lstStyle/>
          <a:p>
            <a:r>
              <a:rPr lang="en-US" sz="2400" dirty="0" smtClean="0"/>
              <a:t>Enter the Principal Place of Business Phones information</a:t>
            </a:r>
          </a:p>
        </p:txBody>
      </p:sp>
      <p:pic>
        <p:nvPicPr>
          <p:cNvPr id="15364" name="Picture 4" descr="Enter the Principal Place of Business Telephone Number information.&#10;Select the drop down arrow to view a list of Principal Place of Business Telephone Number Country Codes.  Select a Country Code from the list.&#10;Enter the Principal Place of Business Telephone Number and if applicable, the Extension.&#10;Select the drop down arrow to view a list of Principal Place of Business Fax Number Country Codes.  Select a Country Code from the list.&#10;Enter the Principal Place of Business Fax Number.&#10;Select the drop down arrow to view a list of Principal Place of Business Cell Phone Number Country Codes.  Select a Country Code from the list.&#10;Enter the Principal Place of Business Cell Phone Number.&#10;If the there’s no phone information to enter, you may leave it blank.  &#10;Click Next in the Navigation Menu to move to the next page.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507" y="2050617"/>
            <a:ext cx="8097118" cy="366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32</a:t>
            </a:fld>
            <a:endParaRPr lang="en-US" dirty="0"/>
          </a:p>
        </p:txBody>
      </p:sp>
    </p:spTree>
    <p:custDataLst>
      <p:tags r:id="rId1"/>
    </p:custDataLst>
    <p:extLst>
      <p:ext uri="{BB962C8B-B14F-4D97-AF65-F5344CB8AC3E}">
        <p14:creationId xmlns:p14="http://schemas.microsoft.com/office/powerpoint/2010/main" val="33893892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usiness Description Continued"/>
          <p:cNvSpPr>
            <a:spLocks noGrp="1"/>
          </p:cNvSpPr>
          <p:nvPr>
            <p:ph type="title"/>
            <p:custDataLst>
              <p:tags r:id="rId2"/>
            </p:custDataLst>
          </p:nvPr>
        </p:nvSpPr>
        <p:spPr>
          <a:xfrm>
            <a:off x="0" y="722376"/>
            <a:ext cx="9144000" cy="457200"/>
          </a:xfrm>
        </p:spPr>
        <p:txBody>
          <a:bodyPr/>
          <a:lstStyle/>
          <a:p>
            <a:r>
              <a:rPr lang="en-US" sz="2800" b="1" dirty="0" smtClean="0"/>
              <a:t>Business Description </a:t>
            </a:r>
            <a:r>
              <a:rPr lang="en-US" sz="1800" b="1" dirty="0" smtClean="0"/>
              <a:t>(Cont.)</a:t>
            </a:r>
            <a:endParaRPr lang="en-US" sz="1800" b="1" dirty="0"/>
          </a:p>
        </p:txBody>
      </p:sp>
      <p:sp>
        <p:nvSpPr>
          <p:cNvPr id="13" name="Content Placeholder 1"/>
          <p:cNvSpPr>
            <a:spLocks noGrp="1"/>
          </p:cNvSpPr>
          <p:nvPr>
            <p:ph idx="4294967295"/>
            <p:custDataLst>
              <p:tags r:id="rId3"/>
            </p:custDataLst>
          </p:nvPr>
        </p:nvSpPr>
        <p:spPr>
          <a:xfrm>
            <a:off x="94195" y="1251493"/>
            <a:ext cx="8955610" cy="1843492"/>
          </a:xfrm>
          <a:prstGeom prst="rect">
            <a:avLst/>
          </a:prstGeom>
        </p:spPr>
        <p:txBody>
          <a:bodyPr>
            <a:normAutofit fontScale="92500" lnSpcReduction="10000"/>
          </a:bodyPr>
          <a:lstStyle/>
          <a:p>
            <a:r>
              <a:rPr lang="en-US" sz="2600" dirty="0" smtClean="0"/>
              <a:t>Provide the Employer </a:t>
            </a:r>
            <a:r>
              <a:rPr lang="en-US" sz="2600" dirty="0"/>
              <a:t>Identification Number (EIN) or </a:t>
            </a:r>
            <a:r>
              <a:rPr lang="en-US" sz="2600" dirty="0" smtClean="0"/>
              <a:t>the Social </a:t>
            </a:r>
            <a:r>
              <a:rPr lang="en-US" sz="2600" dirty="0"/>
              <a:t>Security Number (SSN</a:t>
            </a:r>
            <a:r>
              <a:rPr lang="en-US" sz="2600" dirty="0" smtClean="0"/>
              <a:t>) </a:t>
            </a:r>
          </a:p>
          <a:p>
            <a:pPr marL="0" indent="0">
              <a:buNone/>
            </a:pPr>
            <a:r>
              <a:rPr lang="en-US" sz="2600" b="1" i="1" dirty="0" smtClean="0"/>
              <a:t>Note</a:t>
            </a:r>
            <a:r>
              <a:rPr lang="en-US" sz="2600" b="1" i="1" dirty="0"/>
              <a:t>:</a:t>
            </a:r>
            <a:r>
              <a:rPr lang="en-US" sz="2600" dirty="0"/>
              <a:t> </a:t>
            </a:r>
            <a:r>
              <a:rPr lang="en-US" sz="2600" i="1" dirty="0"/>
              <a:t>Sole proprietor owner/operators who do not have an EIN </a:t>
            </a:r>
            <a:r>
              <a:rPr lang="en-US" sz="2600" i="1" dirty="0" smtClean="0"/>
              <a:t>are </a:t>
            </a:r>
            <a:r>
              <a:rPr lang="en-US" sz="2600" i="1" dirty="0"/>
              <a:t>encouraged to obtain an EIN rather than using an SSN to register for a USDOT Number.</a:t>
            </a:r>
            <a:endParaRPr lang="en-US" sz="2600" i="1" dirty="0" smtClean="0"/>
          </a:p>
        </p:txBody>
      </p:sp>
      <p:pic>
        <p:nvPicPr>
          <p:cNvPr id="6" name="Picture 3" descr="Employer Identification Number (EIN) or Social Security Number (SSN). Sole proprietor owner/operator who do not have an EIN may submit their SSN instead of the EIN but are encouraged to obtain an EIN rather than using a SSN to register for a USDOT Number.&#10;Select the box to enter either the EIN or SSN. &#10;Enter the EIN or SSN in the field. &#10;Click Next in the Navigation Menu to move to the next page.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6415" y="2880238"/>
            <a:ext cx="5464440" cy="294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33</a:t>
            </a:fld>
            <a:endParaRPr lang="en-US" dirty="0"/>
          </a:p>
        </p:txBody>
      </p:sp>
    </p:spTree>
    <p:custDataLst>
      <p:tags r:id="rId1"/>
    </p:custDataLst>
    <p:extLst>
      <p:ext uri="{BB962C8B-B14F-4D97-AF65-F5344CB8AC3E}">
        <p14:creationId xmlns:p14="http://schemas.microsoft.com/office/powerpoint/2010/main" val="39384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usiness Description Continued"/>
          <p:cNvSpPr>
            <a:spLocks noGrp="1"/>
          </p:cNvSpPr>
          <p:nvPr>
            <p:ph type="title"/>
            <p:custDataLst>
              <p:tags r:id="rId2"/>
            </p:custDataLst>
          </p:nvPr>
        </p:nvSpPr>
        <p:spPr>
          <a:xfrm>
            <a:off x="0" y="722376"/>
            <a:ext cx="9144000" cy="457200"/>
          </a:xfrm>
        </p:spPr>
        <p:txBody>
          <a:bodyPr/>
          <a:lstStyle/>
          <a:p>
            <a:r>
              <a:rPr lang="en-US" sz="2800" b="1" dirty="0" smtClean="0"/>
              <a:t>Business Description </a:t>
            </a:r>
            <a:r>
              <a:rPr lang="en-US" sz="1800" b="1" dirty="0" smtClean="0"/>
              <a:t>(Cont.)</a:t>
            </a:r>
            <a:endParaRPr lang="en-US" sz="1800" b="1" dirty="0"/>
          </a:p>
        </p:txBody>
      </p:sp>
      <p:sp>
        <p:nvSpPr>
          <p:cNvPr id="29" name="Content Placeholder 1"/>
          <p:cNvSpPr>
            <a:spLocks noGrp="1"/>
          </p:cNvSpPr>
          <p:nvPr>
            <p:ph idx="4294967295"/>
            <p:custDataLst>
              <p:tags r:id="rId3"/>
            </p:custDataLst>
          </p:nvPr>
        </p:nvSpPr>
        <p:spPr>
          <a:xfrm>
            <a:off x="85026" y="1314710"/>
            <a:ext cx="8954145" cy="975865"/>
          </a:xfrm>
          <a:prstGeom prst="rect">
            <a:avLst/>
          </a:prstGeom>
        </p:spPr>
        <p:txBody>
          <a:bodyPr>
            <a:noAutofit/>
          </a:bodyPr>
          <a:lstStyle/>
          <a:p>
            <a:r>
              <a:rPr lang="en-US" sz="2400" dirty="0" smtClean="0"/>
              <a:t>If the Applicant is domiciled in Canada, the following will display:</a:t>
            </a:r>
          </a:p>
          <a:p>
            <a:pPr marL="0" indent="0">
              <a:buNone/>
            </a:pPr>
            <a:r>
              <a:rPr lang="en-US" sz="2400" dirty="0" smtClean="0"/>
              <a:t>Enter the Applicant Canadian National Security Code (NSC) Number(s)</a:t>
            </a:r>
          </a:p>
        </p:txBody>
      </p:sp>
      <p:sp>
        <p:nvSpPr>
          <p:cNvPr id="19" name="Content Placeholder 2"/>
          <p:cNvSpPr txBox="1">
            <a:spLocks/>
          </p:cNvSpPr>
          <p:nvPr>
            <p:custDataLst>
              <p:tags r:id="rId4"/>
            </p:custDataLst>
          </p:nvPr>
        </p:nvSpPr>
        <p:spPr>
          <a:xfrm>
            <a:off x="628291" y="2290575"/>
            <a:ext cx="7254396" cy="431620"/>
          </a:xfrm>
          <a:prstGeom prst="rect">
            <a:avLst/>
          </a:prstGeom>
          <a:ln w="19050">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i="1" dirty="0" smtClean="0"/>
              <a:t>Will display ONLY if the Applicant is domiciled in Canada</a:t>
            </a:r>
          </a:p>
        </p:txBody>
      </p:sp>
      <p:pic>
        <p:nvPicPr>
          <p:cNvPr id="18435" name="Picture 3" descr="If the Applicant is domiciled in Canada, the following will display:  Enter the Applicant Canadian National Security Code (NSC) Number(s).&#10;Click More to enter additional numbers.&#10;Click Next in the Navigation Menu to move to the next page.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410" y="2893545"/>
            <a:ext cx="5995705" cy="3112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34</a:t>
            </a:fld>
            <a:endParaRPr lang="en-US" dirty="0"/>
          </a:p>
        </p:txBody>
      </p:sp>
    </p:spTree>
    <p:custDataLst>
      <p:tags r:id="rId1"/>
    </p:custDataLst>
    <p:extLst>
      <p:ext uri="{BB962C8B-B14F-4D97-AF65-F5344CB8AC3E}">
        <p14:creationId xmlns:p14="http://schemas.microsoft.com/office/powerpoint/2010/main" val="19616304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usiness Description Continued"/>
          <p:cNvSpPr>
            <a:spLocks noGrp="1"/>
          </p:cNvSpPr>
          <p:nvPr>
            <p:ph type="title"/>
            <p:custDataLst>
              <p:tags r:id="rId2"/>
            </p:custDataLst>
          </p:nvPr>
        </p:nvSpPr>
        <p:spPr>
          <a:xfrm>
            <a:off x="0" y="722376"/>
            <a:ext cx="9144000" cy="457200"/>
          </a:xfrm>
        </p:spPr>
        <p:txBody>
          <a:bodyPr/>
          <a:lstStyle/>
          <a:p>
            <a:r>
              <a:rPr lang="en-US" sz="2800" b="1" dirty="0" smtClean="0"/>
              <a:t>Business Description </a:t>
            </a:r>
            <a:r>
              <a:rPr lang="en-US" sz="1800" b="1" dirty="0" smtClean="0"/>
              <a:t>(Cont.)</a:t>
            </a:r>
            <a:endParaRPr lang="en-US" sz="1800" b="1" dirty="0"/>
          </a:p>
        </p:txBody>
      </p:sp>
      <p:sp>
        <p:nvSpPr>
          <p:cNvPr id="29" name="Content Placeholder 1"/>
          <p:cNvSpPr>
            <a:spLocks noGrp="1"/>
          </p:cNvSpPr>
          <p:nvPr>
            <p:ph idx="4294967295"/>
            <p:custDataLst>
              <p:tags r:id="rId3"/>
            </p:custDataLst>
          </p:nvPr>
        </p:nvSpPr>
        <p:spPr>
          <a:xfrm>
            <a:off x="85026" y="1314710"/>
            <a:ext cx="4411079" cy="975865"/>
          </a:xfrm>
          <a:prstGeom prst="rect">
            <a:avLst/>
          </a:prstGeom>
        </p:spPr>
        <p:txBody>
          <a:bodyPr>
            <a:noAutofit/>
          </a:bodyPr>
          <a:lstStyle/>
          <a:p>
            <a:r>
              <a:rPr lang="en-US" sz="2400" dirty="0" smtClean="0"/>
              <a:t>Is the Applicant a Unit of Government?</a:t>
            </a:r>
          </a:p>
          <a:p>
            <a:endParaRPr lang="en-US" sz="2400" dirty="0"/>
          </a:p>
        </p:txBody>
      </p:sp>
      <p:pic>
        <p:nvPicPr>
          <p:cNvPr id="8" name="Picture 6" descr="Is the Applicant a Unit of Government?&#10;If the Applicant is a Unit of Government, select the Yes box.&#10;If the Applicant is NOT a Unit of Government, select the No box.&#10;Click Next in the Navigation Menu to move to the next page.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511" y="2849799"/>
            <a:ext cx="4174225" cy="274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Content Placeholder 2"/>
          <p:cNvSpPr>
            <a:spLocks noGrp="1"/>
          </p:cNvSpPr>
          <p:nvPr>
            <p:ph idx="4294967295"/>
            <p:custDataLst>
              <p:tags r:id="rId4"/>
            </p:custDataLst>
          </p:nvPr>
        </p:nvSpPr>
        <p:spPr>
          <a:xfrm>
            <a:off x="4572000" y="1314710"/>
            <a:ext cx="4411079" cy="975865"/>
          </a:xfrm>
          <a:prstGeom prst="rect">
            <a:avLst/>
          </a:prstGeom>
        </p:spPr>
        <p:txBody>
          <a:bodyPr>
            <a:noAutofit/>
          </a:bodyPr>
          <a:lstStyle/>
          <a:p>
            <a:r>
              <a:rPr lang="en-US" sz="2400" dirty="0" smtClean="0"/>
              <a:t>Please select the category of the Unit of Government</a:t>
            </a:r>
          </a:p>
          <a:p>
            <a:endParaRPr lang="en-US" sz="2400" dirty="0"/>
          </a:p>
        </p:txBody>
      </p:sp>
      <p:pic>
        <p:nvPicPr>
          <p:cNvPr id="9" name="Picture 9" descr="Please select the category of the Unit of Government from one of the following:&#10;Federal&#10;State&#10;Local&#10;Tribal&#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6105" y="2849800"/>
            <a:ext cx="4486973" cy="3159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35</a:t>
            </a:fld>
            <a:endParaRPr lang="en-US" dirty="0"/>
          </a:p>
        </p:txBody>
      </p:sp>
    </p:spTree>
    <p:custDataLst>
      <p:tags r:id="rId1"/>
    </p:custDataLst>
    <p:extLst>
      <p:ext uri="{BB962C8B-B14F-4D97-AF65-F5344CB8AC3E}">
        <p14:creationId xmlns:p14="http://schemas.microsoft.com/office/powerpoint/2010/main" val="1387784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usiness Description Continued"/>
          <p:cNvSpPr>
            <a:spLocks noGrp="1"/>
          </p:cNvSpPr>
          <p:nvPr>
            <p:ph type="title"/>
            <p:custDataLst>
              <p:tags r:id="rId2"/>
            </p:custDataLst>
          </p:nvPr>
        </p:nvSpPr>
        <p:spPr>
          <a:xfrm>
            <a:off x="0" y="722376"/>
            <a:ext cx="9144000" cy="457200"/>
          </a:xfrm>
        </p:spPr>
        <p:txBody>
          <a:bodyPr/>
          <a:lstStyle/>
          <a:p>
            <a:r>
              <a:rPr lang="en-US" sz="2800" b="1" dirty="0" smtClean="0"/>
              <a:t>Business Description </a:t>
            </a:r>
            <a:r>
              <a:rPr lang="en-US" sz="1800" b="1" dirty="0" smtClean="0"/>
              <a:t>(Cont.)</a:t>
            </a:r>
            <a:endParaRPr lang="en-US" sz="1800" b="1" dirty="0"/>
          </a:p>
        </p:txBody>
      </p:sp>
      <p:sp>
        <p:nvSpPr>
          <p:cNvPr id="18" name="Content Placeholder 1"/>
          <p:cNvSpPr>
            <a:spLocks noGrp="1"/>
          </p:cNvSpPr>
          <p:nvPr>
            <p:ph idx="4294967295"/>
            <p:custDataLst>
              <p:tags r:id="rId3"/>
            </p:custDataLst>
          </p:nvPr>
        </p:nvSpPr>
        <p:spPr>
          <a:xfrm>
            <a:off x="94195" y="1322199"/>
            <a:ext cx="8955610" cy="577028"/>
          </a:xfrm>
          <a:prstGeom prst="rect">
            <a:avLst/>
          </a:prstGeom>
        </p:spPr>
        <p:txBody>
          <a:bodyPr>
            <a:normAutofit/>
          </a:bodyPr>
          <a:lstStyle/>
          <a:p>
            <a:r>
              <a:rPr lang="en-US" sz="2400" dirty="0" smtClean="0"/>
              <a:t>Select the Form of Business for the Applicant</a:t>
            </a:r>
          </a:p>
        </p:txBody>
      </p:sp>
      <p:pic>
        <p:nvPicPr>
          <p:cNvPr id="19459" name="Picture 3" descr="Select the box to identify the Form of Business for the Applicant.&#10;If the Applicant is a Limited Liability Company, Corporation or Limited Liability Partnership, use the drop down arrow to view the State of Incorporation list and select a State from the list. &#10;If Other Form of Business, select the box and enter the form of business information for the Applicant.&#10;Click Next in the Navigation Menu to move to the next page.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500" y="1925100"/>
            <a:ext cx="7867907" cy="3664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36</a:t>
            </a:fld>
            <a:endParaRPr lang="en-US" dirty="0"/>
          </a:p>
        </p:txBody>
      </p:sp>
    </p:spTree>
    <p:custDataLst>
      <p:tags r:id="rId1"/>
    </p:custDataLst>
    <p:extLst>
      <p:ext uri="{BB962C8B-B14F-4D97-AF65-F5344CB8AC3E}">
        <p14:creationId xmlns:p14="http://schemas.microsoft.com/office/powerpoint/2010/main" val="3471748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usiness Description Continued"/>
          <p:cNvSpPr>
            <a:spLocks noGrp="1"/>
          </p:cNvSpPr>
          <p:nvPr>
            <p:ph type="title"/>
            <p:custDataLst>
              <p:tags r:id="rId2"/>
            </p:custDataLst>
          </p:nvPr>
        </p:nvSpPr>
        <p:spPr>
          <a:xfrm>
            <a:off x="0" y="722376"/>
            <a:ext cx="9144000" cy="457200"/>
          </a:xfrm>
        </p:spPr>
        <p:txBody>
          <a:bodyPr/>
          <a:lstStyle/>
          <a:p>
            <a:r>
              <a:rPr lang="en-US" sz="2800" b="1" dirty="0" smtClean="0"/>
              <a:t>Business Description </a:t>
            </a:r>
            <a:r>
              <a:rPr lang="en-US" sz="1800" b="1" dirty="0" smtClean="0"/>
              <a:t>(Cont.)</a:t>
            </a:r>
            <a:endParaRPr lang="en-US" sz="1800" b="1" dirty="0"/>
          </a:p>
        </p:txBody>
      </p:sp>
      <p:sp>
        <p:nvSpPr>
          <p:cNvPr id="17" name="Content Placeholder 1"/>
          <p:cNvSpPr>
            <a:spLocks noGrp="1"/>
          </p:cNvSpPr>
          <p:nvPr>
            <p:ph idx="4294967295"/>
            <p:custDataLst>
              <p:tags r:id="rId3"/>
            </p:custDataLst>
          </p:nvPr>
        </p:nvSpPr>
        <p:spPr>
          <a:xfrm>
            <a:off x="94195" y="1322198"/>
            <a:ext cx="8955610" cy="768925"/>
          </a:xfrm>
          <a:prstGeom prst="rect">
            <a:avLst/>
          </a:prstGeom>
        </p:spPr>
        <p:txBody>
          <a:bodyPr>
            <a:noAutofit/>
          </a:bodyPr>
          <a:lstStyle/>
          <a:p>
            <a:r>
              <a:rPr lang="en-US" sz="2400" dirty="0" smtClean="0"/>
              <a:t>Identify if the Applicant is Owned/Controlled by a citizen of the United States or another country</a:t>
            </a:r>
          </a:p>
        </p:txBody>
      </p:sp>
      <p:pic>
        <p:nvPicPr>
          <p:cNvPr id="20482" name="Picture 2" descr="Identify if the Applicant is Owned/Controlled by a citizen of the United States or another country.&#10;Select the applicable Owned/Controlled box for the Applicant.  &#10;If the Applicant is owned/controlled by a citizen of a foreign country, use the drop down arrow to view the list of countries and select a Country from the list. &#10;Click Next in the Navigation Menu to move to the next page.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355" y="2518260"/>
            <a:ext cx="7756751" cy="2959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37</a:t>
            </a:fld>
            <a:endParaRPr lang="en-US" dirty="0"/>
          </a:p>
        </p:txBody>
      </p:sp>
    </p:spTree>
    <p:custDataLst>
      <p:tags r:id="rId1"/>
    </p:custDataLst>
    <p:extLst>
      <p:ext uri="{BB962C8B-B14F-4D97-AF65-F5344CB8AC3E}">
        <p14:creationId xmlns:p14="http://schemas.microsoft.com/office/powerpoint/2010/main" val="9224131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usiness Description Continued"/>
          <p:cNvSpPr>
            <a:spLocks noGrp="1"/>
          </p:cNvSpPr>
          <p:nvPr>
            <p:ph type="title"/>
            <p:custDataLst>
              <p:tags r:id="rId2"/>
            </p:custDataLst>
          </p:nvPr>
        </p:nvSpPr>
        <p:spPr>
          <a:xfrm>
            <a:off x="0" y="722376"/>
            <a:ext cx="9144000" cy="457200"/>
          </a:xfrm>
        </p:spPr>
        <p:txBody>
          <a:bodyPr/>
          <a:lstStyle/>
          <a:p>
            <a:r>
              <a:rPr lang="en-US" sz="2800" b="1" dirty="0" smtClean="0"/>
              <a:t>Business Description </a:t>
            </a:r>
            <a:r>
              <a:rPr lang="en-US" sz="1800" b="1" dirty="0" smtClean="0"/>
              <a:t>(Cont.)</a:t>
            </a:r>
            <a:endParaRPr lang="en-US" sz="1800" b="1" dirty="0"/>
          </a:p>
        </p:txBody>
      </p:sp>
      <p:sp>
        <p:nvSpPr>
          <p:cNvPr id="24" name="Content Placeholder 1"/>
          <p:cNvSpPr>
            <a:spLocks noGrp="1"/>
          </p:cNvSpPr>
          <p:nvPr>
            <p:ph idx="4294967295"/>
            <p:custDataLst>
              <p:tags r:id="rId3"/>
            </p:custDataLst>
          </p:nvPr>
        </p:nvSpPr>
        <p:spPr>
          <a:xfrm>
            <a:off x="92905" y="1240801"/>
            <a:ext cx="4175515" cy="4839766"/>
          </a:xfrm>
          <a:prstGeom prst="rect">
            <a:avLst/>
          </a:prstGeom>
        </p:spPr>
        <p:txBody>
          <a:bodyPr>
            <a:noAutofit/>
          </a:bodyPr>
          <a:lstStyle/>
          <a:p>
            <a:r>
              <a:rPr lang="en-US" sz="2200" dirty="0" smtClean="0"/>
              <a:t>FMCSA needs to capture contact information for the Sole Proprietors, Partners or Others</a:t>
            </a:r>
          </a:p>
          <a:p>
            <a:endParaRPr lang="en-US" sz="1100" dirty="0" smtClean="0"/>
          </a:p>
          <a:p>
            <a:pPr lvl="1"/>
            <a:r>
              <a:rPr lang="en-US" sz="2000" dirty="0" smtClean="0"/>
              <a:t>First Name</a:t>
            </a:r>
          </a:p>
          <a:p>
            <a:pPr lvl="1"/>
            <a:r>
              <a:rPr lang="en-US" sz="2000" dirty="0" smtClean="0"/>
              <a:t>Middle Name</a:t>
            </a:r>
          </a:p>
          <a:p>
            <a:pPr lvl="1"/>
            <a:r>
              <a:rPr lang="en-US" sz="2000" dirty="0" smtClean="0"/>
              <a:t>Last Name</a:t>
            </a:r>
          </a:p>
          <a:p>
            <a:pPr lvl="1"/>
            <a:r>
              <a:rPr lang="en-US" sz="2000" dirty="0" smtClean="0"/>
              <a:t>Suffix</a:t>
            </a:r>
          </a:p>
          <a:p>
            <a:pPr lvl="1"/>
            <a:r>
              <a:rPr lang="en-US" sz="2000" dirty="0" smtClean="0"/>
              <a:t>Title</a:t>
            </a:r>
          </a:p>
          <a:p>
            <a:pPr lvl="1"/>
            <a:r>
              <a:rPr lang="en-US" sz="2000" dirty="0" smtClean="0"/>
              <a:t>Email Address</a:t>
            </a:r>
          </a:p>
          <a:p>
            <a:pPr lvl="1"/>
            <a:r>
              <a:rPr lang="en-US" sz="2000" dirty="0" smtClean="0"/>
              <a:t>Telephone Number</a:t>
            </a:r>
          </a:p>
          <a:p>
            <a:pPr lvl="1"/>
            <a:endParaRPr lang="en-US" sz="1200" dirty="0" smtClean="0"/>
          </a:p>
          <a:p>
            <a:r>
              <a:rPr lang="en-US" sz="2200" dirty="0" smtClean="0"/>
              <a:t>Select </a:t>
            </a:r>
            <a:r>
              <a:rPr lang="en-US" sz="2200" b="1" i="1" dirty="0" smtClean="0"/>
              <a:t>More</a:t>
            </a:r>
            <a:r>
              <a:rPr lang="en-US" sz="2200" dirty="0" smtClean="0"/>
              <a:t> to enter additional contacts</a:t>
            </a:r>
          </a:p>
        </p:txBody>
      </p:sp>
      <p:pic>
        <p:nvPicPr>
          <p:cNvPr id="12295" name="Picture 7" descr="FMCSA needs to capture contact information for the Sole Proprietors, Partners or Others.&#10;Select the Company Contact #1 box&#10;Enter the Company Contact persons information:&#10;First Name&#10;Middle Name&#10;Last Name&#10;Suffix, values include: Jr., Sr., 2nd , 3rd , II, III, IV, V, VI&#10;Select the drop down arrow to view a list of Suffixes and select a Suffix from the list.  &#10;Title&#10;Email Address&#10;Telephone Number&#10;To add additional Company Contacts, select the More button.&#10;Click Next in the Navigation Menu to move to the next page.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0715" y="745461"/>
            <a:ext cx="4810125"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38</a:t>
            </a:fld>
            <a:endParaRPr lang="en-US" dirty="0"/>
          </a:p>
        </p:txBody>
      </p:sp>
    </p:spTree>
    <p:custDataLst>
      <p:tags r:id="rId1"/>
    </p:custDataLst>
    <p:extLst>
      <p:ext uri="{BB962C8B-B14F-4D97-AF65-F5344CB8AC3E}">
        <p14:creationId xmlns:p14="http://schemas.microsoft.com/office/powerpoint/2010/main" val="2867360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usiness Description Continued"/>
          <p:cNvSpPr>
            <a:spLocks noGrp="1"/>
          </p:cNvSpPr>
          <p:nvPr>
            <p:ph type="title"/>
            <p:custDataLst>
              <p:tags r:id="rId2"/>
            </p:custDataLst>
          </p:nvPr>
        </p:nvSpPr>
        <p:spPr>
          <a:xfrm>
            <a:off x="0" y="722376"/>
            <a:ext cx="9144000" cy="457200"/>
          </a:xfrm>
        </p:spPr>
        <p:txBody>
          <a:bodyPr/>
          <a:lstStyle/>
          <a:p>
            <a:r>
              <a:rPr lang="en-US" sz="2800" b="1" dirty="0" smtClean="0"/>
              <a:t>Business Description </a:t>
            </a:r>
            <a:r>
              <a:rPr lang="en-US" sz="1800" b="1" dirty="0" smtClean="0"/>
              <a:t>(Cont.)</a:t>
            </a:r>
            <a:endParaRPr lang="en-US" sz="1800" b="1" dirty="0"/>
          </a:p>
        </p:txBody>
      </p:sp>
      <p:sp>
        <p:nvSpPr>
          <p:cNvPr id="9" name="Content Placeholder 1"/>
          <p:cNvSpPr>
            <a:spLocks noGrp="1"/>
          </p:cNvSpPr>
          <p:nvPr>
            <p:ph idx="4294967295"/>
            <p:custDataLst>
              <p:tags r:id="rId3"/>
            </p:custDataLst>
          </p:nvPr>
        </p:nvSpPr>
        <p:spPr>
          <a:xfrm>
            <a:off x="92905" y="1323926"/>
            <a:ext cx="3412295" cy="4761399"/>
          </a:xfrm>
          <a:prstGeom prst="rect">
            <a:avLst/>
          </a:prstGeom>
        </p:spPr>
        <p:txBody>
          <a:bodyPr>
            <a:noAutofit/>
          </a:bodyPr>
          <a:lstStyle/>
          <a:p>
            <a:r>
              <a:rPr lang="en-US" sz="2400" dirty="0" smtClean="0"/>
              <a:t>Review the Business Description Summary for accuracy </a:t>
            </a:r>
          </a:p>
          <a:p>
            <a:pPr marL="0" indent="0">
              <a:buNone/>
            </a:pPr>
            <a:endParaRPr lang="en-US" sz="2400" dirty="0" smtClean="0"/>
          </a:p>
          <a:p>
            <a:r>
              <a:rPr lang="en-US" sz="2400" dirty="0" smtClean="0"/>
              <a:t>To change an answer to a question, click the question text to return to the question to change the answer  </a:t>
            </a:r>
            <a:endParaRPr lang="en-US" sz="2400" dirty="0"/>
          </a:p>
          <a:p>
            <a:endParaRPr lang="en-US" sz="2400" dirty="0"/>
          </a:p>
        </p:txBody>
      </p:sp>
      <p:pic>
        <p:nvPicPr>
          <p:cNvPr id="23565" name="Picture 13" descr="Business Description Summary.&#10;Review the Business Description Summary for accuracy. &#10;To change an answer to a question, click the question text to return to the question to change the answer.  &#10;Click Next in the Navigation Menu to move to the next page.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5014" y="1194356"/>
            <a:ext cx="5268895" cy="4795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39</a:t>
            </a:fld>
            <a:endParaRPr lang="en-US" dirty="0"/>
          </a:p>
        </p:txBody>
      </p:sp>
    </p:spTree>
    <p:custDataLst>
      <p:tags r:id="rId1"/>
    </p:custDataLst>
    <p:extLst>
      <p:ext uri="{BB962C8B-B14F-4D97-AF65-F5344CB8AC3E}">
        <p14:creationId xmlns:p14="http://schemas.microsoft.com/office/powerpoint/2010/main" val="2434273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p:cNvSpPr>
            <a:spLocks noGrp="1"/>
          </p:cNvSpPr>
          <p:nvPr>
            <p:ph type="title"/>
            <p:custDataLst>
              <p:tags r:id="rId2"/>
            </p:custDataLst>
          </p:nvPr>
        </p:nvSpPr>
        <p:spPr>
          <a:xfrm>
            <a:off x="0" y="722376"/>
            <a:ext cx="9144000" cy="457200"/>
          </a:xfrm>
        </p:spPr>
        <p:txBody>
          <a:bodyPr>
            <a:noAutofit/>
          </a:bodyPr>
          <a:lstStyle/>
          <a:p>
            <a:r>
              <a:rPr lang="en-US" sz="2800" b="1" dirty="0" smtClean="0"/>
              <a:t>Accessing the URS Online Application Process </a:t>
            </a:r>
            <a:endParaRPr lang="en-US" sz="2800" b="1" dirty="0"/>
          </a:p>
        </p:txBody>
      </p:sp>
      <p:sp>
        <p:nvSpPr>
          <p:cNvPr id="2" name="Content Placeholder 1"/>
          <p:cNvSpPr>
            <a:spLocks noGrp="1"/>
          </p:cNvSpPr>
          <p:nvPr>
            <p:ph idx="1"/>
            <p:custDataLst>
              <p:tags r:id="rId3"/>
            </p:custDataLst>
          </p:nvPr>
        </p:nvSpPr>
        <p:spPr>
          <a:xfrm>
            <a:off x="94195" y="1345948"/>
            <a:ext cx="8955610" cy="810996"/>
          </a:xfrm>
        </p:spPr>
        <p:txBody>
          <a:bodyPr>
            <a:normAutofit lnSpcReduction="10000"/>
          </a:bodyPr>
          <a:lstStyle/>
          <a:p>
            <a:r>
              <a:rPr lang="en-US" sz="2400" dirty="0" smtClean="0"/>
              <a:t>To apply for New Registration the URS Online Application Process can be accessed from the FMCSA Website, </a:t>
            </a:r>
            <a:r>
              <a:rPr lang="en-US" sz="2400" u="sng" dirty="0" smtClean="0">
                <a:solidFill>
                  <a:srgbClr val="0000FF"/>
                </a:solidFill>
              </a:rPr>
              <a:t>www.fmcsa.dot.gov/urs</a:t>
            </a:r>
          </a:p>
          <a:p>
            <a:endParaRPr lang="en-US" sz="2400" dirty="0" smtClean="0"/>
          </a:p>
        </p:txBody>
      </p:sp>
      <p:pic>
        <p:nvPicPr>
          <p:cNvPr id="1026" name="Picture 2" descr="Accessing the URS Online Application Process.&#10;To apply for New Registration the URS Online Application Process can be accessed from the FMCSA Website, www.fmcsa.dot.gov/urs.&#10;These are the steps to access the online application:&#10;Navigate to the FMCSA Website&#10;Click the “To Get Started Click Here” button in the middle of the page&#10;Completed the Human Verific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355" y="2380237"/>
            <a:ext cx="7665395" cy="372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4</a:t>
            </a:fld>
            <a:endParaRPr lang="en-US" dirty="0">
              <a:solidFill>
                <a:prstClr val="black"/>
              </a:solidFill>
            </a:endParaRPr>
          </a:p>
        </p:txBody>
      </p:sp>
    </p:spTree>
    <p:custDataLst>
      <p:tags r:id="rId1"/>
    </p:custDataLst>
    <p:extLst>
      <p:ext uri="{BB962C8B-B14F-4D97-AF65-F5344CB8AC3E}">
        <p14:creationId xmlns:p14="http://schemas.microsoft.com/office/powerpoint/2010/main" val="27650343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p:cNvSpPr>
            <a:spLocks noGrp="1"/>
          </p:cNvSpPr>
          <p:nvPr>
            <p:ph type="title"/>
            <p:custDataLst>
              <p:tags r:id="rId2"/>
            </p:custDataLst>
          </p:nvPr>
        </p:nvSpPr>
        <p:spPr>
          <a:xfrm>
            <a:off x="0" y="722376"/>
            <a:ext cx="9144000" cy="457200"/>
          </a:xfrm>
        </p:spPr>
        <p:txBody>
          <a:bodyPr/>
          <a:lstStyle/>
          <a:p>
            <a:r>
              <a:rPr lang="en-US" sz="2800" b="1" dirty="0" smtClean="0"/>
              <a:t>Operation Classification</a:t>
            </a:r>
            <a:endParaRPr lang="en-US" sz="2800" b="1" dirty="0"/>
          </a:p>
        </p:txBody>
      </p:sp>
      <p:sp>
        <p:nvSpPr>
          <p:cNvPr id="6" name="Content Placeholder 1"/>
          <p:cNvSpPr txBox="1">
            <a:spLocks/>
          </p:cNvSpPr>
          <p:nvPr>
            <p:custDataLst>
              <p:tags r:id="rId3"/>
            </p:custDataLst>
          </p:nvPr>
        </p:nvSpPr>
        <p:spPr>
          <a:xfrm>
            <a:off x="94196" y="1303940"/>
            <a:ext cx="4250120" cy="425012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details regarding the Applicant’s planned operation:</a:t>
            </a:r>
          </a:p>
          <a:p>
            <a:endParaRPr lang="en-US" sz="1200" dirty="0" smtClean="0">
              <a:solidFill>
                <a:prstClr val="black"/>
              </a:solidFill>
            </a:endParaRPr>
          </a:p>
          <a:p>
            <a:pPr lvl="1"/>
            <a:r>
              <a:rPr lang="en-US" sz="2000" dirty="0" smtClean="0">
                <a:solidFill>
                  <a:prstClr val="black"/>
                </a:solidFill>
              </a:rPr>
              <a:t>Intermodal Equipment Provider</a:t>
            </a:r>
          </a:p>
          <a:p>
            <a:pPr lvl="1"/>
            <a:r>
              <a:rPr lang="en-US" sz="2000" dirty="0" smtClean="0">
                <a:solidFill>
                  <a:prstClr val="black"/>
                </a:solidFill>
              </a:rPr>
              <a:t>Transporting Property</a:t>
            </a:r>
          </a:p>
          <a:p>
            <a:pPr lvl="1"/>
            <a:r>
              <a:rPr lang="en-US" sz="2000" dirty="0" smtClean="0">
                <a:solidFill>
                  <a:prstClr val="black"/>
                </a:solidFill>
              </a:rPr>
              <a:t>Broker Services (Property, HHG)</a:t>
            </a:r>
          </a:p>
          <a:p>
            <a:pPr lvl="1"/>
            <a:r>
              <a:rPr lang="en-US" sz="2000" dirty="0" smtClean="0">
                <a:solidFill>
                  <a:prstClr val="black"/>
                </a:solidFill>
              </a:rPr>
              <a:t>Type of Cargo or Property Transporting</a:t>
            </a:r>
          </a:p>
          <a:p>
            <a:pPr lvl="1"/>
            <a:r>
              <a:rPr lang="en-US" sz="2000" dirty="0" smtClean="0">
                <a:solidFill>
                  <a:prstClr val="black"/>
                </a:solidFill>
              </a:rPr>
              <a:t>Transporting passengers</a:t>
            </a:r>
          </a:p>
          <a:p>
            <a:pPr lvl="1"/>
            <a:r>
              <a:rPr lang="en-US" sz="2000" dirty="0" smtClean="0">
                <a:solidFill>
                  <a:prstClr val="black"/>
                </a:solidFill>
              </a:rPr>
              <a:t>Freight Forwarder Services</a:t>
            </a:r>
          </a:p>
        </p:txBody>
      </p:sp>
      <p:sp>
        <p:nvSpPr>
          <p:cNvPr id="9" name="Content Placeholder 2"/>
          <p:cNvSpPr txBox="1">
            <a:spLocks/>
          </p:cNvSpPr>
          <p:nvPr>
            <p:custDataLst>
              <p:tags r:id="rId4"/>
            </p:custDataLst>
          </p:nvPr>
        </p:nvSpPr>
        <p:spPr>
          <a:xfrm>
            <a:off x="4558083" y="4518034"/>
            <a:ext cx="4477805" cy="121432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1800" dirty="0" smtClean="0">
                <a:solidFill>
                  <a:prstClr val="black"/>
                </a:solidFill>
              </a:rPr>
              <a:t>Cargo </a:t>
            </a:r>
            <a:r>
              <a:rPr lang="en-US" sz="1800" dirty="0">
                <a:solidFill>
                  <a:prstClr val="black"/>
                </a:solidFill>
              </a:rPr>
              <a:t>Tank </a:t>
            </a:r>
            <a:r>
              <a:rPr lang="en-US" sz="1800" dirty="0" smtClean="0">
                <a:solidFill>
                  <a:prstClr val="black"/>
                </a:solidFill>
              </a:rPr>
              <a:t>Facility</a:t>
            </a:r>
          </a:p>
          <a:p>
            <a:pPr lvl="1"/>
            <a:r>
              <a:rPr lang="en-US" sz="1800" dirty="0" smtClean="0">
                <a:solidFill>
                  <a:prstClr val="black"/>
                </a:solidFill>
              </a:rPr>
              <a:t>Driveaway </a:t>
            </a:r>
            <a:r>
              <a:rPr lang="en-US" sz="1800" dirty="0">
                <a:solidFill>
                  <a:prstClr val="black"/>
                </a:solidFill>
              </a:rPr>
              <a:t>or </a:t>
            </a:r>
            <a:r>
              <a:rPr lang="en-US" sz="1800" dirty="0" smtClean="0">
                <a:solidFill>
                  <a:prstClr val="black"/>
                </a:solidFill>
              </a:rPr>
              <a:t>Towaway</a:t>
            </a:r>
          </a:p>
          <a:p>
            <a:pPr lvl="1"/>
            <a:r>
              <a:rPr lang="en-US" sz="1800" dirty="0" smtClean="0">
                <a:solidFill>
                  <a:prstClr val="black"/>
                </a:solidFill>
              </a:rPr>
              <a:t>Classification </a:t>
            </a:r>
            <a:r>
              <a:rPr lang="en-US" sz="1800" dirty="0">
                <a:solidFill>
                  <a:prstClr val="black"/>
                </a:solidFill>
              </a:rPr>
              <a:t>of </a:t>
            </a:r>
            <a:r>
              <a:rPr lang="en-US" sz="1800" dirty="0" smtClean="0">
                <a:solidFill>
                  <a:prstClr val="black"/>
                </a:solidFill>
              </a:rPr>
              <a:t>Cargo</a:t>
            </a:r>
            <a:endParaRPr lang="en-US" sz="1800" dirty="0">
              <a:solidFill>
                <a:prstClr val="black"/>
              </a:solidFill>
            </a:endParaRPr>
          </a:p>
        </p:txBody>
      </p:sp>
      <p:pic>
        <p:nvPicPr>
          <p:cNvPr id="1026" name="Picture 2" descr="Operation Classification.&#10;FMCSA needs to capture details regarding the Applicant’s planned operation.&#10;This includes the following information:&#10;Intermodal Equipment Provider&#10;Transporting Property&#10;Broker Services&#10;Type of Cargo or Property Transporting&#10;Transporting  across state lines with/without HM&#10;Transporting passengers&#10;Receiving a grant from the FTA&#10;Freight Forwarder Services&#10;Cargo Tank Facility&#10;Driveaway or Towaway&#10;Classification of Cargo&#10;Note: Reference the Entity specific training module for details on Operation Classification&#10;Click Next in the Navigation Menu to move to the next page.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44450" y="2277323"/>
            <a:ext cx="3532901" cy="21116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3"/>
          <p:cNvSpPr txBox="1">
            <a:spLocks/>
          </p:cNvSpPr>
          <p:nvPr>
            <p:custDataLst>
              <p:tags r:id="rId5"/>
            </p:custDataLst>
          </p:nvPr>
        </p:nvSpPr>
        <p:spPr>
          <a:xfrm>
            <a:off x="4571999" y="924465"/>
            <a:ext cx="4477805" cy="1214320"/>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i="1" dirty="0" smtClean="0">
                <a:solidFill>
                  <a:prstClr val="black"/>
                </a:solidFill>
              </a:rPr>
              <a:t>Some of the questions in the following section may or may not display in the URS Online Application Process. </a:t>
            </a:r>
          </a:p>
          <a:p>
            <a:pPr marL="0" indent="0" algn="ctr">
              <a:buFont typeface="Arial" panose="020B0604020202020204" pitchFamily="34" charset="0"/>
              <a:buNone/>
            </a:pPr>
            <a:endParaRPr lang="en-US" sz="1400" b="1" i="1" dirty="0" smtClean="0">
              <a:solidFill>
                <a:prstClr val="black"/>
              </a:solidFill>
            </a:endParaRPr>
          </a:p>
          <a:p>
            <a:pPr marL="0" indent="0" algn="ctr">
              <a:buFont typeface="Arial" panose="020B0604020202020204" pitchFamily="34" charset="0"/>
              <a:buNone/>
            </a:pPr>
            <a:r>
              <a:rPr lang="en-US" sz="1400" b="1" i="1" dirty="0" smtClean="0">
                <a:solidFill>
                  <a:prstClr val="black"/>
                </a:solidFill>
              </a:rPr>
              <a:t>The questions display based on the answers selected or entered by the Applicant.   </a:t>
            </a:r>
            <a:endParaRPr lang="en-US" sz="1400" b="1" dirty="0" smtClean="0">
              <a:solidFill>
                <a:prstClr val="black"/>
              </a:solidFill>
            </a:endParaRPr>
          </a:p>
        </p:txBody>
      </p:sp>
      <p:sp>
        <p:nvSpPr>
          <p:cNvPr id="7" name="Content Placeholder 4"/>
          <p:cNvSpPr txBox="1">
            <a:spLocks/>
          </p:cNvSpPr>
          <p:nvPr>
            <p:custDataLst>
              <p:tags r:id="rId6"/>
            </p:custDataLst>
          </p:nvPr>
        </p:nvSpPr>
        <p:spPr>
          <a:xfrm>
            <a:off x="94195" y="5715271"/>
            <a:ext cx="8955610" cy="398449"/>
          </a:xfrm>
          <a:prstGeom prst="rect">
            <a:avLst/>
          </a:prstGeom>
          <a:ln w="19050">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i="1" dirty="0" smtClean="0"/>
              <a:t>Note: Reference the Entity specific training module for details on Operation Classification </a:t>
            </a:r>
          </a:p>
          <a:p>
            <a:pPr lvl="1" algn="ctr"/>
            <a:endParaRPr lang="en-US" sz="1800" b="1" dirty="0" smtClean="0"/>
          </a:p>
          <a:p>
            <a:pPr lvl="1" algn="ctr"/>
            <a:endParaRPr lang="en-US" sz="1800" b="1" dirty="0" smtClean="0"/>
          </a:p>
          <a:p>
            <a:pPr algn="ctr"/>
            <a:endParaRPr lang="en-US" sz="1800" b="1" dirty="0" smtClean="0"/>
          </a:p>
          <a:p>
            <a:pPr algn="ctr"/>
            <a:endParaRPr lang="en-US" sz="1800" b="1" dirty="0"/>
          </a:p>
        </p:txBody>
      </p:sp>
      <p:sp>
        <p:nvSpPr>
          <p:cNvPr id="4" name="Slide Number Placeholder 3"/>
          <p:cNvSpPr>
            <a:spLocks noGrp="1"/>
          </p:cNvSpPr>
          <p:nvPr>
            <p:ph type="sldNum" sz="quarter" idx="12"/>
            <p:custDataLst>
              <p:tags r:id="rId7"/>
            </p:custDataLst>
          </p:nvPr>
        </p:nvSpPr>
        <p:spPr>
          <a:xfrm>
            <a:off x="3505200" y="6324600"/>
            <a:ext cx="2133600" cy="365125"/>
          </a:xfrm>
        </p:spPr>
        <p:txBody>
          <a:bodyPr/>
          <a:lstStyle/>
          <a:p>
            <a:fld id="{001E099F-D07E-4DB9-AE8A-89E43E73D4FA}" type="slidenum">
              <a:rPr lang="en-US" smtClean="0">
                <a:solidFill>
                  <a:prstClr val="black"/>
                </a:solidFill>
              </a:rPr>
              <a:pPr/>
              <a:t>40</a:t>
            </a:fld>
            <a:endParaRPr lang="en-US" dirty="0">
              <a:solidFill>
                <a:prstClr val="black"/>
              </a:solidFill>
            </a:endParaRPr>
          </a:p>
        </p:txBody>
      </p:sp>
    </p:spTree>
    <p:custDataLst>
      <p:tags r:id="rId1"/>
    </p:custDataLst>
    <p:extLst>
      <p:ext uri="{BB962C8B-B14F-4D97-AF65-F5344CB8AC3E}">
        <p14:creationId xmlns:p14="http://schemas.microsoft.com/office/powerpoint/2010/main" val="19036210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p:cNvSpPr>
            <a:spLocks noGrp="1"/>
          </p:cNvSpPr>
          <p:nvPr>
            <p:ph type="title"/>
            <p:custDataLst>
              <p:tags r:id="rId2"/>
            </p:custDataLst>
          </p:nvPr>
        </p:nvSpPr>
        <p:spPr>
          <a:xfrm>
            <a:off x="0" y="722376"/>
            <a:ext cx="9144000" cy="457200"/>
          </a:xfrm>
        </p:spPr>
        <p:txBody>
          <a:bodyPr/>
          <a:lstStyle/>
          <a:p>
            <a:r>
              <a:rPr lang="en-US" sz="2800" b="1" dirty="0" smtClean="0"/>
              <a:t>Vehicles</a:t>
            </a:r>
            <a:endParaRPr lang="en-US" sz="1800" b="1" dirty="0"/>
          </a:p>
        </p:txBody>
      </p:sp>
      <p:sp>
        <p:nvSpPr>
          <p:cNvPr id="8" name="Content Placeholder 1"/>
          <p:cNvSpPr txBox="1">
            <a:spLocks/>
          </p:cNvSpPr>
          <p:nvPr>
            <p:custDataLst>
              <p:tags r:id="rId3"/>
            </p:custDataLst>
          </p:nvPr>
        </p:nvSpPr>
        <p:spPr>
          <a:xfrm>
            <a:off x="94195" y="1316736"/>
            <a:ext cx="4250120" cy="431322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details regarding the Motor Vehicles being planned to operate:</a:t>
            </a:r>
          </a:p>
          <a:p>
            <a:endParaRPr lang="en-US" sz="1200" dirty="0" smtClean="0">
              <a:solidFill>
                <a:prstClr val="black"/>
              </a:solidFill>
            </a:endParaRPr>
          </a:p>
          <a:p>
            <a:pPr lvl="1"/>
            <a:r>
              <a:rPr lang="en-US" sz="2000" dirty="0" smtClean="0">
                <a:solidFill>
                  <a:prstClr val="black"/>
                </a:solidFill>
              </a:rPr>
              <a:t>Number </a:t>
            </a:r>
            <a:r>
              <a:rPr lang="en-US" sz="2000" dirty="0">
                <a:solidFill>
                  <a:prstClr val="black"/>
                </a:solidFill>
              </a:rPr>
              <a:t>of </a:t>
            </a:r>
            <a:r>
              <a:rPr lang="en-US" sz="2000" dirty="0" smtClean="0">
                <a:solidFill>
                  <a:prstClr val="black"/>
                </a:solidFill>
              </a:rPr>
              <a:t>non-CMVs</a:t>
            </a:r>
          </a:p>
          <a:p>
            <a:pPr lvl="1"/>
            <a:r>
              <a:rPr lang="en-US" sz="2000" dirty="0" smtClean="0">
                <a:solidFill>
                  <a:prstClr val="black"/>
                </a:solidFill>
              </a:rPr>
              <a:t>Type </a:t>
            </a:r>
            <a:r>
              <a:rPr lang="en-US" sz="2000" dirty="0">
                <a:solidFill>
                  <a:prstClr val="black"/>
                </a:solidFill>
              </a:rPr>
              <a:t>of </a:t>
            </a:r>
            <a:r>
              <a:rPr lang="en-US" sz="2000" dirty="0" smtClean="0">
                <a:solidFill>
                  <a:prstClr val="black"/>
                </a:solidFill>
              </a:rPr>
              <a:t>CMVs</a:t>
            </a:r>
          </a:p>
          <a:p>
            <a:pPr lvl="1"/>
            <a:r>
              <a:rPr lang="en-US" sz="2000" dirty="0" smtClean="0">
                <a:solidFill>
                  <a:prstClr val="black"/>
                </a:solidFill>
              </a:rPr>
              <a:t>Number of CMVs that will operate  in </a:t>
            </a:r>
            <a:r>
              <a:rPr lang="en-US" sz="2000" dirty="0">
                <a:solidFill>
                  <a:prstClr val="black"/>
                </a:solidFill>
              </a:rPr>
              <a:t>Canada or </a:t>
            </a:r>
            <a:r>
              <a:rPr lang="en-US" sz="2000" dirty="0" smtClean="0">
                <a:solidFill>
                  <a:prstClr val="black"/>
                </a:solidFill>
              </a:rPr>
              <a:t>Mexico</a:t>
            </a:r>
          </a:p>
          <a:p>
            <a:pPr lvl="1"/>
            <a:r>
              <a:rPr lang="en-US" sz="2000" dirty="0">
                <a:solidFill>
                  <a:prstClr val="black"/>
                </a:solidFill>
              </a:rPr>
              <a:t>Number of CMVs that will operate in Interstate commerce</a:t>
            </a:r>
          </a:p>
          <a:p>
            <a:pPr lvl="1"/>
            <a:r>
              <a:rPr lang="en-US" sz="2000" dirty="0">
                <a:solidFill>
                  <a:prstClr val="black"/>
                </a:solidFill>
              </a:rPr>
              <a:t>Number of CMVs that will operate in Intrastate </a:t>
            </a:r>
            <a:r>
              <a:rPr lang="en-US" sz="2000" dirty="0" smtClean="0">
                <a:solidFill>
                  <a:prstClr val="black"/>
                </a:solidFill>
              </a:rPr>
              <a:t>commerce</a:t>
            </a:r>
            <a:endParaRPr lang="en-US" sz="2000" dirty="0">
              <a:solidFill>
                <a:prstClr val="black"/>
              </a:solidFill>
            </a:endParaRPr>
          </a:p>
        </p:txBody>
      </p:sp>
      <p:pic>
        <p:nvPicPr>
          <p:cNvPr id="36866" name="Picture 2" descr="Vehicles.&#10;FMCSA needs to capture details regarding the Motor Vehicles being planned to operate.&#10;This includes the following information:&#10;Number of non-CMVs&#10;Type of CMVs&#10;Number of CMVs that will operate in Canada or Mexico&#10;Number of CMVs that will operate in Interstate commerce&#10;Number of CMVs that will operate in Intrastate commerce&#10;Note: Reference the Entity specific training module for details on Vehicles&#10;Click Next in the Navigation Menu to move to the next page. " title="Vehicles"/>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4496104" y="1316734"/>
            <a:ext cx="4553915" cy="21566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Content Placeholder 2"/>
          <p:cNvSpPr txBox="1">
            <a:spLocks/>
          </p:cNvSpPr>
          <p:nvPr>
            <p:custDataLst>
              <p:tags r:id="rId4"/>
            </p:custDataLst>
          </p:nvPr>
        </p:nvSpPr>
        <p:spPr>
          <a:xfrm>
            <a:off x="94195" y="5715271"/>
            <a:ext cx="8955610" cy="398449"/>
          </a:xfrm>
          <a:prstGeom prst="rect">
            <a:avLst/>
          </a:prstGeom>
          <a:ln w="19050">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i="1" dirty="0" smtClean="0"/>
              <a:t>Note: Reference the Entity specific training module for details on Vehicles</a:t>
            </a:r>
          </a:p>
          <a:p>
            <a:pPr lvl="1" algn="ctr"/>
            <a:endParaRPr lang="en-US" sz="1800" b="1" dirty="0" smtClean="0"/>
          </a:p>
          <a:p>
            <a:pPr lvl="1" algn="ctr"/>
            <a:endParaRPr lang="en-US" sz="1800" b="1" dirty="0" smtClean="0"/>
          </a:p>
          <a:p>
            <a:pPr algn="ctr"/>
            <a:endParaRPr lang="en-US" sz="1800" b="1" dirty="0" smtClean="0"/>
          </a:p>
          <a:p>
            <a:pPr algn="ctr"/>
            <a:endParaRPr lang="en-US" sz="1800" b="1" dirty="0"/>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41</a:t>
            </a:fld>
            <a:endParaRPr lang="en-US" dirty="0">
              <a:solidFill>
                <a:prstClr val="black"/>
              </a:solidFill>
            </a:endParaRPr>
          </a:p>
        </p:txBody>
      </p:sp>
    </p:spTree>
    <p:custDataLst>
      <p:tags r:id="rId1"/>
    </p:custDataLst>
    <p:extLst>
      <p:ext uri="{BB962C8B-B14F-4D97-AF65-F5344CB8AC3E}">
        <p14:creationId xmlns:p14="http://schemas.microsoft.com/office/powerpoint/2010/main" val="30190285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ivers"/>
          <p:cNvSpPr>
            <a:spLocks noGrp="1"/>
          </p:cNvSpPr>
          <p:nvPr>
            <p:ph type="title"/>
            <p:custDataLst>
              <p:tags r:id="rId2"/>
            </p:custDataLst>
          </p:nvPr>
        </p:nvSpPr>
        <p:spPr>
          <a:xfrm>
            <a:off x="0" y="722376"/>
            <a:ext cx="9144000" cy="457200"/>
          </a:xfrm>
        </p:spPr>
        <p:txBody>
          <a:bodyPr/>
          <a:lstStyle/>
          <a:p>
            <a:r>
              <a:rPr lang="en-US" sz="2800" b="1" dirty="0" smtClean="0"/>
              <a:t>Drivers</a:t>
            </a:r>
            <a:endParaRPr lang="en-US" sz="1800" b="1" dirty="0"/>
          </a:p>
        </p:txBody>
      </p:sp>
      <p:sp>
        <p:nvSpPr>
          <p:cNvPr id="6" name="Content Placeholder 1"/>
          <p:cNvSpPr txBox="1">
            <a:spLocks/>
          </p:cNvSpPr>
          <p:nvPr>
            <p:custDataLst>
              <p:tags r:id="rId3"/>
            </p:custDataLst>
          </p:nvPr>
        </p:nvSpPr>
        <p:spPr>
          <a:xfrm>
            <a:off x="94195" y="1316736"/>
            <a:ext cx="4022435" cy="431322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details regarding the type of drivers the Applicant will utilize:</a:t>
            </a:r>
          </a:p>
          <a:p>
            <a:pPr marL="0" indent="0">
              <a:buFont typeface="Arial" panose="020B0604020202020204" pitchFamily="34" charset="0"/>
              <a:buNone/>
            </a:pPr>
            <a:endParaRPr lang="en-US" sz="1200" dirty="0">
              <a:solidFill>
                <a:prstClr val="black"/>
              </a:solidFill>
            </a:endParaRPr>
          </a:p>
          <a:p>
            <a:pPr lvl="1"/>
            <a:r>
              <a:rPr lang="en-US" sz="2000" dirty="0" smtClean="0">
                <a:solidFill>
                  <a:prstClr val="black"/>
                </a:solidFill>
              </a:rPr>
              <a:t>Number </a:t>
            </a:r>
            <a:r>
              <a:rPr lang="en-US" sz="2000" dirty="0">
                <a:solidFill>
                  <a:prstClr val="black"/>
                </a:solidFill>
              </a:rPr>
              <a:t>of drivers </a:t>
            </a:r>
            <a:r>
              <a:rPr lang="en-US" sz="2000" dirty="0" smtClean="0">
                <a:solidFill>
                  <a:prstClr val="black"/>
                </a:solidFill>
              </a:rPr>
              <a:t>operating </a:t>
            </a:r>
            <a:r>
              <a:rPr lang="en-US" sz="2000" dirty="0">
                <a:solidFill>
                  <a:prstClr val="black"/>
                </a:solidFill>
              </a:rPr>
              <a:t>as </a:t>
            </a:r>
            <a:r>
              <a:rPr lang="en-US" sz="2000" dirty="0" smtClean="0">
                <a:solidFill>
                  <a:prstClr val="black"/>
                </a:solidFill>
              </a:rPr>
              <a:t>Interstate</a:t>
            </a:r>
          </a:p>
          <a:p>
            <a:pPr lvl="1"/>
            <a:r>
              <a:rPr lang="en-US" sz="2000" dirty="0" smtClean="0">
                <a:solidFill>
                  <a:prstClr val="black"/>
                </a:solidFill>
              </a:rPr>
              <a:t>Number </a:t>
            </a:r>
            <a:r>
              <a:rPr lang="en-US" sz="2000" dirty="0">
                <a:solidFill>
                  <a:prstClr val="black"/>
                </a:solidFill>
              </a:rPr>
              <a:t>of </a:t>
            </a:r>
            <a:r>
              <a:rPr lang="en-US" sz="2000" dirty="0" smtClean="0">
                <a:solidFill>
                  <a:prstClr val="black"/>
                </a:solidFill>
              </a:rPr>
              <a:t>drivers operating </a:t>
            </a:r>
            <a:r>
              <a:rPr lang="en-US" sz="2000" dirty="0">
                <a:solidFill>
                  <a:prstClr val="black"/>
                </a:solidFill>
              </a:rPr>
              <a:t>solely as </a:t>
            </a:r>
            <a:r>
              <a:rPr lang="en-US" sz="2000" dirty="0" smtClean="0">
                <a:solidFill>
                  <a:prstClr val="black"/>
                </a:solidFill>
              </a:rPr>
              <a:t>Intrastate</a:t>
            </a:r>
          </a:p>
          <a:p>
            <a:pPr lvl="1"/>
            <a:r>
              <a:rPr lang="en-US" sz="2000" dirty="0">
                <a:solidFill>
                  <a:prstClr val="black"/>
                </a:solidFill>
              </a:rPr>
              <a:t>Number of drivers operating in Canada or </a:t>
            </a:r>
            <a:r>
              <a:rPr lang="en-US" sz="2000" dirty="0" smtClean="0">
                <a:solidFill>
                  <a:prstClr val="black"/>
                </a:solidFill>
              </a:rPr>
              <a:t>Mexico</a:t>
            </a:r>
            <a:endParaRPr lang="en-US" sz="2000" dirty="0">
              <a:solidFill>
                <a:prstClr val="black"/>
              </a:solidFill>
            </a:endParaRPr>
          </a:p>
        </p:txBody>
      </p:sp>
      <p:sp>
        <p:nvSpPr>
          <p:cNvPr id="8" name="Content Placeholder 2"/>
          <p:cNvSpPr txBox="1">
            <a:spLocks/>
          </p:cNvSpPr>
          <p:nvPr>
            <p:custDataLst>
              <p:tags r:id="rId4"/>
            </p:custDataLst>
          </p:nvPr>
        </p:nvSpPr>
        <p:spPr>
          <a:xfrm>
            <a:off x="4526402" y="3580790"/>
            <a:ext cx="4378161" cy="204916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2000" dirty="0">
                <a:solidFill>
                  <a:prstClr val="black"/>
                </a:solidFill>
              </a:rPr>
              <a:t>Number of drivers with a CDL, Licencia Federal de Conductor (LFC), or a valid Canadian License Class 1, 2, 3, or 4 (or Class A, B, C, or D if licensed in Ontario</a:t>
            </a:r>
            <a:r>
              <a:rPr lang="en-US" sz="2000" dirty="0" smtClean="0">
                <a:solidFill>
                  <a:prstClr val="black"/>
                </a:solidFill>
              </a:rPr>
              <a:t>)</a:t>
            </a:r>
            <a:endParaRPr lang="en-US" sz="2400" dirty="0">
              <a:solidFill>
                <a:prstClr val="black"/>
              </a:solidFill>
            </a:endParaRPr>
          </a:p>
        </p:txBody>
      </p:sp>
      <p:pic>
        <p:nvPicPr>
          <p:cNvPr id="17410" name="Picture 2" descr="Drivers.&#10;FMCSA needs to capture details about the drivers the Applicant will be using in its operations.&#10;This includes the following information:&#10;Number of drivers operating as Interstate&#10;Number of drivers operating solely as Intrastate&#10;Number of drivers with a CDL, Licencia Federal de Conductor (LFC), or a valid Canadian License Class 1, 2, 3, or 4 (or Class A, B, C, or D if licensed in Ontario)&#10;Number of drivers operating in Canada or Mexico&#10;Note: Reference the Entity specific training module for details on Drivers&#10;Click Next in the Navigation Menu to move to the next page.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6402" y="1209092"/>
            <a:ext cx="4378161" cy="2084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3"/>
          <p:cNvSpPr txBox="1">
            <a:spLocks/>
          </p:cNvSpPr>
          <p:nvPr>
            <p:custDataLst>
              <p:tags r:id="rId5"/>
            </p:custDataLst>
          </p:nvPr>
        </p:nvSpPr>
        <p:spPr>
          <a:xfrm>
            <a:off x="94195" y="5715271"/>
            <a:ext cx="8955610" cy="398449"/>
          </a:xfrm>
          <a:prstGeom prst="rect">
            <a:avLst/>
          </a:prstGeom>
          <a:ln w="19050">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i="1" dirty="0" smtClean="0"/>
              <a:t>Note: Reference the Entity specific training module for details on Drivers</a:t>
            </a:r>
          </a:p>
          <a:p>
            <a:pPr lvl="1" algn="ctr"/>
            <a:endParaRPr lang="en-US" sz="1800" b="1" dirty="0" smtClean="0"/>
          </a:p>
          <a:p>
            <a:pPr lvl="1" algn="ctr"/>
            <a:endParaRPr lang="en-US" sz="1800" b="1" dirty="0" smtClean="0"/>
          </a:p>
          <a:p>
            <a:pPr algn="ctr"/>
            <a:endParaRPr lang="en-US" sz="1800" b="1" dirty="0" smtClean="0"/>
          </a:p>
          <a:p>
            <a:pPr algn="ctr"/>
            <a:endParaRPr lang="en-US" sz="1800" b="1" dirty="0"/>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42</a:t>
            </a:fld>
            <a:endParaRPr lang="en-US" dirty="0">
              <a:solidFill>
                <a:prstClr val="black"/>
              </a:solidFill>
            </a:endParaRPr>
          </a:p>
        </p:txBody>
      </p:sp>
    </p:spTree>
    <p:custDataLst>
      <p:tags r:id="rId1"/>
    </p:custDataLst>
    <p:extLst>
      <p:ext uri="{BB962C8B-B14F-4D97-AF65-F5344CB8AC3E}">
        <p14:creationId xmlns:p14="http://schemas.microsoft.com/office/powerpoint/2010/main" val="5107388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zardous Materials"/>
          <p:cNvSpPr>
            <a:spLocks noGrp="1"/>
          </p:cNvSpPr>
          <p:nvPr>
            <p:ph type="title"/>
            <p:custDataLst>
              <p:tags r:id="rId2"/>
            </p:custDataLst>
          </p:nvPr>
        </p:nvSpPr>
        <p:spPr>
          <a:xfrm>
            <a:off x="0" y="722376"/>
            <a:ext cx="9144000" cy="457200"/>
          </a:xfrm>
        </p:spPr>
        <p:txBody>
          <a:bodyPr/>
          <a:lstStyle/>
          <a:p>
            <a:r>
              <a:rPr lang="en-US" sz="2800" b="1" dirty="0" smtClean="0"/>
              <a:t>Hazardous Materials</a:t>
            </a:r>
            <a:endParaRPr lang="en-US" sz="1800" b="1" dirty="0"/>
          </a:p>
        </p:txBody>
      </p:sp>
      <p:sp>
        <p:nvSpPr>
          <p:cNvPr id="6" name="Content Placeholder 1"/>
          <p:cNvSpPr txBox="1">
            <a:spLocks/>
          </p:cNvSpPr>
          <p:nvPr>
            <p:custDataLst>
              <p:tags r:id="rId3"/>
            </p:custDataLst>
          </p:nvPr>
        </p:nvSpPr>
        <p:spPr>
          <a:xfrm>
            <a:off x="94195" y="1274204"/>
            <a:ext cx="4022435" cy="434387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FMCSA needs to capture some details regarding the type of Hazardous </a:t>
            </a:r>
            <a:r>
              <a:rPr lang="en-US" sz="2400" dirty="0" smtClean="0">
                <a:solidFill>
                  <a:prstClr val="black"/>
                </a:solidFill>
              </a:rPr>
              <a:t>Materials (HM) </a:t>
            </a:r>
            <a:r>
              <a:rPr lang="en-US" sz="2400" dirty="0">
                <a:solidFill>
                  <a:prstClr val="black"/>
                </a:solidFill>
              </a:rPr>
              <a:t>Applicant will transport or </a:t>
            </a:r>
            <a:r>
              <a:rPr lang="en-US" sz="2400" dirty="0" smtClean="0">
                <a:solidFill>
                  <a:prstClr val="black"/>
                </a:solidFill>
              </a:rPr>
              <a:t>ship:</a:t>
            </a:r>
          </a:p>
          <a:p>
            <a:endParaRPr lang="en-US" sz="1200" dirty="0" smtClean="0">
              <a:solidFill>
                <a:prstClr val="black"/>
              </a:solidFill>
            </a:endParaRPr>
          </a:p>
          <a:p>
            <a:pPr lvl="1"/>
            <a:r>
              <a:rPr lang="en-US" sz="2000" dirty="0" smtClean="0">
                <a:solidFill>
                  <a:prstClr val="black"/>
                </a:solidFill>
              </a:rPr>
              <a:t>Type </a:t>
            </a:r>
            <a:r>
              <a:rPr lang="en-US" sz="2000" dirty="0">
                <a:solidFill>
                  <a:prstClr val="black"/>
                </a:solidFill>
              </a:rPr>
              <a:t>of </a:t>
            </a:r>
            <a:r>
              <a:rPr lang="en-US" sz="2000" dirty="0" smtClean="0">
                <a:solidFill>
                  <a:prstClr val="black"/>
                </a:solidFill>
              </a:rPr>
              <a:t>HM </a:t>
            </a:r>
            <a:r>
              <a:rPr lang="en-US" sz="2000" dirty="0">
                <a:solidFill>
                  <a:prstClr val="black"/>
                </a:solidFill>
              </a:rPr>
              <a:t>the Applicant transports and/or </a:t>
            </a:r>
            <a:r>
              <a:rPr lang="en-US" sz="2000" dirty="0" smtClean="0">
                <a:solidFill>
                  <a:prstClr val="black"/>
                </a:solidFill>
              </a:rPr>
              <a:t>ships</a:t>
            </a:r>
          </a:p>
          <a:p>
            <a:pPr lvl="1"/>
            <a:r>
              <a:rPr lang="en-US" sz="2000" dirty="0" smtClean="0">
                <a:solidFill>
                  <a:prstClr val="black"/>
                </a:solidFill>
              </a:rPr>
              <a:t>Need </a:t>
            </a:r>
            <a:r>
              <a:rPr lang="en-US" sz="2000" dirty="0">
                <a:solidFill>
                  <a:prstClr val="black"/>
                </a:solidFill>
              </a:rPr>
              <a:t>a Hazardous Materials Safety Permit (HMSP</a:t>
            </a:r>
            <a:r>
              <a:rPr lang="en-US" sz="2000" dirty="0" smtClean="0">
                <a:solidFill>
                  <a:prstClr val="black"/>
                </a:solidFill>
              </a:rPr>
              <a:t>)</a:t>
            </a:r>
          </a:p>
          <a:p>
            <a:pPr lvl="1"/>
            <a:r>
              <a:rPr lang="en-US" sz="2000" dirty="0" smtClean="0">
                <a:solidFill>
                  <a:prstClr val="black"/>
                </a:solidFill>
              </a:rPr>
              <a:t>Number of accidents</a:t>
            </a:r>
            <a:r>
              <a:rPr lang="en-US" sz="2000" dirty="0">
                <a:solidFill>
                  <a:prstClr val="black"/>
                </a:solidFill>
              </a:rPr>
              <a:t>, as defined in 49 CFR </a:t>
            </a:r>
            <a:r>
              <a:rPr lang="en-US" sz="2000" dirty="0" smtClean="0">
                <a:solidFill>
                  <a:prstClr val="black"/>
                </a:solidFill>
              </a:rPr>
              <a:t>390.5</a:t>
            </a:r>
          </a:p>
        </p:txBody>
      </p:sp>
      <p:sp>
        <p:nvSpPr>
          <p:cNvPr id="8" name="Content Placeholder 2"/>
          <p:cNvSpPr txBox="1">
            <a:spLocks/>
          </p:cNvSpPr>
          <p:nvPr>
            <p:custDataLst>
              <p:tags r:id="rId4"/>
            </p:custDataLst>
          </p:nvPr>
        </p:nvSpPr>
        <p:spPr>
          <a:xfrm>
            <a:off x="4572000" y="4112054"/>
            <a:ext cx="4325111" cy="150602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2000" dirty="0" smtClean="0">
                <a:solidFill>
                  <a:prstClr val="black"/>
                </a:solidFill>
              </a:rPr>
              <a:t>Satisfactory </a:t>
            </a:r>
            <a:r>
              <a:rPr lang="en-US" sz="2000" dirty="0">
                <a:solidFill>
                  <a:prstClr val="black"/>
                </a:solidFill>
              </a:rPr>
              <a:t>security </a:t>
            </a:r>
            <a:r>
              <a:rPr lang="en-US" sz="2000" dirty="0" smtClean="0">
                <a:solidFill>
                  <a:prstClr val="black"/>
                </a:solidFill>
              </a:rPr>
              <a:t>program</a:t>
            </a:r>
          </a:p>
          <a:p>
            <a:pPr lvl="1"/>
            <a:r>
              <a:rPr lang="en-US" sz="2000" dirty="0" smtClean="0">
                <a:solidFill>
                  <a:prstClr val="black"/>
                </a:solidFill>
              </a:rPr>
              <a:t>Complete a Certification</a:t>
            </a:r>
            <a:endParaRPr lang="en-US" sz="2000" dirty="0">
              <a:solidFill>
                <a:prstClr val="black"/>
              </a:solidFill>
            </a:endParaRPr>
          </a:p>
        </p:txBody>
      </p:sp>
      <p:pic>
        <p:nvPicPr>
          <p:cNvPr id="8194" name="Picture 2" descr="Hazardous Materials.&#10;FMCSA needs to capture some details regarding the type of Hazardous Materials (HM) Applicant will transport or ship:&#10;Type of HM the Applicant transports and/or ships&#10;Need a Hazardous Materials Safety Permit (HMSP)&#10;Number of accidents, as defined in 49 CFR 390.5 the Applicant had in the past 12 months&#10;Satisfactory security program in place as required in 49 CFR Part 385, Subpart E&#10;Required by any state(s) to have a permit for any of the Hazardous Materials &#10;Complete a Certification&#10;Note: Reference the Entity specific training module for details on Hazardous Materials&#10;Click Next in the Navigation Menu to move to the next page.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358" y="1316736"/>
            <a:ext cx="4324753" cy="25817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3"/>
          <p:cNvSpPr txBox="1">
            <a:spLocks/>
          </p:cNvSpPr>
          <p:nvPr>
            <p:custDataLst>
              <p:tags r:id="rId5"/>
            </p:custDataLst>
          </p:nvPr>
        </p:nvSpPr>
        <p:spPr>
          <a:xfrm>
            <a:off x="94195" y="5715271"/>
            <a:ext cx="8955610" cy="398449"/>
          </a:xfrm>
          <a:prstGeom prst="rect">
            <a:avLst/>
          </a:prstGeom>
          <a:ln w="19050">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i="1" dirty="0" smtClean="0"/>
              <a:t>Note: Reference the Entity specific training module for details on Hazardous Materials</a:t>
            </a:r>
          </a:p>
          <a:p>
            <a:pPr lvl="1" algn="ctr"/>
            <a:endParaRPr lang="en-US" sz="1800" b="1" dirty="0" smtClean="0"/>
          </a:p>
          <a:p>
            <a:pPr lvl="1" algn="ctr"/>
            <a:endParaRPr lang="en-US" sz="1800" b="1" dirty="0" smtClean="0"/>
          </a:p>
          <a:p>
            <a:pPr algn="ctr"/>
            <a:endParaRPr lang="en-US" sz="1800" b="1" dirty="0" smtClean="0"/>
          </a:p>
          <a:p>
            <a:pPr algn="ctr"/>
            <a:endParaRPr lang="en-US" sz="1800" b="1" dirty="0"/>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43</a:t>
            </a:fld>
            <a:endParaRPr lang="en-US" dirty="0">
              <a:solidFill>
                <a:prstClr val="black"/>
              </a:solidFill>
            </a:endParaRPr>
          </a:p>
        </p:txBody>
      </p:sp>
    </p:spTree>
    <p:custDataLst>
      <p:tags r:id="rId1"/>
    </p:custDataLst>
    <p:extLst>
      <p:ext uri="{BB962C8B-B14F-4D97-AF65-F5344CB8AC3E}">
        <p14:creationId xmlns:p14="http://schemas.microsoft.com/office/powerpoint/2010/main" val="24901045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p:cNvSpPr>
            <a:spLocks noGrp="1"/>
          </p:cNvSpPr>
          <p:nvPr>
            <p:ph type="title"/>
            <p:custDataLst>
              <p:tags r:id="rId2"/>
            </p:custDataLst>
          </p:nvPr>
        </p:nvSpPr>
        <p:spPr>
          <a:xfrm>
            <a:off x="0" y="722376"/>
            <a:ext cx="9144000" cy="457200"/>
          </a:xfrm>
        </p:spPr>
        <p:txBody>
          <a:bodyPr/>
          <a:lstStyle/>
          <a:p>
            <a:r>
              <a:rPr lang="en-US" sz="2800" b="1" dirty="0" smtClean="0"/>
              <a:t>Cargo Tank Facility</a:t>
            </a:r>
            <a:endParaRPr lang="en-US" sz="1800" b="1" dirty="0"/>
          </a:p>
        </p:txBody>
      </p:sp>
      <p:sp>
        <p:nvSpPr>
          <p:cNvPr id="8" name="Content Placeholder 1"/>
          <p:cNvSpPr txBox="1">
            <a:spLocks/>
          </p:cNvSpPr>
          <p:nvPr>
            <p:custDataLst>
              <p:tags r:id="rId3"/>
            </p:custDataLst>
          </p:nvPr>
        </p:nvSpPr>
        <p:spPr>
          <a:xfrm>
            <a:off x="94195" y="1316736"/>
            <a:ext cx="4250120" cy="4398535"/>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FMCSA needs to capture some details regarding the Cargo Tank Facilities the Applicant will </a:t>
            </a:r>
            <a:r>
              <a:rPr lang="en-US" sz="2400" dirty="0" smtClean="0">
                <a:solidFill>
                  <a:prstClr val="black"/>
                </a:solidFill>
              </a:rPr>
              <a:t>operate:</a:t>
            </a:r>
            <a:endParaRPr lang="en-US" sz="2400" dirty="0">
              <a:solidFill>
                <a:prstClr val="black"/>
              </a:solidFill>
            </a:endParaRPr>
          </a:p>
          <a:p>
            <a:endParaRPr lang="en-US" sz="1200" dirty="0" smtClean="0">
              <a:solidFill>
                <a:prstClr val="black"/>
              </a:solidFill>
            </a:endParaRPr>
          </a:p>
          <a:p>
            <a:pPr lvl="1"/>
            <a:r>
              <a:rPr lang="en-US" sz="2000" dirty="0" smtClean="0">
                <a:solidFill>
                  <a:prstClr val="black"/>
                </a:solidFill>
              </a:rPr>
              <a:t>How many and the Names</a:t>
            </a:r>
          </a:p>
          <a:p>
            <a:pPr lvl="1"/>
            <a:r>
              <a:rPr lang="en-US" sz="2000" dirty="0" smtClean="0">
                <a:solidFill>
                  <a:prstClr val="black"/>
                </a:solidFill>
              </a:rPr>
              <a:t>Addresses</a:t>
            </a:r>
          </a:p>
          <a:p>
            <a:pPr lvl="1"/>
            <a:r>
              <a:rPr lang="en-US" sz="2000" dirty="0" smtClean="0">
                <a:solidFill>
                  <a:prstClr val="black"/>
                </a:solidFill>
              </a:rPr>
              <a:t>Functions, Exemptions, Special Permits, Vehicles</a:t>
            </a:r>
          </a:p>
          <a:p>
            <a:pPr lvl="1"/>
            <a:r>
              <a:rPr lang="en-US" sz="2000" dirty="0">
                <a:solidFill>
                  <a:prstClr val="black"/>
                </a:solidFill>
              </a:rPr>
              <a:t>Manufacture or Repair </a:t>
            </a:r>
            <a:r>
              <a:rPr lang="en-US" sz="2000" dirty="0" smtClean="0">
                <a:solidFill>
                  <a:prstClr val="black"/>
                </a:solidFill>
              </a:rPr>
              <a:t>functions</a:t>
            </a:r>
          </a:p>
          <a:p>
            <a:pPr lvl="1"/>
            <a:r>
              <a:rPr lang="en-US" sz="2000" dirty="0">
                <a:solidFill>
                  <a:prstClr val="black"/>
                </a:solidFill>
              </a:rPr>
              <a:t>Uses mobile testing/inspection </a:t>
            </a:r>
            <a:r>
              <a:rPr lang="en-US" sz="2000" dirty="0" smtClean="0">
                <a:solidFill>
                  <a:prstClr val="black"/>
                </a:solidFill>
              </a:rPr>
              <a:t>equipment</a:t>
            </a:r>
            <a:endParaRPr lang="en-US" sz="2000" dirty="0">
              <a:solidFill>
                <a:prstClr val="black"/>
              </a:solidFill>
            </a:endParaRPr>
          </a:p>
        </p:txBody>
      </p:sp>
      <p:sp>
        <p:nvSpPr>
          <p:cNvPr id="6" name="Content Placeholder 2"/>
          <p:cNvSpPr txBox="1">
            <a:spLocks/>
          </p:cNvSpPr>
          <p:nvPr>
            <p:custDataLst>
              <p:tags r:id="rId4"/>
            </p:custDataLst>
          </p:nvPr>
        </p:nvSpPr>
        <p:spPr>
          <a:xfrm>
            <a:off x="4344315" y="3834133"/>
            <a:ext cx="4629595" cy="182148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2000" dirty="0">
                <a:solidFill>
                  <a:prstClr val="black"/>
                </a:solidFill>
              </a:rPr>
              <a:t>Contact, Inspector information</a:t>
            </a:r>
          </a:p>
          <a:p>
            <a:pPr lvl="1"/>
            <a:r>
              <a:rPr lang="en-US" sz="2000" dirty="0" smtClean="0">
                <a:solidFill>
                  <a:prstClr val="black"/>
                </a:solidFill>
              </a:rPr>
              <a:t>American </a:t>
            </a:r>
            <a:r>
              <a:rPr lang="en-US" sz="2000" dirty="0">
                <a:solidFill>
                  <a:prstClr val="black"/>
                </a:solidFill>
              </a:rPr>
              <a:t>Society of Mechanical Engineers (ASME) Certificate of </a:t>
            </a:r>
            <a:r>
              <a:rPr lang="en-US" sz="2000" dirty="0" smtClean="0">
                <a:solidFill>
                  <a:prstClr val="black"/>
                </a:solidFill>
              </a:rPr>
              <a:t>Authorization</a:t>
            </a:r>
          </a:p>
          <a:p>
            <a:pPr lvl="1"/>
            <a:r>
              <a:rPr lang="en-US" sz="2000" dirty="0" smtClean="0">
                <a:solidFill>
                  <a:prstClr val="black"/>
                </a:solidFill>
              </a:rPr>
              <a:t>Certification</a:t>
            </a:r>
          </a:p>
        </p:txBody>
      </p:sp>
      <p:pic>
        <p:nvPicPr>
          <p:cNvPr id="2050" name="Picture 2" descr="Cargo Tank Facility.&#10;The information being collected in this section is needed for each Cargo Tank Facility being registered.&#10;FMCSA needs to capture some details regarding the Cargo Tank Facilities the Applicant will operate:&#10;How many and the Names&#10;Addresses&#10;Functions, Exemptions, Special Permits, Vehicles&#10;Manufacture or Repair functions&#10;Uses mobile testing/inspection equipment&#10;Contact, Inspector information &#10;American Society of Mechanical Engineers (ASME) Certificate of Authorization&#10;Certification&#10;Note: Reference the Entity specific training module for details on Cargo Tank Facility&#10;Click Next in the Navigation Menu to move to the next page.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6395" y="1242305"/>
            <a:ext cx="4306187" cy="24286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Content Placeholder 3"/>
          <p:cNvSpPr txBox="1">
            <a:spLocks/>
          </p:cNvSpPr>
          <p:nvPr>
            <p:custDataLst>
              <p:tags r:id="rId5"/>
            </p:custDataLst>
          </p:nvPr>
        </p:nvSpPr>
        <p:spPr>
          <a:xfrm>
            <a:off x="94195" y="5715271"/>
            <a:ext cx="8955610" cy="398449"/>
          </a:xfrm>
          <a:prstGeom prst="rect">
            <a:avLst/>
          </a:prstGeom>
          <a:ln w="19050">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i="1" dirty="0" smtClean="0"/>
              <a:t>Note: Reference the Entity specific training module for details on Cargo Tank Facility</a:t>
            </a:r>
          </a:p>
          <a:p>
            <a:pPr lvl="1" algn="ctr"/>
            <a:endParaRPr lang="en-US" sz="1800" b="1" dirty="0" smtClean="0"/>
          </a:p>
          <a:p>
            <a:pPr lvl="1" algn="ctr"/>
            <a:endParaRPr lang="en-US" sz="1800" b="1" dirty="0" smtClean="0"/>
          </a:p>
          <a:p>
            <a:pPr algn="ctr"/>
            <a:endParaRPr lang="en-US" sz="1800" b="1" dirty="0" smtClean="0"/>
          </a:p>
          <a:p>
            <a:pPr algn="ctr"/>
            <a:endParaRPr lang="en-US" sz="1800" b="1" dirty="0"/>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44</a:t>
            </a:fld>
            <a:endParaRPr lang="en-US" dirty="0">
              <a:solidFill>
                <a:prstClr val="black"/>
              </a:solidFill>
            </a:endParaRPr>
          </a:p>
        </p:txBody>
      </p:sp>
    </p:spTree>
    <p:custDataLst>
      <p:tags r:id="rId1"/>
    </p:custDataLst>
    <p:extLst>
      <p:ext uri="{BB962C8B-B14F-4D97-AF65-F5344CB8AC3E}">
        <p14:creationId xmlns:p14="http://schemas.microsoft.com/office/powerpoint/2010/main" val="36085558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nsport Passengers"/>
          <p:cNvSpPr>
            <a:spLocks noGrp="1"/>
          </p:cNvSpPr>
          <p:nvPr>
            <p:ph type="title"/>
            <p:custDataLst>
              <p:tags r:id="rId2"/>
            </p:custDataLst>
          </p:nvPr>
        </p:nvSpPr>
        <p:spPr>
          <a:xfrm>
            <a:off x="0" y="722376"/>
            <a:ext cx="9144000" cy="457200"/>
          </a:xfrm>
        </p:spPr>
        <p:txBody>
          <a:bodyPr/>
          <a:lstStyle/>
          <a:p>
            <a:r>
              <a:rPr lang="en-US" sz="2800" b="1" dirty="0" smtClean="0"/>
              <a:t>Transport Passengers</a:t>
            </a:r>
            <a:endParaRPr lang="en-US" sz="1800" b="1" dirty="0"/>
          </a:p>
        </p:txBody>
      </p:sp>
      <p:sp>
        <p:nvSpPr>
          <p:cNvPr id="6" name="Content Placeholder 1"/>
          <p:cNvSpPr txBox="1">
            <a:spLocks/>
          </p:cNvSpPr>
          <p:nvPr>
            <p:custDataLst>
              <p:tags r:id="rId3"/>
            </p:custDataLst>
          </p:nvPr>
        </p:nvSpPr>
        <p:spPr>
          <a:xfrm>
            <a:off x="94195" y="1316736"/>
            <a:ext cx="4022435" cy="439853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some details regarding the transporting of Passengers:</a:t>
            </a:r>
          </a:p>
          <a:p>
            <a:endParaRPr lang="en-US" sz="1600" dirty="0" smtClean="0">
              <a:solidFill>
                <a:prstClr val="black"/>
              </a:solidFill>
            </a:endParaRPr>
          </a:p>
          <a:p>
            <a:pPr lvl="1"/>
            <a:r>
              <a:rPr lang="en-US" sz="2000" dirty="0" smtClean="0">
                <a:solidFill>
                  <a:prstClr val="black"/>
                </a:solidFill>
              </a:rPr>
              <a:t>Receive </a:t>
            </a:r>
            <a:r>
              <a:rPr lang="en-US" sz="2000" dirty="0">
                <a:solidFill>
                  <a:prstClr val="black"/>
                </a:solidFill>
              </a:rPr>
              <a:t>any federal transportation grant </a:t>
            </a:r>
            <a:r>
              <a:rPr lang="en-US" sz="2000" dirty="0" smtClean="0">
                <a:solidFill>
                  <a:prstClr val="black"/>
                </a:solidFill>
              </a:rPr>
              <a:t>funds</a:t>
            </a:r>
          </a:p>
          <a:p>
            <a:pPr lvl="1"/>
            <a:r>
              <a:rPr lang="en-US" sz="2000" dirty="0" smtClean="0">
                <a:solidFill>
                  <a:prstClr val="black"/>
                </a:solidFill>
              </a:rPr>
              <a:t>Public </a:t>
            </a:r>
            <a:r>
              <a:rPr lang="en-US" sz="2000" dirty="0">
                <a:solidFill>
                  <a:prstClr val="black"/>
                </a:solidFill>
              </a:rPr>
              <a:t>recipient or private recipient of </a:t>
            </a:r>
            <a:r>
              <a:rPr lang="en-US" sz="2000" dirty="0" smtClean="0">
                <a:solidFill>
                  <a:prstClr val="black"/>
                </a:solidFill>
              </a:rPr>
              <a:t>governmental </a:t>
            </a:r>
            <a:r>
              <a:rPr lang="en-US" sz="2000" dirty="0">
                <a:solidFill>
                  <a:prstClr val="black"/>
                </a:solidFill>
              </a:rPr>
              <a:t>financial </a:t>
            </a:r>
            <a:r>
              <a:rPr lang="en-US" sz="2000" dirty="0" smtClean="0">
                <a:solidFill>
                  <a:prstClr val="black"/>
                </a:solidFill>
              </a:rPr>
              <a:t>assistance</a:t>
            </a:r>
          </a:p>
          <a:p>
            <a:pPr lvl="1"/>
            <a:r>
              <a:rPr lang="en-US" sz="2000" dirty="0" smtClean="0">
                <a:solidFill>
                  <a:prstClr val="black"/>
                </a:solidFill>
              </a:rPr>
              <a:t>Submit evidence as requested</a:t>
            </a:r>
          </a:p>
          <a:p>
            <a:pPr lvl="1"/>
            <a:r>
              <a:rPr lang="en-US" sz="2000" dirty="0" smtClean="0">
                <a:solidFill>
                  <a:prstClr val="black"/>
                </a:solidFill>
              </a:rPr>
              <a:t>Complete a Certification</a:t>
            </a:r>
          </a:p>
        </p:txBody>
      </p:sp>
      <p:pic>
        <p:nvPicPr>
          <p:cNvPr id="20482" name="Picture 2" descr="Transport Passengers.&#10;FMCSA needs to capture some details regarding the transporting of Passengers:&#10;Applicant receive any federal transportation grant funds that will subsidize their transportation provided under this registration&#10;Applicant a public recipient or private recipient of governmental financial assistance&#10;Applicants for charter or special transportation must submit evidence to demonstrate it&#10;Applicants requesting authority to operate over regular routes upload to the application a description of the specific routes over which you intend to provide regularly scheduled service&#10;Complete a certification&#10;Note: Reference the Entity specific training module for details on Transport Passengers&#10;Click Next in the Navigation Menu to move to the next page.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4315" y="1316736"/>
            <a:ext cx="4719985" cy="2308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1"/>
          <p:cNvSpPr txBox="1">
            <a:spLocks/>
          </p:cNvSpPr>
          <p:nvPr>
            <p:custDataLst>
              <p:tags r:id="rId4"/>
            </p:custDataLst>
          </p:nvPr>
        </p:nvSpPr>
        <p:spPr>
          <a:xfrm>
            <a:off x="94195" y="5715271"/>
            <a:ext cx="8955610" cy="398449"/>
          </a:xfrm>
          <a:prstGeom prst="rect">
            <a:avLst/>
          </a:prstGeom>
          <a:ln w="19050">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700" b="1" i="1" dirty="0" smtClean="0"/>
              <a:t>Note: Reference the Entity specific training module for details on Transportation of Passengers</a:t>
            </a:r>
            <a:endParaRPr lang="en-US" sz="1700" b="1" dirty="0" smtClean="0"/>
          </a:p>
          <a:p>
            <a:pPr algn="ctr"/>
            <a:endParaRPr lang="en-US" sz="1700" b="1" dirty="0" smtClean="0"/>
          </a:p>
          <a:p>
            <a:pPr algn="ctr"/>
            <a:endParaRPr lang="en-US" sz="1700" b="1" dirty="0"/>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45</a:t>
            </a:fld>
            <a:endParaRPr lang="en-US" dirty="0">
              <a:solidFill>
                <a:prstClr val="black"/>
              </a:solidFill>
            </a:endParaRPr>
          </a:p>
        </p:txBody>
      </p:sp>
    </p:spTree>
    <p:custDataLst>
      <p:tags r:id="rId1"/>
    </p:custDataLst>
    <p:extLst>
      <p:ext uri="{BB962C8B-B14F-4D97-AF65-F5344CB8AC3E}">
        <p14:creationId xmlns:p14="http://schemas.microsoft.com/office/powerpoint/2010/main" val="511610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usehold Goods"/>
          <p:cNvSpPr>
            <a:spLocks noGrp="1"/>
          </p:cNvSpPr>
          <p:nvPr>
            <p:ph type="title"/>
            <p:custDataLst>
              <p:tags r:id="rId2"/>
            </p:custDataLst>
          </p:nvPr>
        </p:nvSpPr>
        <p:spPr>
          <a:xfrm>
            <a:off x="0" y="722376"/>
            <a:ext cx="9144000" cy="457200"/>
          </a:xfrm>
        </p:spPr>
        <p:txBody>
          <a:bodyPr/>
          <a:lstStyle/>
          <a:p>
            <a:r>
              <a:rPr lang="en-US" sz="2800" b="1" dirty="0" smtClean="0"/>
              <a:t>Household Goods</a:t>
            </a:r>
            <a:endParaRPr lang="en-US" sz="1800" b="1" dirty="0"/>
          </a:p>
        </p:txBody>
      </p:sp>
      <p:sp>
        <p:nvSpPr>
          <p:cNvPr id="6" name="Content Placeholder 1"/>
          <p:cNvSpPr txBox="1">
            <a:spLocks/>
          </p:cNvSpPr>
          <p:nvPr>
            <p:custDataLst>
              <p:tags r:id="rId3"/>
            </p:custDataLst>
          </p:nvPr>
        </p:nvSpPr>
        <p:spPr>
          <a:xfrm>
            <a:off x="94195" y="1199773"/>
            <a:ext cx="4174225" cy="4398536"/>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would like to capture the details for the Arbitration Program and Tariff for the Applicant regarding the transportation of Household Goods (HHG):</a:t>
            </a:r>
          </a:p>
          <a:p>
            <a:endParaRPr lang="en-US" sz="1100" dirty="0" smtClean="0">
              <a:solidFill>
                <a:prstClr val="black"/>
              </a:solidFill>
            </a:endParaRPr>
          </a:p>
          <a:p>
            <a:pPr lvl="1"/>
            <a:r>
              <a:rPr lang="en-US" sz="2000" dirty="0" smtClean="0">
                <a:solidFill>
                  <a:prstClr val="black"/>
                </a:solidFill>
              </a:rPr>
              <a:t>HHG Certification</a:t>
            </a:r>
          </a:p>
          <a:p>
            <a:pPr lvl="1"/>
            <a:r>
              <a:rPr lang="en-US" sz="2000" dirty="0" smtClean="0">
                <a:solidFill>
                  <a:prstClr val="black"/>
                </a:solidFill>
              </a:rPr>
              <a:t>Arbitration Program Name, Address and Telephone Number</a:t>
            </a:r>
          </a:p>
          <a:p>
            <a:pPr lvl="1"/>
            <a:r>
              <a:rPr lang="en-US" sz="2000" dirty="0" smtClean="0">
                <a:solidFill>
                  <a:prstClr val="black"/>
                </a:solidFill>
              </a:rPr>
              <a:t>Provide evidence of participation in an </a:t>
            </a:r>
            <a:r>
              <a:rPr lang="en-US" sz="2000" dirty="0">
                <a:solidFill>
                  <a:prstClr val="black"/>
                </a:solidFill>
              </a:rPr>
              <a:t>Arbitration </a:t>
            </a:r>
            <a:r>
              <a:rPr lang="en-US" sz="2000" dirty="0" smtClean="0">
                <a:solidFill>
                  <a:prstClr val="black"/>
                </a:solidFill>
              </a:rPr>
              <a:t>Program</a:t>
            </a:r>
          </a:p>
          <a:p>
            <a:pPr lvl="1"/>
            <a:r>
              <a:rPr lang="en-US" sz="2000" dirty="0" smtClean="0">
                <a:solidFill>
                  <a:prstClr val="black"/>
                </a:solidFill>
              </a:rPr>
              <a:t>HHG Brokerage Certification</a:t>
            </a:r>
          </a:p>
        </p:txBody>
      </p:sp>
      <p:pic>
        <p:nvPicPr>
          <p:cNvPr id="10242" name="Picture 2" descr="Household Goods.&#10;FMCSA would like to capture the details for the Arbitration Program and Tariff for the Applicant regarding the transportation of Household Goods (HHG):&#10;HHG Certification&#10;Arbitration Program Name, Address and Telephone Number&#10;Provide evidence of participation in an Arbitration Program&#10;HHG Brokerage Certification&#10;Note: Reference the Entity specific training module for details on Household Goods&#10;Click Next in the Navigation Menu to move to the next page.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316735"/>
            <a:ext cx="4324288" cy="25045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custDataLst>
              <p:tags r:id="rId4"/>
            </p:custDataLst>
          </p:nvPr>
        </p:nvSpPr>
        <p:spPr>
          <a:xfrm>
            <a:off x="94195" y="5715271"/>
            <a:ext cx="8955610" cy="398449"/>
          </a:xfrm>
          <a:prstGeom prst="rect">
            <a:avLst/>
          </a:prstGeom>
          <a:ln w="19050">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i="1" dirty="0" smtClean="0"/>
              <a:t>Note: Reference the Entity specific training module for details on Household Goods</a:t>
            </a:r>
          </a:p>
          <a:p>
            <a:pPr lvl="1" algn="ctr"/>
            <a:endParaRPr lang="en-US" sz="1800" b="1" dirty="0" smtClean="0"/>
          </a:p>
          <a:p>
            <a:pPr lvl="1" algn="ctr"/>
            <a:endParaRPr lang="en-US" sz="1800" b="1" dirty="0" smtClean="0"/>
          </a:p>
          <a:p>
            <a:pPr algn="ctr"/>
            <a:endParaRPr lang="en-US" sz="1800" b="1" dirty="0" smtClean="0"/>
          </a:p>
          <a:p>
            <a:pPr algn="ctr"/>
            <a:endParaRPr lang="en-US" sz="1800" b="1" dirty="0"/>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46</a:t>
            </a:fld>
            <a:endParaRPr lang="en-US" dirty="0">
              <a:solidFill>
                <a:prstClr val="black"/>
              </a:solidFill>
            </a:endParaRPr>
          </a:p>
        </p:txBody>
      </p:sp>
    </p:spTree>
    <p:custDataLst>
      <p:tags r:id="rId1"/>
    </p:custDataLst>
    <p:extLst>
      <p:ext uri="{BB962C8B-B14F-4D97-AF65-F5344CB8AC3E}">
        <p14:creationId xmlns:p14="http://schemas.microsoft.com/office/powerpoint/2010/main" val="22428360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nancial Responsibility"/>
          <p:cNvSpPr>
            <a:spLocks noGrp="1"/>
          </p:cNvSpPr>
          <p:nvPr>
            <p:ph type="title"/>
            <p:custDataLst>
              <p:tags r:id="rId2"/>
            </p:custDataLst>
          </p:nvPr>
        </p:nvSpPr>
        <p:spPr>
          <a:xfrm>
            <a:off x="0" y="722376"/>
            <a:ext cx="9144000" cy="457200"/>
          </a:xfrm>
        </p:spPr>
        <p:txBody>
          <a:bodyPr/>
          <a:lstStyle/>
          <a:p>
            <a:r>
              <a:rPr lang="en-US" sz="2800" b="1" dirty="0" smtClean="0"/>
              <a:t>Financial Responsibility</a:t>
            </a:r>
            <a:endParaRPr lang="en-US" sz="1800" b="1" dirty="0"/>
          </a:p>
        </p:txBody>
      </p:sp>
      <p:sp>
        <p:nvSpPr>
          <p:cNvPr id="18" name="Content Placeholder 1"/>
          <p:cNvSpPr txBox="1">
            <a:spLocks/>
          </p:cNvSpPr>
          <p:nvPr>
            <p:custDataLst>
              <p:tags r:id="rId3"/>
            </p:custDataLst>
          </p:nvPr>
        </p:nvSpPr>
        <p:spPr>
          <a:xfrm>
            <a:off x="94195" y="1316736"/>
            <a:ext cx="4477805" cy="461772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Based on the Operation Classification information provided in the application, FMCSA will determine the Entity’s financial responsibility minimum for insurance  amounts</a:t>
            </a:r>
          </a:p>
          <a:p>
            <a:endParaRPr lang="en-US" sz="1200" dirty="0" smtClean="0">
              <a:solidFill>
                <a:prstClr val="black"/>
              </a:solidFill>
            </a:endParaRPr>
          </a:p>
          <a:p>
            <a:pPr lvl="1"/>
            <a:r>
              <a:rPr lang="en-US" sz="2000" dirty="0" smtClean="0">
                <a:solidFill>
                  <a:prstClr val="black"/>
                </a:solidFill>
              </a:rPr>
              <a:t>Insurance Type Cargo Liability </a:t>
            </a:r>
          </a:p>
          <a:p>
            <a:pPr lvl="1"/>
            <a:r>
              <a:rPr lang="en-US" sz="2000" dirty="0" smtClean="0">
                <a:solidFill>
                  <a:prstClr val="black"/>
                </a:solidFill>
              </a:rPr>
              <a:t>Insurance Type Surety Bond or Trust Fund</a:t>
            </a:r>
          </a:p>
        </p:txBody>
      </p:sp>
      <p:pic>
        <p:nvPicPr>
          <p:cNvPr id="15363" name="Picture 3" descr="Financial Responsibility.&#10;Based on the Operation Classification information provided in the application, FMCSA will determine the financial responsibility minimum for insurance amounts:&#10;Insurance Type Cargo Liability &#10;Insurance Type Surety Bond or Trust Fund&#10;The Applicant must ensure the evidence of financial responsibility is filed with FMCSA before operating authority registration can be granted.&#10;Click Next in the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7895" y="1316736"/>
            <a:ext cx="4326015" cy="22579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custDataLst>
              <p:tags r:id="rId4"/>
            </p:custDataLst>
          </p:nvPr>
        </p:nvSpPr>
        <p:spPr>
          <a:xfrm>
            <a:off x="94195" y="5478165"/>
            <a:ext cx="8955610" cy="635555"/>
          </a:xfrm>
          <a:prstGeom prst="rect">
            <a:avLst/>
          </a:prstGeom>
          <a:ln w="19050">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i="1" dirty="0" smtClean="0"/>
              <a:t>The Applicant must ensure the evidence of financial responsibility is filed with FMCSA before new registration can be granted</a:t>
            </a:r>
            <a:endParaRPr lang="en-US" sz="1800" b="1" dirty="0" smtClean="0"/>
          </a:p>
          <a:p>
            <a:pPr algn="ctr"/>
            <a:endParaRPr lang="en-US" sz="1800" b="1" dirty="0" smtClean="0"/>
          </a:p>
          <a:p>
            <a:pPr algn="ctr"/>
            <a:endParaRPr lang="en-US" sz="1800" b="1" dirty="0"/>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47</a:t>
            </a:fld>
            <a:endParaRPr lang="en-US" dirty="0">
              <a:solidFill>
                <a:prstClr val="black"/>
              </a:solidFill>
            </a:endParaRPr>
          </a:p>
        </p:txBody>
      </p:sp>
    </p:spTree>
    <p:custDataLst>
      <p:tags r:id="rId1"/>
    </p:custDataLst>
    <p:extLst>
      <p:ext uri="{BB962C8B-B14F-4D97-AF65-F5344CB8AC3E}">
        <p14:creationId xmlns:p14="http://schemas.microsoft.com/office/powerpoint/2010/main" val="35343500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filiation with Others"/>
          <p:cNvSpPr>
            <a:spLocks noGrp="1"/>
          </p:cNvSpPr>
          <p:nvPr>
            <p:ph type="title"/>
            <p:custDataLst>
              <p:tags r:id="rId2"/>
            </p:custDataLst>
          </p:nvPr>
        </p:nvSpPr>
        <p:spPr>
          <a:xfrm>
            <a:off x="0" y="722376"/>
            <a:ext cx="9144000" cy="457200"/>
          </a:xfrm>
        </p:spPr>
        <p:txBody>
          <a:bodyPr/>
          <a:lstStyle/>
          <a:p>
            <a:r>
              <a:rPr lang="en-US" sz="2800" b="1" dirty="0" smtClean="0"/>
              <a:t>Affiliation with Others</a:t>
            </a:r>
            <a:endParaRPr lang="en-US" sz="1000" b="1" dirty="0"/>
          </a:p>
        </p:txBody>
      </p:sp>
      <p:sp>
        <p:nvSpPr>
          <p:cNvPr id="7" name="Content Placeholder 1"/>
          <p:cNvSpPr txBox="1">
            <a:spLocks/>
          </p:cNvSpPr>
          <p:nvPr>
            <p:custDataLst>
              <p:tags r:id="rId3"/>
            </p:custDataLst>
          </p:nvPr>
        </p:nvSpPr>
        <p:spPr>
          <a:xfrm>
            <a:off x="94195" y="1316736"/>
            <a:ext cx="4174225" cy="4844484"/>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details regarding the Applicant’s relationship with any FMCSA-regulated entities:</a:t>
            </a:r>
          </a:p>
          <a:p>
            <a:endParaRPr lang="en-US" sz="1200" dirty="0" smtClean="0">
              <a:solidFill>
                <a:prstClr val="black"/>
              </a:solidFill>
            </a:endParaRPr>
          </a:p>
          <a:p>
            <a:pPr lvl="1"/>
            <a:r>
              <a:rPr lang="en-US" sz="2000" dirty="0" smtClean="0">
                <a:solidFill>
                  <a:prstClr val="black"/>
                </a:solidFill>
              </a:rPr>
              <a:t>If the Applicant has </a:t>
            </a:r>
            <a:r>
              <a:rPr lang="en-US" sz="2000" dirty="0">
                <a:solidFill>
                  <a:prstClr val="black"/>
                </a:solidFill>
              </a:rPr>
              <a:t>had within the last 3 years of the date of filing this application relationships involving common stock, </a:t>
            </a:r>
            <a:r>
              <a:rPr lang="en-US" sz="2000" dirty="0" smtClean="0">
                <a:solidFill>
                  <a:prstClr val="black"/>
                </a:solidFill>
              </a:rPr>
              <a:t>ownership</a:t>
            </a:r>
            <a:r>
              <a:rPr lang="en-US" sz="2000" dirty="0">
                <a:solidFill>
                  <a:prstClr val="black"/>
                </a:solidFill>
              </a:rPr>
              <a:t>, </a:t>
            </a:r>
            <a:r>
              <a:rPr lang="en-US" sz="2000" dirty="0" smtClean="0">
                <a:solidFill>
                  <a:prstClr val="black"/>
                </a:solidFill>
              </a:rPr>
              <a:t>management</a:t>
            </a:r>
            <a:r>
              <a:rPr lang="en-US" sz="2000" dirty="0">
                <a:solidFill>
                  <a:prstClr val="black"/>
                </a:solidFill>
              </a:rPr>
              <a:t>, </a:t>
            </a:r>
            <a:r>
              <a:rPr lang="en-US" sz="2000" dirty="0" smtClean="0">
                <a:solidFill>
                  <a:prstClr val="black"/>
                </a:solidFill>
              </a:rPr>
              <a:t>control </a:t>
            </a:r>
            <a:r>
              <a:rPr lang="en-US" sz="2000" dirty="0">
                <a:solidFill>
                  <a:prstClr val="black"/>
                </a:solidFill>
              </a:rPr>
              <a:t>or familial relationships or any other </a:t>
            </a:r>
            <a:r>
              <a:rPr lang="en-US" sz="2000" dirty="0" smtClean="0">
                <a:solidFill>
                  <a:prstClr val="black"/>
                </a:solidFill>
              </a:rPr>
              <a:t>person(s) </a:t>
            </a:r>
            <a:r>
              <a:rPr lang="en-US" sz="2000" dirty="0">
                <a:solidFill>
                  <a:prstClr val="black"/>
                </a:solidFill>
              </a:rPr>
              <a:t>or applicant for </a:t>
            </a:r>
            <a:r>
              <a:rPr lang="en-US" sz="2000" dirty="0" smtClean="0">
                <a:solidFill>
                  <a:prstClr val="black"/>
                </a:solidFill>
              </a:rPr>
              <a:t>registration provide the Entity’s USDOT Number</a:t>
            </a:r>
            <a:endParaRPr lang="en-US" sz="1600" dirty="0" smtClean="0">
              <a:solidFill>
                <a:prstClr val="black"/>
              </a:solidFill>
            </a:endParaRPr>
          </a:p>
        </p:txBody>
      </p:sp>
      <p:pic>
        <p:nvPicPr>
          <p:cNvPr id="16386" name="Picture 2" descr="Affiliation with Others.&#10;FMCSA needs to capture some details regarding the Applicant's relationship with any FMCSA-regulated entities.&#10;If the Applicant has had within the last 3 years of the date of filing this application relationships involving common stock, ownership, management, control or familial relationships or any other person(s) or applicant for registration provide the Entity’s USDOT Number.&#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7895" y="1316736"/>
            <a:ext cx="4250121" cy="22824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48</a:t>
            </a:fld>
            <a:endParaRPr lang="en-US" dirty="0">
              <a:solidFill>
                <a:prstClr val="black"/>
              </a:solidFill>
            </a:endParaRPr>
          </a:p>
        </p:txBody>
      </p:sp>
    </p:spTree>
    <p:custDataLst>
      <p:tags r:id="rId1"/>
    </p:custDataLst>
    <p:extLst>
      <p:ext uri="{BB962C8B-B14F-4D97-AF65-F5344CB8AC3E}">
        <p14:creationId xmlns:p14="http://schemas.microsoft.com/office/powerpoint/2010/main" val="38099262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filiation with Others Continued"/>
          <p:cNvSpPr>
            <a:spLocks noGrp="1"/>
          </p:cNvSpPr>
          <p:nvPr>
            <p:ph type="title"/>
            <p:custDataLst>
              <p:tags r:id="rId2"/>
            </p:custDataLst>
          </p:nvPr>
        </p:nvSpPr>
        <p:spPr>
          <a:xfrm>
            <a:off x="0" y="722376"/>
            <a:ext cx="9144000" cy="457200"/>
          </a:xfrm>
        </p:spPr>
        <p:txBody>
          <a:bodyPr/>
          <a:lstStyle/>
          <a:p>
            <a:r>
              <a:rPr lang="en-US" sz="2800" b="1" dirty="0" smtClean="0"/>
              <a:t>Affiliation with Others </a:t>
            </a:r>
            <a:r>
              <a:rPr lang="en-US" sz="2000" b="1" dirty="0" smtClean="0"/>
              <a:t>(Cont.)</a:t>
            </a:r>
            <a:endParaRPr lang="en-US" sz="1000" b="1" dirty="0"/>
          </a:p>
        </p:txBody>
      </p:sp>
      <p:sp>
        <p:nvSpPr>
          <p:cNvPr id="14" name="Content Placeholder 1"/>
          <p:cNvSpPr txBox="1">
            <a:spLocks/>
          </p:cNvSpPr>
          <p:nvPr>
            <p:custDataLst>
              <p:tags r:id="rId3"/>
            </p:custDataLst>
          </p:nvPr>
        </p:nvSpPr>
        <p:spPr>
          <a:xfrm>
            <a:off x="94197" y="1303941"/>
            <a:ext cx="3870643" cy="478138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If </a:t>
            </a:r>
            <a:r>
              <a:rPr lang="en-US" sz="2400" dirty="0"/>
              <a:t>the Applicant </a:t>
            </a:r>
            <a:r>
              <a:rPr lang="en-US" sz="2400" dirty="0" smtClean="0"/>
              <a:t>has had relationships in the past three years with another Applicant for registration, select </a:t>
            </a:r>
            <a:r>
              <a:rPr lang="en-US" sz="2400" b="1" i="1" dirty="0" smtClean="0"/>
              <a:t>Yes</a:t>
            </a:r>
          </a:p>
          <a:p>
            <a:endParaRPr lang="en-US" sz="2400" dirty="0"/>
          </a:p>
          <a:p>
            <a:r>
              <a:rPr lang="en-US" sz="2400" dirty="0"/>
              <a:t>If the Applicant has </a:t>
            </a:r>
            <a:r>
              <a:rPr lang="en-US" sz="2400" dirty="0" smtClean="0"/>
              <a:t>NOT had </a:t>
            </a:r>
            <a:r>
              <a:rPr lang="en-US" sz="2400" dirty="0"/>
              <a:t>relationships in the past three years with another Applicant for registration, select </a:t>
            </a:r>
            <a:r>
              <a:rPr lang="en-US" sz="2400" b="1" i="1" dirty="0" smtClean="0"/>
              <a:t>No</a:t>
            </a:r>
            <a:endParaRPr lang="en-US" sz="2400" dirty="0"/>
          </a:p>
        </p:txBody>
      </p:sp>
      <p:pic>
        <p:nvPicPr>
          <p:cNvPr id="1026" name="Picture 2" descr="Does the  Applicant currently have, or has had within the last 3 years of the date of filing this application, relationships involving common stock, common ownership, common management, common control or familial relationships or any other person or applicant for registration?&#10;If the Applicant has or has had within the last 3 years of the date of filing this application, relationships with an applicant for registration, select the Yes box.&#10;If the Applicant has NOT had within the last 3 years of the date of filing this application, relationships with an applicant for registration, select the No box.&#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6105" y="1365064"/>
            <a:ext cx="4401910" cy="3372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49</a:t>
            </a:fld>
            <a:endParaRPr lang="en-US" dirty="0"/>
          </a:p>
        </p:txBody>
      </p:sp>
    </p:spTree>
    <p:custDataLst>
      <p:tags r:id="rId1"/>
    </p:custDataLst>
    <p:extLst>
      <p:ext uri="{BB962C8B-B14F-4D97-AF65-F5344CB8AC3E}">
        <p14:creationId xmlns:p14="http://schemas.microsoft.com/office/powerpoint/2010/main" val="684563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Continued"/>
          <p:cNvSpPr>
            <a:spLocks noGrp="1"/>
          </p:cNvSpPr>
          <p:nvPr>
            <p:ph type="title"/>
            <p:custDataLst>
              <p:tags r:id="rId2"/>
            </p:custDataLst>
          </p:nvPr>
        </p:nvSpPr>
        <p:spPr>
          <a:xfrm>
            <a:off x="0" y="722376"/>
            <a:ext cx="9144000" cy="457200"/>
          </a:xfrm>
        </p:spPr>
        <p:txBody>
          <a:bodyPr>
            <a:noAutofit/>
          </a:bodyPr>
          <a:lstStyle/>
          <a:p>
            <a:r>
              <a:rPr lang="en-US" sz="2800" b="1" dirty="0"/>
              <a:t>Accessing the URS Online Application </a:t>
            </a:r>
            <a:r>
              <a:rPr lang="en-US" sz="2800" b="1" dirty="0" smtClean="0"/>
              <a:t>Process </a:t>
            </a:r>
            <a:r>
              <a:rPr lang="en-US" sz="1800" b="1" dirty="0" smtClean="0"/>
              <a:t>(Cont.)</a:t>
            </a:r>
            <a:endParaRPr lang="en-US" sz="1800" b="1" dirty="0"/>
          </a:p>
        </p:txBody>
      </p:sp>
      <p:sp>
        <p:nvSpPr>
          <p:cNvPr id="2" name="Content Placeholder 1"/>
          <p:cNvSpPr>
            <a:spLocks noGrp="1"/>
          </p:cNvSpPr>
          <p:nvPr>
            <p:ph sz="half" idx="2"/>
            <p:custDataLst>
              <p:tags r:id="rId3"/>
            </p:custDataLst>
          </p:nvPr>
        </p:nvSpPr>
        <p:spPr>
          <a:xfrm>
            <a:off x="62296" y="1185771"/>
            <a:ext cx="8987509" cy="1939649"/>
          </a:xfrm>
        </p:spPr>
        <p:txBody>
          <a:bodyPr>
            <a:noAutofit/>
          </a:bodyPr>
          <a:lstStyle/>
          <a:p>
            <a:r>
              <a:rPr lang="en-US" dirty="0" smtClean="0"/>
              <a:t>Before accessing the application the Applicant will need to provide </a:t>
            </a:r>
            <a:r>
              <a:rPr lang="en-US" b="1" i="1" dirty="0" smtClean="0"/>
              <a:t>Human Verification </a:t>
            </a:r>
          </a:p>
          <a:p>
            <a:r>
              <a:rPr lang="en-US" dirty="0" smtClean="0"/>
              <a:t>Select the check box </a:t>
            </a:r>
            <a:r>
              <a:rPr lang="en-US" b="1" i="1" dirty="0" smtClean="0"/>
              <a:t>I’m not a robot </a:t>
            </a:r>
          </a:p>
          <a:p>
            <a:r>
              <a:rPr lang="en-US" dirty="0" smtClean="0"/>
              <a:t>Complete the verification request</a:t>
            </a:r>
          </a:p>
        </p:txBody>
      </p:sp>
      <p:pic>
        <p:nvPicPr>
          <p:cNvPr id="3078" name="Picture 6" descr="Before accessing the application the Applicant will need to provide Human Verification.&#10;Select the check box I’m not a robot&#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615" y="3353105"/>
            <a:ext cx="482917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descr="Complete the verification request&#10;When complete, click Verify&#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7455" y="1759310"/>
            <a:ext cx="356235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5</a:t>
            </a:fld>
            <a:endParaRPr lang="en-US" dirty="0">
              <a:solidFill>
                <a:prstClr val="black"/>
              </a:solidFill>
            </a:endParaRPr>
          </a:p>
        </p:txBody>
      </p:sp>
    </p:spTree>
    <p:custDataLst>
      <p:tags r:id="rId1"/>
    </p:custDataLst>
    <p:extLst>
      <p:ext uri="{BB962C8B-B14F-4D97-AF65-F5344CB8AC3E}">
        <p14:creationId xmlns:p14="http://schemas.microsoft.com/office/powerpoint/2010/main" val="23128453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filiation with Others Continued"/>
          <p:cNvSpPr>
            <a:spLocks noGrp="1"/>
          </p:cNvSpPr>
          <p:nvPr>
            <p:ph type="title"/>
            <p:custDataLst>
              <p:tags r:id="rId2"/>
            </p:custDataLst>
          </p:nvPr>
        </p:nvSpPr>
        <p:spPr>
          <a:xfrm>
            <a:off x="0" y="722376"/>
            <a:ext cx="9144000" cy="457200"/>
          </a:xfrm>
        </p:spPr>
        <p:txBody>
          <a:bodyPr/>
          <a:lstStyle/>
          <a:p>
            <a:r>
              <a:rPr lang="en-US" sz="2800" b="1" dirty="0" smtClean="0"/>
              <a:t>Affiliation with Others </a:t>
            </a:r>
            <a:r>
              <a:rPr lang="en-US" sz="2000" b="1" dirty="0" smtClean="0"/>
              <a:t>(Cont.)</a:t>
            </a:r>
            <a:endParaRPr lang="en-US" sz="1000" b="1" dirty="0"/>
          </a:p>
        </p:txBody>
      </p:sp>
      <p:sp>
        <p:nvSpPr>
          <p:cNvPr id="23" name="Content Placeholder 1"/>
          <p:cNvSpPr txBox="1">
            <a:spLocks/>
          </p:cNvSpPr>
          <p:nvPr>
            <p:custDataLst>
              <p:tags r:id="rId3"/>
            </p:custDataLst>
          </p:nvPr>
        </p:nvSpPr>
        <p:spPr>
          <a:xfrm>
            <a:off x="75319" y="1417361"/>
            <a:ext cx="3676409" cy="45355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If </a:t>
            </a:r>
            <a:r>
              <a:rPr lang="en-US" sz="2400" dirty="0" smtClean="0"/>
              <a:t>the Applicant does </a:t>
            </a:r>
            <a:r>
              <a:rPr lang="en-US" sz="2400" dirty="0"/>
              <a:t>have relationships with another person and/or Applicant for registration, </a:t>
            </a:r>
            <a:r>
              <a:rPr lang="en-US" sz="2400" dirty="0" smtClean="0"/>
              <a:t>enter the Entity’s </a:t>
            </a:r>
            <a:r>
              <a:rPr lang="en-US" sz="2400" b="1" i="1" dirty="0" smtClean="0"/>
              <a:t>USDOT Number </a:t>
            </a:r>
          </a:p>
          <a:p>
            <a:endParaRPr lang="en-US" sz="1200" dirty="0" smtClean="0"/>
          </a:p>
          <a:p>
            <a:r>
              <a:rPr lang="en-US" sz="2400" dirty="0" smtClean="0"/>
              <a:t>The system will search the USDOT Number and display details about the Entity </a:t>
            </a:r>
          </a:p>
        </p:txBody>
      </p:sp>
      <p:pic>
        <p:nvPicPr>
          <p:cNvPr id="29699" name="Picture 3" descr="If the Applicant does have or had relationships with another Entity in the past three years, enter the Entity’s USDOT Number.&#10;The system will search on the USDOT Number and display the following information for the USDOT Number entered:&#10;MC/FF/MX Number&#10;Company Legal Name&#10;Doing Business as Name &#10;Current Safety Rating&#10;Revoked Status&#10;Suspended Status&#10;To enter additional USDOT Numbers click the More button.&#10;To delete USDOT Numbers entered click the Remove button.&#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7895" y="772675"/>
            <a:ext cx="4400550" cy="52482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50</a:t>
            </a:fld>
            <a:endParaRPr lang="en-US" dirty="0"/>
          </a:p>
        </p:txBody>
      </p:sp>
    </p:spTree>
    <p:custDataLst>
      <p:tags r:id="rId1"/>
    </p:custDataLst>
    <p:extLst>
      <p:ext uri="{BB962C8B-B14F-4D97-AF65-F5344CB8AC3E}">
        <p14:creationId xmlns:p14="http://schemas.microsoft.com/office/powerpoint/2010/main" val="20342659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filiation with Others Continued"/>
          <p:cNvSpPr>
            <a:spLocks noGrp="1"/>
          </p:cNvSpPr>
          <p:nvPr>
            <p:ph type="title"/>
            <p:custDataLst>
              <p:tags r:id="rId2"/>
            </p:custDataLst>
          </p:nvPr>
        </p:nvSpPr>
        <p:spPr>
          <a:xfrm>
            <a:off x="0" y="722376"/>
            <a:ext cx="9144000" cy="457200"/>
          </a:xfrm>
        </p:spPr>
        <p:txBody>
          <a:bodyPr/>
          <a:lstStyle/>
          <a:p>
            <a:r>
              <a:rPr lang="en-US" sz="2800" b="1" dirty="0" smtClean="0"/>
              <a:t>Affiliation with Other </a:t>
            </a:r>
            <a:r>
              <a:rPr lang="en-US" sz="2000" b="1" dirty="0" smtClean="0"/>
              <a:t>(Cont.)</a:t>
            </a:r>
            <a:endParaRPr lang="en-US" sz="1000" b="1" dirty="0"/>
          </a:p>
        </p:txBody>
      </p:sp>
      <p:sp>
        <p:nvSpPr>
          <p:cNvPr id="14" name="Content Placeholder 1"/>
          <p:cNvSpPr txBox="1">
            <a:spLocks/>
          </p:cNvSpPr>
          <p:nvPr>
            <p:custDataLst>
              <p:tags r:id="rId3"/>
            </p:custDataLst>
          </p:nvPr>
        </p:nvSpPr>
        <p:spPr>
          <a:xfrm>
            <a:off x="94196" y="1316736"/>
            <a:ext cx="3187589" cy="469269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Review the </a:t>
            </a:r>
            <a:r>
              <a:rPr lang="en-US" sz="2400" dirty="0" smtClean="0"/>
              <a:t>Affiliation Summary </a:t>
            </a:r>
            <a:r>
              <a:rPr lang="en-US" sz="2400" dirty="0"/>
              <a:t>for accuracy </a:t>
            </a:r>
          </a:p>
          <a:p>
            <a:pPr marL="0" indent="0">
              <a:buNone/>
            </a:pPr>
            <a:endParaRPr lang="en-US" sz="2400" dirty="0"/>
          </a:p>
          <a:p>
            <a:r>
              <a:rPr lang="en-US" sz="2400" dirty="0"/>
              <a:t>To change an answer to a question, click the question text to return to the question to change the answer  </a:t>
            </a:r>
          </a:p>
        </p:txBody>
      </p:sp>
      <p:pic>
        <p:nvPicPr>
          <p:cNvPr id="1028" name="Picture 4" descr="Review the Affiliation with Others Summary of questions and answers to ensure the information is correct.&#10;To edit the answers, click the corresponding question.  &#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3611" y="1330531"/>
            <a:ext cx="4796564" cy="4345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51</a:t>
            </a:fld>
            <a:endParaRPr lang="en-US" dirty="0"/>
          </a:p>
        </p:txBody>
      </p:sp>
    </p:spTree>
    <p:custDataLst>
      <p:tags r:id="rId1"/>
    </p:custDataLst>
    <p:extLst>
      <p:ext uri="{BB962C8B-B14F-4D97-AF65-F5344CB8AC3E}">
        <p14:creationId xmlns:p14="http://schemas.microsoft.com/office/powerpoint/2010/main" val="23903442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ertification Statement"/>
          <p:cNvSpPr>
            <a:spLocks noGrp="1"/>
          </p:cNvSpPr>
          <p:nvPr>
            <p:ph type="title"/>
            <p:custDataLst>
              <p:tags r:id="rId2"/>
            </p:custDataLst>
          </p:nvPr>
        </p:nvSpPr>
        <p:spPr>
          <a:xfrm>
            <a:off x="0" y="722376"/>
            <a:ext cx="9144000" cy="457200"/>
          </a:xfrm>
        </p:spPr>
        <p:txBody>
          <a:bodyPr/>
          <a:lstStyle/>
          <a:p>
            <a:r>
              <a:rPr lang="en-US" sz="2800" b="1" dirty="0" smtClean="0"/>
              <a:t>Certification Statement</a:t>
            </a:r>
            <a:endParaRPr lang="en-US" sz="1800" b="1" dirty="0"/>
          </a:p>
        </p:txBody>
      </p:sp>
      <p:sp>
        <p:nvSpPr>
          <p:cNvPr id="3" name="Content Placeholder 2"/>
          <p:cNvSpPr>
            <a:spLocks noGrp="1"/>
          </p:cNvSpPr>
          <p:nvPr>
            <p:ph sz="half" idx="2"/>
            <p:custDataLst>
              <p:tags r:id="rId3"/>
            </p:custDataLst>
          </p:nvPr>
        </p:nvSpPr>
        <p:spPr>
          <a:xfrm>
            <a:off x="94195" y="1313109"/>
            <a:ext cx="3870645" cy="4848111"/>
          </a:xfrm>
        </p:spPr>
        <p:txBody>
          <a:bodyPr>
            <a:noAutofit/>
          </a:bodyPr>
          <a:lstStyle/>
          <a:p>
            <a:r>
              <a:rPr lang="en-US" dirty="0" smtClean="0"/>
              <a:t>This certification applies to the responses provided to this application by the Applicant</a:t>
            </a:r>
          </a:p>
          <a:p>
            <a:endParaRPr lang="en-US" sz="1200" dirty="0" smtClean="0"/>
          </a:p>
          <a:p>
            <a:r>
              <a:rPr lang="en-US" dirty="0" smtClean="0"/>
              <a:t>The Applicant must certify to the truthfulness of statements in this application under penalty of perjury</a:t>
            </a:r>
          </a:p>
        </p:txBody>
      </p:sp>
      <p:pic>
        <p:nvPicPr>
          <p:cNvPr id="7" name="Picture 2" descr="Certification Statement.&#10;This certification applies to the responses provided to this application by the Applicant.&#10;The Applicant must certify to the truthfulness of statements in this application under penalty of perjury.&#10;Click Next in the Navigation Menu to move to the next page." title="Certification Statement"/>
          <p:cNvPicPr>
            <a:picLocks noChangeAspect="1" noChangeArrowheads="1"/>
          </p:cNvPicPr>
          <p:nvPr/>
        </p:nvPicPr>
        <p:blipFill rotWithShape="1">
          <a:blip r:embed="rId7">
            <a:extLst>
              <a:ext uri="{28A0092B-C50C-407E-A947-70E740481C1C}">
                <a14:useLocalDpi xmlns:a14="http://schemas.microsoft.com/office/drawing/2010/main" val="0"/>
              </a:ext>
            </a:extLst>
          </a:blip>
          <a:srcRect t="-1" b="-1"/>
          <a:stretch/>
        </p:blipFill>
        <p:spPr bwMode="auto">
          <a:xfrm>
            <a:off x="4571999" y="1335024"/>
            <a:ext cx="4477805" cy="20939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52</a:t>
            </a:fld>
            <a:endParaRPr lang="en-US" dirty="0">
              <a:solidFill>
                <a:prstClr val="black"/>
              </a:solidFill>
            </a:endParaRPr>
          </a:p>
        </p:txBody>
      </p:sp>
    </p:spTree>
    <p:custDataLst>
      <p:tags r:id="rId1"/>
    </p:custDataLst>
    <p:extLst>
      <p:ext uri="{BB962C8B-B14F-4D97-AF65-F5344CB8AC3E}">
        <p14:creationId xmlns:p14="http://schemas.microsoft.com/office/powerpoint/2010/main" val="20670692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ertification Statement Continued"/>
          <p:cNvSpPr>
            <a:spLocks noGrp="1"/>
          </p:cNvSpPr>
          <p:nvPr>
            <p:ph type="title"/>
            <p:custDataLst>
              <p:tags r:id="rId2"/>
            </p:custDataLst>
          </p:nvPr>
        </p:nvSpPr>
        <p:spPr>
          <a:xfrm>
            <a:off x="0" y="722376"/>
            <a:ext cx="9144000" cy="457200"/>
          </a:xfrm>
        </p:spPr>
        <p:txBody>
          <a:bodyPr/>
          <a:lstStyle/>
          <a:p>
            <a:r>
              <a:rPr lang="en-US" sz="2800" b="1" dirty="0" smtClean="0"/>
              <a:t>Certification Statement </a:t>
            </a:r>
            <a:r>
              <a:rPr lang="en-US" sz="1800" b="1" dirty="0" smtClean="0"/>
              <a:t>(Cont.)</a:t>
            </a:r>
            <a:endParaRPr lang="en-US" sz="700" b="1" dirty="0"/>
          </a:p>
        </p:txBody>
      </p:sp>
      <p:sp>
        <p:nvSpPr>
          <p:cNvPr id="17" name="Content Placeholder 1"/>
          <p:cNvSpPr txBox="1">
            <a:spLocks/>
          </p:cNvSpPr>
          <p:nvPr>
            <p:custDataLst>
              <p:tags r:id="rId3"/>
            </p:custDataLst>
          </p:nvPr>
        </p:nvSpPr>
        <p:spPr>
          <a:xfrm>
            <a:off x="94196" y="1316736"/>
            <a:ext cx="3491170" cy="461772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Enter the following information:</a:t>
            </a:r>
          </a:p>
          <a:p>
            <a:pPr lvl="1"/>
            <a:r>
              <a:rPr lang="en-US" sz="2000" dirty="0" smtClean="0"/>
              <a:t>First Name</a:t>
            </a:r>
          </a:p>
          <a:p>
            <a:pPr lvl="1"/>
            <a:r>
              <a:rPr lang="en-US" sz="2000" dirty="0" smtClean="0"/>
              <a:t>Middle Name</a:t>
            </a:r>
          </a:p>
          <a:p>
            <a:pPr lvl="1"/>
            <a:r>
              <a:rPr lang="en-US" sz="2000" dirty="0" smtClean="0"/>
              <a:t>Last Name</a:t>
            </a:r>
          </a:p>
          <a:p>
            <a:pPr lvl="1"/>
            <a:r>
              <a:rPr lang="en-US" sz="2000" dirty="0" smtClean="0"/>
              <a:t>Suffix</a:t>
            </a:r>
          </a:p>
          <a:p>
            <a:pPr lvl="1"/>
            <a:r>
              <a:rPr lang="en-US" sz="2000" dirty="0" smtClean="0"/>
              <a:t>Title</a:t>
            </a:r>
          </a:p>
          <a:p>
            <a:pPr lvl="1"/>
            <a:r>
              <a:rPr lang="en-US" sz="2000" dirty="0" smtClean="0"/>
              <a:t>E-signature (Application Password)</a:t>
            </a:r>
          </a:p>
          <a:p>
            <a:pPr lvl="1"/>
            <a:r>
              <a:rPr lang="en-US" sz="2000" dirty="0" smtClean="0"/>
              <a:t>Date (will display the current date)</a:t>
            </a:r>
          </a:p>
          <a:p>
            <a:pPr marL="0" indent="0">
              <a:buNone/>
            </a:pPr>
            <a:endParaRPr lang="en-US" sz="2400" dirty="0" smtClean="0"/>
          </a:p>
          <a:p>
            <a:pPr marL="0" indent="0">
              <a:buNone/>
            </a:pPr>
            <a:endParaRPr lang="en-US" sz="2400" dirty="0" smtClean="0"/>
          </a:p>
          <a:p>
            <a:endParaRPr lang="en-US" sz="2400" dirty="0"/>
          </a:p>
        </p:txBody>
      </p:sp>
      <p:pic>
        <p:nvPicPr>
          <p:cNvPr id="31747" name="Picture 3" descr="Enter your First, Middle, Last Name and Suffix (Suffix values: Jr., Sr., 2nd , 3rd , II, III, IV, V, VI)&#10;Read the certification: I certify that I am familiar with the Federal Motor Carrier Safety Regulations and, if applicable, the Federal Hazardous Materials Regulations, and the Federal Motor Carrier Commercial Regulations.  Under penalties of perjury, under the laws of the United States of America, I certify that all information supplied on this form or relating to this application is true and correct.  Further, I certify that I am qualified and authorized to file this application.  I know that willful misstatements or omissions of material facts constitute Federal criminal violations punishable under 18 U.S.C. § 1001 by imprisonment up to 5 years and fines up to $250,000 for each offense.  Additionally, these statements are punishable as perjury under 18 U.S.C. § 1621, which provides for fines up to $250,000 or imprisonment up to 5 years for each offense.&#10;I further certify under penalty of perjury, under the laws of the United States, that I have not been convicted, after September 1, 1989, of any Federal or State offense involving the distribution or possession of a controlled substance, or that if I have been so convicted, I am not ineligible to receive Federal benefits, either by court order or operation of law, pursuant to Section 5301 of the Anti-Drug Abuse Act of 1988, formerly Pub. L. 100-690, Title V, Section 5301, Nov. 18, 1988, 102 Stat.4310, renumbered and amended Pub. L. 101-647, Title X, Section 1002(d), Nov. 29, 1990, 104 Stat. 4827 (21 U.S.C. § 826).&#10;Enter your Application Password and Title.&#10;The Date will default to the current date.&#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8420" y="1201668"/>
            <a:ext cx="4357876" cy="4541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53</a:t>
            </a:fld>
            <a:endParaRPr lang="en-US" dirty="0"/>
          </a:p>
        </p:txBody>
      </p:sp>
    </p:spTree>
    <p:custDataLst>
      <p:tags r:id="rId1"/>
    </p:custDataLst>
    <p:extLst>
      <p:ext uri="{BB962C8B-B14F-4D97-AF65-F5344CB8AC3E}">
        <p14:creationId xmlns:p14="http://schemas.microsoft.com/office/powerpoint/2010/main" val="1419561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mpliance Certifications"/>
          <p:cNvSpPr>
            <a:spLocks noGrp="1"/>
          </p:cNvSpPr>
          <p:nvPr>
            <p:ph type="title"/>
            <p:custDataLst>
              <p:tags r:id="rId2"/>
            </p:custDataLst>
          </p:nvPr>
        </p:nvSpPr>
        <p:spPr>
          <a:xfrm>
            <a:off x="0" y="722376"/>
            <a:ext cx="9144000" cy="457200"/>
          </a:xfrm>
        </p:spPr>
        <p:txBody>
          <a:bodyPr/>
          <a:lstStyle/>
          <a:p>
            <a:r>
              <a:rPr lang="en-US" sz="2800" b="1" dirty="0" smtClean="0"/>
              <a:t>Compliance Certifications</a:t>
            </a:r>
            <a:endParaRPr lang="en-US" sz="700" b="1" dirty="0"/>
          </a:p>
        </p:txBody>
      </p:sp>
      <p:sp>
        <p:nvSpPr>
          <p:cNvPr id="6" name="Content Placeholder 1"/>
          <p:cNvSpPr txBox="1">
            <a:spLocks/>
          </p:cNvSpPr>
          <p:nvPr>
            <p:custDataLst>
              <p:tags r:id="rId3"/>
            </p:custDataLst>
          </p:nvPr>
        </p:nvSpPr>
        <p:spPr>
          <a:xfrm>
            <a:off x="94196" y="1316735"/>
            <a:ext cx="4250120" cy="302300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Signing the certifications, the Certifying Official is on notice the representations made are subject to verification through inspections in the U.S. and through the request for examination of records and document</a:t>
            </a:r>
          </a:p>
        </p:txBody>
      </p:sp>
      <p:sp>
        <p:nvSpPr>
          <p:cNvPr id="9" name="Content Placeholder 2"/>
          <p:cNvSpPr txBox="1">
            <a:spLocks/>
          </p:cNvSpPr>
          <p:nvPr>
            <p:custDataLst>
              <p:tags r:id="rId4"/>
            </p:custDataLst>
          </p:nvPr>
        </p:nvSpPr>
        <p:spPr>
          <a:xfrm>
            <a:off x="94195" y="4795110"/>
            <a:ext cx="8955609" cy="120184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Failure </a:t>
            </a:r>
            <a:r>
              <a:rPr lang="en-US" sz="2400" dirty="0">
                <a:solidFill>
                  <a:prstClr val="black"/>
                </a:solidFill>
              </a:rPr>
              <a:t>to support the representations </a:t>
            </a:r>
            <a:r>
              <a:rPr lang="en-US" sz="2400" dirty="0" smtClean="0">
                <a:solidFill>
                  <a:prstClr val="black"/>
                </a:solidFill>
              </a:rPr>
              <a:t>in </a:t>
            </a:r>
            <a:r>
              <a:rPr lang="en-US" sz="2400" dirty="0">
                <a:solidFill>
                  <a:prstClr val="black"/>
                </a:solidFill>
              </a:rPr>
              <a:t>this application could form the basis of a proceeding to assess civil penalties and/or lead to the revocation of the </a:t>
            </a:r>
            <a:r>
              <a:rPr lang="en-US" sz="2400" dirty="0" smtClean="0">
                <a:solidFill>
                  <a:prstClr val="black"/>
                </a:solidFill>
              </a:rPr>
              <a:t>registration granted</a:t>
            </a:r>
          </a:p>
        </p:txBody>
      </p:sp>
      <p:pic>
        <p:nvPicPr>
          <p:cNvPr id="62466" name="Picture 2" descr="Compliance Certifications.&#10;By selecting “Yes” to Certify to the certifications, the certifying official is on notice that the representations made herein are subject to verification through inspections in the United States and through the request for examination of records and documents.  &#10;Failure to support the representations contained in this application could form the basis of a proceeding to assess civil penalties and/or lead to the revocation of the registration granted.&#10;Click Next in the Navigation Menu to move to the next pag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4545985" y="1316735"/>
            <a:ext cx="4440341" cy="21881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54</a:t>
            </a:fld>
            <a:endParaRPr lang="en-US" dirty="0">
              <a:solidFill>
                <a:prstClr val="black"/>
              </a:solidFill>
            </a:endParaRPr>
          </a:p>
        </p:txBody>
      </p:sp>
    </p:spTree>
    <p:custDataLst>
      <p:tags r:id="rId1"/>
    </p:custDataLst>
    <p:extLst>
      <p:ext uri="{BB962C8B-B14F-4D97-AF65-F5344CB8AC3E}">
        <p14:creationId xmlns:p14="http://schemas.microsoft.com/office/powerpoint/2010/main" val="6398134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mpliance Certifications Continued"/>
          <p:cNvSpPr>
            <a:spLocks noGrp="1"/>
          </p:cNvSpPr>
          <p:nvPr>
            <p:ph type="title"/>
            <p:custDataLst>
              <p:tags r:id="rId2"/>
            </p:custDataLst>
          </p:nvPr>
        </p:nvSpPr>
        <p:spPr>
          <a:xfrm>
            <a:off x="0" y="722376"/>
            <a:ext cx="9144000" cy="457200"/>
          </a:xfrm>
        </p:spPr>
        <p:txBody>
          <a:bodyPr/>
          <a:lstStyle/>
          <a:p>
            <a:r>
              <a:rPr lang="en-US" sz="2800" b="1" dirty="0" smtClean="0"/>
              <a:t>Compliance Certifications </a:t>
            </a:r>
            <a:r>
              <a:rPr lang="en-US" sz="1800" b="1" dirty="0" smtClean="0"/>
              <a:t>(Cont.)</a:t>
            </a:r>
            <a:endParaRPr lang="en-US" sz="400" b="1" dirty="0"/>
          </a:p>
        </p:txBody>
      </p:sp>
      <p:sp>
        <p:nvSpPr>
          <p:cNvPr id="34" name="Content Placeholder 1"/>
          <p:cNvSpPr>
            <a:spLocks noGrp="1"/>
          </p:cNvSpPr>
          <p:nvPr>
            <p:ph idx="4294967295"/>
            <p:custDataLst>
              <p:tags r:id="rId3"/>
            </p:custDataLst>
          </p:nvPr>
        </p:nvSpPr>
        <p:spPr>
          <a:xfrm>
            <a:off x="95270" y="1228045"/>
            <a:ext cx="4476730" cy="1366111"/>
          </a:xfrm>
          <a:prstGeom prst="rect">
            <a:avLst/>
          </a:prstGeom>
        </p:spPr>
        <p:txBody>
          <a:bodyPr>
            <a:noAutofit/>
          </a:bodyPr>
          <a:lstStyle/>
          <a:p>
            <a:r>
              <a:rPr lang="en-US" sz="2400" dirty="0" smtClean="0"/>
              <a:t>Provide operations and comply </a:t>
            </a:r>
            <a:r>
              <a:rPr lang="en-US" sz="2400" dirty="0"/>
              <a:t>with </a:t>
            </a:r>
            <a:r>
              <a:rPr lang="en-US" sz="2400" dirty="0" smtClean="0"/>
              <a:t>statutory </a:t>
            </a:r>
            <a:r>
              <a:rPr lang="en-US" sz="2400" dirty="0"/>
              <a:t>and regulatory requirements and </a:t>
            </a:r>
            <a:r>
              <a:rPr lang="en-US" sz="2400" dirty="0" smtClean="0"/>
              <a:t>regulations</a:t>
            </a:r>
            <a:endParaRPr lang="en-US" sz="2400" dirty="0"/>
          </a:p>
        </p:txBody>
      </p:sp>
      <p:pic>
        <p:nvPicPr>
          <p:cNvPr id="32772" name="Picture 4" descr="Does the Applicant certify it is willing and able to provide the proposed operations or service and to comply with all pertinent statutory and regulatory requirements and regulations issued or administered by the U.S. Department of Transportation, including operational regulations, safety fitness requirements, motor vehicle safety standards and minimum financial responsibility and designation of process agent requirements?&#10;Select the Yes, I Certify check box.&#10;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183" y="2745946"/>
            <a:ext cx="4386921" cy="2893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Content Placeholder 2"/>
          <p:cNvSpPr>
            <a:spLocks noGrp="1"/>
          </p:cNvSpPr>
          <p:nvPr>
            <p:ph idx="4294967295"/>
            <p:custDataLst>
              <p:tags r:id="rId4"/>
            </p:custDataLst>
          </p:nvPr>
        </p:nvSpPr>
        <p:spPr>
          <a:xfrm>
            <a:off x="4649359" y="1228046"/>
            <a:ext cx="4420210" cy="1274302"/>
          </a:xfrm>
          <a:prstGeom prst="rect">
            <a:avLst/>
          </a:prstGeom>
        </p:spPr>
        <p:txBody>
          <a:bodyPr>
            <a:noAutofit/>
          </a:bodyPr>
          <a:lstStyle/>
          <a:p>
            <a:r>
              <a:rPr lang="en-US" sz="2400" dirty="0" smtClean="0"/>
              <a:t>Produce documents for review or inspection upon request</a:t>
            </a:r>
            <a:endParaRPr lang="en-US" sz="2400" dirty="0"/>
          </a:p>
        </p:txBody>
      </p:sp>
      <p:pic>
        <p:nvPicPr>
          <p:cNvPr id="32773" name="Picture 5" descr="Does the Applicant certify it is willing and able to produce for review or inspection documents which are requested for the purpose of determining compliance with applicable statutes and regulations administered by the Department of Transportation, including the Federal Motor Carrier Safety Regulations, Federal Motor Vehicle Safety Standards, Commercial Regulations, Hazardous Materials Regulations, and Americans With Disabilities Act regulations within 48 hours of any written request? Applicant understands that the written request for documents may be served on the contact person identified in the company contact section of this application, or the designated process agent?&#10;Select the Yes, I Certify check box.&#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8528" y="2745946"/>
            <a:ext cx="4326015" cy="3154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55</a:t>
            </a:fld>
            <a:endParaRPr lang="en-US" dirty="0"/>
          </a:p>
        </p:txBody>
      </p:sp>
    </p:spTree>
    <p:custDataLst>
      <p:tags r:id="rId1"/>
    </p:custDataLst>
    <p:extLst>
      <p:ext uri="{BB962C8B-B14F-4D97-AF65-F5344CB8AC3E}">
        <p14:creationId xmlns:p14="http://schemas.microsoft.com/office/powerpoint/2010/main" val="40722966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mpliance Certifications Continued"/>
          <p:cNvSpPr>
            <a:spLocks noGrp="1"/>
          </p:cNvSpPr>
          <p:nvPr>
            <p:ph type="title"/>
            <p:custDataLst>
              <p:tags r:id="rId2"/>
            </p:custDataLst>
          </p:nvPr>
        </p:nvSpPr>
        <p:spPr>
          <a:xfrm>
            <a:off x="0" y="722376"/>
            <a:ext cx="9144000" cy="457200"/>
          </a:xfrm>
        </p:spPr>
        <p:txBody>
          <a:bodyPr/>
          <a:lstStyle/>
          <a:p>
            <a:r>
              <a:rPr lang="en-US" sz="2800" b="1" dirty="0" smtClean="0"/>
              <a:t>Compliance Certifications </a:t>
            </a:r>
            <a:r>
              <a:rPr lang="en-US" sz="1800" b="1" dirty="0" smtClean="0"/>
              <a:t>(Cont.)</a:t>
            </a:r>
            <a:endParaRPr lang="en-US" sz="400" b="1" dirty="0"/>
          </a:p>
        </p:txBody>
      </p:sp>
      <p:sp>
        <p:nvSpPr>
          <p:cNvPr id="33" name="Content Placeholder 1"/>
          <p:cNvSpPr>
            <a:spLocks noGrp="1"/>
          </p:cNvSpPr>
          <p:nvPr>
            <p:ph idx="4294967295"/>
            <p:custDataLst>
              <p:tags r:id="rId3"/>
            </p:custDataLst>
          </p:nvPr>
        </p:nvSpPr>
        <p:spPr>
          <a:xfrm>
            <a:off x="170091" y="1228045"/>
            <a:ext cx="4174224" cy="1290215"/>
          </a:xfrm>
          <a:prstGeom prst="rect">
            <a:avLst/>
          </a:prstGeom>
        </p:spPr>
        <p:txBody>
          <a:bodyPr>
            <a:noAutofit/>
          </a:bodyPr>
          <a:lstStyle/>
          <a:p>
            <a:pPr>
              <a:spcBef>
                <a:spcPts val="19"/>
              </a:spcBef>
            </a:pPr>
            <a:r>
              <a:rPr lang="en-US" sz="2400" dirty="0" smtClean="0"/>
              <a:t>Entity NOT disqualified from operating CMV in the U.S.</a:t>
            </a:r>
            <a:endParaRPr lang="en-US" sz="2400" dirty="0"/>
          </a:p>
        </p:txBody>
      </p:sp>
      <p:pic>
        <p:nvPicPr>
          <p:cNvPr id="33796" name="Picture 4" descr="Does the Applicant certify it is not currently disqualified from operating commercial motor vehicles in the United States?&#10;Select the Yes, I Certify check box.&#10;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195" y="2745945"/>
            <a:ext cx="4326016" cy="2808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Content Placeholder 2"/>
          <p:cNvSpPr>
            <a:spLocks noGrp="1"/>
          </p:cNvSpPr>
          <p:nvPr>
            <p:ph idx="4294967295"/>
            <p:custDataLst>
              <p:tags r:id="rId4"/>
            </p:custDataLst>
          </p:nvPr>
        </p:nvSpPr>
        <p:spPr>
          <a:xfrm>
            <a:off x="4591802" y="1228045"/>
            <a:ext cx="4298509" cy="834847"/>
          </a:xfrm>
          <a:prstGeom prst="rect">
            <a:avLst/>
          </a:prstGeom>
        </p:spPr>
        <p:txBody>
          <a:bodyPr>
            <a:noAutofit/>
          </a:bodyPr>
          <a:lstStyle/>
          <a:p>
            <a:r>
              <a:rPr lang="en-US" sz="2400" dirty="0" smtClean="0"/>
              <a:t>Process Agent Designation</a:t>
            </a:r>
          </a:p>
        </p:txBody>
      </p:sp>
      <p:pic>
        <p:nvPicPr>
          <p:cNvPr id="33797" name="Picture 5" descr="Does the Applicant certify it understands that the agent(s) for service of process designation will be deemed the applicant’s official representative(s) in the United States for receipt of filings and notices in administrative proceedings under 49 U.S.C. § 13303, and for receipt of  filings and notices issued in connection with the enforcement of any Federal statutes or regulations?&#10;Select the Yes, I Certify check box.&#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1" y="2745944"/>
            <a:ext cx="4477806" cy="3315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56</a:t>
            </a:fld>
            <a:endParaRPr lang="en-US" dirty="0"/>
          </a:p>
        </p:txBody>
      </p:sp>
    </p:spTree>
    <p:custDataLst>
      <p:tags r:id="rId1"/>
    </p:custDataLst>
    <p:extLst>
      <p:ext uri="{BB962C8B-B14F-4D97-AF65-F5344CB8AC3E}">
        <p14:creationId xmlns:p14="http://schemas.microsoft.com/office/powerpoint/2010/main" val="18027869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mpliance Certifications Continued"/>
          <p:cNvSpPr>
            <a:spLocks noGrp="1"/>
          </p:cNvSpPr>
          <p:nvPr>
            <p:ph type="title"/>
            <p:custDataLst>
              <p:tags r:id="rId2"/>
            </p:custDataLst>
          </p:nvPr>
        </p:nvSpPr>
        <p:spPr>
          <a:xfrm>
            <a:off x="0" y="722376"/>
            <a:ext cx="9144000" cy="457200"/>
          </a:xfrm>
        </p:spPr>
        <p:txBody>
          <a:bodyPr/>
          <a:lstStyle/>
          <a:p>
            <a:r>
              <a:rPr lang="en-US" sz="2800" b="1" dirty="0" smtClean="0"/>
              <a:t>Compliance Certifications </a:t>
            </a:r>
            <a:r>
              <a:rPr lang="en-US" sz="1800" b="1" dirty="0" smtClean="0"/>
              <a:t>(Cont.)</a:t>
            </a:r>
            <a:endParaRPr lang="en-US" sz="400" b="1" dirty="0"/>
          </a:p>
        </p:txBody>
      </p:sp>
      <p:sp>
        <p:nvSpPr>
          <p:cNvPr id="23" name="Content Placeholder 1"/>
          <p:cNvSpPr>
            <a:spLocks noGrp="1"/>
          </p:cNvSpPr>
          <p:nvPr>
            <p:ph idx="4294967295"/>
            <p:custDataLst>
              <p:tags r:id="rId3"/>
            </p:custDataLst>
          </p:nvPr>
        </p:nvSpPr>
        <p:spPr>
          <a:xfrm>
            <a:off x="94195" y="1228045"/>
            <a:ext cx="4444392" cy="1293376"/>
          </a:xfrm>
          <a:prstGeom prst="rect">
            <a:avLst/>
          </a:prstGeom>
        </p:spPr>
        <p:txBody>
          <a:bodyPr>
            <a:noAutofit/>
          </a:bodyPr>
          <a:lstStyle/>
          <a:p>
            <a:r>
              <a:rPr lang="en-US" sz="2400" dirty="0" smtClean="0"/>
              <a:t>Entity NOT prohibited from filing for registration</a:t>
            </a:r>
            <a:endParaRPr lang="en-US" sz="2400" dirty="0"/>
          </a:p>
        </p:txBody>
      </p:sp>
      <p:pic>
        <p:nvPicPr>
          <p:cNvPr id="34820" name="Picture 4" descr="Does the Applicant certify that the carrier is not prohibited from filing this application because its FMCSA registration is currently under suspension, or was revoked less than 30 days before filing the application?&#10;Select the Yes, I Certify check box.&#10;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217" y="2545172"/>
            <a:ext cx="4368497" cy="2997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1"/>
          <p:cNvSpPr>
            <a:spLocks noGrp="1"/>
          </p:cNvSpPr>
          <p:nvPr>
            <p:ph idx="4294967295"/>
            <p:custDataLst>
              <p:tags r:id="rId4"/>
            </p:custDataLst>
          </p:nvPr>
        </p:nvSpPr>
        <p:spPr>
          <a:xfrm>
            <a:off x="4806629" y="1228045"/>
            <a:ext cx="4197976" cy="1237581"/>
          </a:xfrm>
          <a:prstGeom prst="rect">
            <a:avLst/>
          </a:prstGeom>
        </p:spPr>
        <p:txBody>
          <a:bodyPr>
            <a:noAutofit/>
          </a:bodyPr>
          <a:lstStyle/>
          <a:p>
            <a:r>
              <a:rPr lang="en-US" sz="2400" dirty="0"/>
              <a:t>Corrected registration revocation deficiencies</a:t>
            </a:r>
          </a:p>
        </p:txBody>
      </p:sp>
      <p:pic>
        <p:nvPicPr>
          <p:cNvPr id="10" name="Picture 3" descr="If the Applicant's registration is currently revoked, does the Applicant certify the deficiencies cited in the revocation proceeding have been corrected?&#10;Select the Yes, I Certify check box.&#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3880" y="2545172"/>
            <a:ext cx="4457786" cy="2997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57</a:t>
            </a:fld>
            <a:endParaRPr lang="en-US" dirty="0"/>
          </a:p>
        </p:txBody>
      </p:sp>
    </p:spTree>
    <p:custDataLst>
      <p:tags r:id="rId1"/>
    </p:custDataLst>
    <p:extLst>
      <p:ext uri="{BB962C8B-B14F-4D97-AF65-F5344CB8AC3E}">
        <p14:creationId xmlns:p14="http://schemas.microsoft.com/office/powerpoint/2010/main" val="38565485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mpliance Certifications Continued"/>
          <p:cNvSpPr>
            <a:spLocks noGrp="1"/>
          </p:cNvSpPr>
          <p:nvPr>
            <p:ph type="title"/>
            <p:custDataLst>
              <p:tags r:id="rId2"/>
            </p:custDataLst>
          </p:nvPr>
        </p:nvSpPr>
        <p:spPr>
          <a:xfrm>
            <a:off x="0" y="722376"/>
            <a:ext cx="9144000" cy="457200"/>
          </a:xfrm>
        </p:spPr>
        <p:txBody>
          <a:bodyPr/>
          <a:lstStyle/>
          <a:p>
            <a:r>
              <a:rPr lang="en-US" sz="2800" b="1" dirty="0" smtClean="0"/>
              <a:t>Compliance Certifications </a:t>
            </a:r>
            <a:r>
              <a:rPr lang="en-US" sz="1800" b="1" dirty="0" smtClean="0"/>
              <a:t>(Cont.)</a:t>
            </a:r>
            <a:endParaRPr lang="en-US" sz="400" b="1" dirty="0"/>
          </a:p>
        </p:txBody>
      </p:sp>
      <p:sp>
        <p:nvSpPr>
          <p:cNvPr id="23" name="Content Placeholder 1"/>
          <p:cNvSpPr>
            <a:spLocks noGrp="1"/>
          </p:cNvSpPr>
          <p:nvPr>
            <p:ph idx="4294967295"/>
            <p:custDataLst>
              <p:tags r:id="rId3"/>
            </p:custDataLst>
          </p:nvPr>
        </p:nvSpPr>
        <p:spPr>
          <a:xfrm>
            <a:off x="245984" y="1358569"/>
            <a:ext cx="8424345" cy="552531"/>
          </a:xfrm>
          <a:prstGeom prst="rect">
            <a:avLst/>
          </a:prstGeom>
        </p:spPr>
        <p:txBody>
          <a:bodyPr>
            <a:noAutofit/>
          </a:bodyPr>
          <a:lstStyle/>
          <a:p>
            <a:r>
              <a:rPr lang="en-US" sz="2400" dirty="0" smtClean="0"/>
              <a:t>Corrected registration revocation deficiencies</a:t>
            </a:r>
            <a:endParaRPr lang="en-US" sz="2400" dirty="0"/>
          </a:p>
        </p:txBody>
      </p:sp>
      <p:pic>
        <p:nvPicPr>
          <p:cNvPr id="35843" name="Picture 3" descr="If the Applicant's registration is currently revoked, does the Applicant certify the deficiencies cited in the revocation proceeding have been corrected?&#10;Select the Yes, I Certify check box.&#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885" y="2189617"/>
            <a:ext cx="5312650" cy="344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58</a:t>
            </a:fld>
            <a:endParaRPr lang="en-US" dirty="0"/>
          </a:p>
        </p:txBody>
      </p:sp>
    </p:spTree>
    <p:custDataLst>
      <p:tags r:id="rId1"/>
    </p:custDataLst>
    <p:extLst>
      <p:ext uri="{BB962C8B-B14F-4D97-AF65-F5344CB8AC3E}">
        <p14:creationId xmlns:p14="http://schemas.microsoft.com/office/powerpoint/2010/main" val="5689122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mpliance Certification Continued"/>
          <p:cNvSpPr>
            <a:spLocks noGrp="1"/>
          </p:cNvSpPr>
          <p:nvPr>
            <p:ph type="title"/>
            <p:custDataLst>
              <p:tags r:id="rId2"/>
            </p:custDataLst>
          </p:nvPr>
        </p:nvSpPr>
        <p:spPr>
          <a:xfrm>
            <a:off x="0" y="722376"/>
            <a:ext cx="9144000" cy="457200"/>
          </a:xfrm>
        </p:spPr>
        <p:txBody>
          <a:bodyPr/>
          <a:lstStyle/>
          <a:p>
            <a:r>
              <a:rPr lang="en-US" sz="2800" b="1" dirty="0" smtClean="0"/>
              <a:t>Compliance Certifications </a:t>
            </a:r>
            <a:r>
              <a:rPr lang="en-US" sz="1800" b="1" dirty="0" smtClean="0"/>
              <a:t>(Cont.)</a:t>
            </a:r>
            <a:endParaRPr lang="en-US" sz="400" b="1" dirty="0"/>
          </a:p>
        </p:txBody>
      </p:sp>
      <p:pic>
        <p:nvPicPr>
          <p:cNvPr id="36867" name="Picture 3" descr="Enter the Application Password  for the Electronic Signature.&#10;Click Next in the Navigation Menu to move to the next page.&#10;Review the Compliance Certifications Summary of questions and answers for accuracy.&#10;To change an answer, click the question text.&#10;Click Next in the Navigation Menu to move to the next p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63" y="1123950"/>
            <a:ext cx="8980487"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3"/>
            </p:custDataLst>
          </p:nvPr>
        </p:nvSpPr>
        <p:spPr>
          <a:xfrm>
            <a:off x="3505200" y="6324600"/>
            <a:ext cx="2133600" cy="365125"/>
          </a:xfrm>
        </p:spPr>
        <p:txBody>
          <a:bodyPr/>
          <a:lstStyle/>
          <a:p>
            <a:fld id="{001E099F-D07E-4DB9-AE8A-89E43E73D4FA}" type="slidenum">
              <a:rPr lang="en-US" smtClean="0"/>
              <a:t>59</a:t>
            </a:fld>
            <a:endParaRPr lang="en-US" dirty="0"/>
          </a:p>
        </p:txBody>
      </p:sp>
    </p:spTree>
    <p:custDataLst>
      <p:tags r:id="rId1"/>
    </p:custDataLst>
    <p:extLst>
      <p:ext uri="{BB962C8B-B14F-4D97-AF65-F5344CB8AC3E}">
        <p14:creationId xmlns:p14="http://schemas.microsoft.com/office/powerpoint/2010/main" val="859425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Continued"/>
          <p:cNvSpPr>
            <a:spLocks noGrp="1"/>
          </p:cNvSpPr>
          <p:nvPr>
            <p:ph type="title"/>
            <p:custDataLst>
              <p:tags r:id="rId2"/>
            </p:custDataLst>
          </p:nvPr>
        </p:nvSpPr>
        <p:spPr>
          <a:xfrm>
            <a:off x="0" y="722376"/>
            <a:ext cx="9144000" cy="457200"/>
          </a:xfrm>
        </p:spPr>
        <p:txBody>
          <a:bodyPr>
            <a:noAutofit/>
          </a:bodyPr>
          <a:lstStyle/>
          <a:p>
            <a:r>
              <a:rPr lang="en-US" sz="2800" b="1" dirty="0"/>
              <a:t>Accessing the URS Online Application Process </a:t>
            </a:r>
            <a:r>
              <a:rPr lang="en-US" sz="1800" b="1" dirty="0"/>
              <a:t>(Cont.)</a:t>
            </a:r>
            <a:endParaRPr lang="en-US" sz="2800" b="1" dirty="0"/>
          </a:p>
        </p:txBody>
      </p:sp>
      <p:sp>
        <p:nvSpPr>
          <p:cNvPr id="2" name="Content Placeholder 1"/>
          <p:cNvSpPr>
            <a:spLocks noGrp="1"/>
          </p:cNvSpPr>
          <p:nvPr>
            <p:ph sz="half" idx="2"/>
            <p:custDataLst>
              <p:tags r:id="rId3"/>
            </p:custDataLst>
          </p:nvPr>
        </p:nvSpPr>
        <p:spPr>
          <a:xfrm>
            <a:off x="232424" y="1346471"/>
            <a:ext cx="4054333" cy="1821481"/>
          </a:xfrm>
        </p:spPr>
        <p:txBody>
          <a:bodyPr>
            <a:noAutofit/>
          </a:bodyPr>
          <a:lstStyle/>
          <a:p>
            <a:r>
              <a:rPr lang="en-US" dirty="0" smtClean="0"/>
              <a:t>The system will display a green check mark confirming the human verification</a:t>
            </a:r>
          </a:p>
        </p:txBody>
      </p:sp>
      <p:pic>
        <p:nvPicPr>
          <p:cNvPr id="4098" name="Picture 2" descr="The system will display a green check mark confirming the human verification.&#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879" y="3433401"/>
            <a:ext cx="36861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sz="half" idx="2"/>
            <p:custDataLst>
              <p:tags r:id="rId4"/>
            </p:custDataLst>
          </p:nvPr>
        </p:nvSpPr>
        <p:spPr>
          <a:xfrm>
            <a:off x="4614776" y="1350864"/>
            <a:ext cx="4054333" cy="992125"/>
          </a:xfrm>
        </p:spPr>
        <p:txBody>
          <a:bodyPr>
            <a:noAutofit/>
          </a:bodyPr>
          <a:lstStyle/>
          <a:p>
            <a:r>
              <a:rPr lang="en-US" dirty="0" smtClean="0"/>
              <a:t>The system will display the URS Welcome Page</a:t>
            </a:r>
          </a:p>
        </p:txBody>
      </p:sp>
      <p:pic>
        <p:nvPicPr>
          <p:cNvPr id="4099" name="Picture 3" descr="The system will display the URS Welcome page.&#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5836" y="3429000"/>
            <a:ext cx="4443657" cy="21504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6</a:t>
            </a:fld>
            <a:endParaRPr lang="en-US" dirty="0">
              <a:solidFill>
                <a:prstClr val="black"/>
              </a:solidFill>
            </a:endParaRPr>
          </a:p>
        </p:txBody>
      </p:sp>
    </p:spTree>
    <p:custDataLst>
      <p:tags r:id="rId1"/>
    </p:custDataLst>
    <p:extLst>
      <p:ext uri="{BB962C8B-B14F-4D97-AF65-F5344CB8AC3E}">
        <p14:creationId xmlns:p14="http://schemas.microsoft.com/office/powerpoint/2010/main" val="5555912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plicant's Oath"/>
          <p:cNvSpPr>
            <a:spLocks noGrp="1"/>
          </p:cNvSpPr>
          <p:nvPr>
            <p:ph type="title"/>
            <p:custDataLst>
              <p:tags r:id="rId2"/>
            </p:custDataLst>
          </p:nvPr>
        </p:nvSpPr>
        <p:spPr>
          <a:xfrm>
            <a:off x="0" y="722376"/>
            <a:ext cx="9144000" cy="457200"/>
          </a:xfrm>
        </p:spPr>
        <p:txBody>
          <a:bodyPr/>
          <a:lstStyle/>
          <a:p>
            <a:r>
              <a:rPr lang="en-US" sz="2800" b="1" dirty="0" smtClean="0"/>
              <a:t>Applicant’s Oath</a:t>
            </a:r>
            <a:endParaRPr lang="en-US" sz="400" b="1" dirty="0"/>
          </a:p>
        </p:txBody>
      </p:sp>
      <p:sp>
        <p:nvSpPr>
          <p:cNvPr id="6" name="Content Placeholder 1"/>
          <p:cNvSpPr txBox="1">
            <a:spLocks/>
          </p:cNvSpPr>
          <p:nvPr>
            <p:custDataLst>
              <p:tags r:id="rId3"/>
            </p:custDataLst>
          </p:nvPr>
        </p:nvSpPr>
        <p:spPr>
          <a:xfrm>
            <a:off x="94196" y="1316735"/>
            <a:ext cx="3794750" cy="476858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FMCSA requires the Owner or the Authorized Signer or an individual with power of attorney to act on behalf of the Applicant </a:t>
            </a:r>
            <a:r>
              <a:rPr lang="en-US" sz="2400" dirty="0" smtClean="0">
                <a:solidFill>
                  <a:prstClr val="black"/>
                </a:solidFill>
              </a:rPr>
              <a:t>to </a:t>
            </a:r>
            <a:r>
              <a:rPr lang="en-US" sz="2400" dirty="0">
                <a:solidFill>
                  <a:prstClr val="black"/>
                </a:solidFill>
              </a:rPr>
              <a:t>sign the Applicant’s Oath certifying </a:t>
            </a:r>
            <a:r>
              <a:rPr lang="en-US" sz="2400" dirty="0" smtClean="0">
                <a:solidFill>
                  <a:prstClr val="black"/>
                </a:solidFill>
              </a:rPr>
              <a:t>all </a:t>
            </a:r>
            <a:r>
              <a:rPr lang="en-US" sz="2400" dirty="0">
                <a:solidFill>
                  <a:prstClr val="black"/>
                </a:solidFill>
              </a:rPr>
              <a:t>information supplied in this application or relating to this application is true and </a:t>
            </a:r>
            <a:r>
              <a:rPr lang="en-US" sz="2400" dirty="0" smtClean="0">
                <a:solidFill>
                  <a:prstClr val="black"/>
                </a:solidFill>
              </a:rPr>
              <a:t>correct</a:t>
            </a:r>
          </a:p>
        </p:txBody>
      </p:sp>
      <p:pic>
        <p:nvPicPr>
          <p:cNvPr id="71682" name="Picture 2" descr="Applicant’s Oath.&#10;FMCSA requires the owner or the authorized signer or an individual with power of attorney to act on behalf of the applicant (proof of the power of attorney must be uploaded and submitted with the application) to sign the Applicant's Oath certifying that all information supplied in this application or relating to this application is true and correct.&#10;Enter the information and click Next in the Navigation Menu to move to the next page."/>
          <p:cNvPicPr>
            <a:picLocks noChangeAspect="1" noChangeArrowheads="1"/>
          </p:cNvPicPr>
          <p:nvPr/>
        </p:nvPicPr>
        <p:blipFill rotWithShape="1">
          <a:blip r:embed="rId7">
            <a:extLst>
              <a:ext uri="{28A0092B-C50C-407E-A947-70E740481C1C}">
                <a14:useLocalDpi xmlns:a14="http://schemas.microsoft.com/office/drawing/2010/main" val="0"/>
              </a:ext>
            </a:extLst>
          </a:blip>
          <a:srcRect t="-1" b="-1"/>
          <a:stretch/>
        </p:blipFill>
        <p:spPr bwMode="auto">
          <a:xfrm>
            <a:off x="4395788" y="1316734"/>
            <a:ext cx="4577219" cy="22640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60</a:t>
            </a:fld>
            <a:endParaRPr lang="en-US">
              <a:solidFill>
                <a:prstClr val="black"/>
              </a:solidFill>
            </a:endParaRPr>
          </a:p>
        </p:txBody>
      </p:sp>
    </p:spTree>
    <p:custDataLst>
      <p:tags r:id="rId1"/>
    </p:custDataLst>
    <p:extLst>
      <p:ext uri="{BB962C8B-B14F-4D97-AF65-F5344CB8AC3E}">
        <p14:creationId xmlns:p14="http://schemas.microsoft.com/office/powerpoint/2010/main" val="36476232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plicant's Oath Continued"/>
          <p:cNvSpPr>
            <a:spLocks noGrp="1"/>
          </p:cNvSpPr>
          <p:nvPr>
            <p:ph type="title"/>
            <p:custDataLst>
              <p:tags r:id="rId2"/>
            </p:custDataLst>
          </p:nvPr>
        </p:nvSpPr>
        <p:spPr>
          <a:xfrm>
            <a:off x="0" y="722376"/>
            <a:ext cx="9144000" cy="457200"/>
          </a:xfrm>
        </p:spPr>
        <p:txBody>
          <a:bodyPr/>
          <a:lstStyle/>
          <a:p>
            <a:r>
              <a:rPr lang="en-US" sz="2800" b="1" dirty="0" smtClean="0"/>
              <a:t>Applicant’s Oath </a:t>
            </a:r>
            <a:r>
              <a:rPr lang="en-US" sz="1800" b="1" dirty="0" smtClean="0"/>
              <a:t>(Cont.)</a:t>
            </a:r>
            <a:endParaRPr lang="en-US" sz="100" b="1" dirty="0"/>
          </a:p>
        </p:txBody>
      </p:sp>
      <p:sp>
        <p:nvSpPr>
          <p:cNvPr id="6" name="Content Placeholder 1"/>
          <p:cNvSpPr txBox="1">
            <a:spLocks/>
          </p:cNvSpPr>
          <p:nvPr>
            <p:custDataLst>
              <p:tags r:id="rId3"/>
            </p:custDataLst>
          </p:nvPr>
        </p:nvSpPr>
        <p:spPr>
          <a:xfrm>
            <a:off x="94195" y="1316735"/>
            <a:ext cx="3411005" cy="476858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Oath </a:t>
            </a:r>
            <a:r>
              <a:rPr lang="en-US" sz="2400" dirty="0"/>
              <a:t>applies to all supplemental filings to this </a:t>
            </a:r>
            <a:r>
              <a:rPr lang="en-US" sz="2400" dirty="0" smtClean="0"/>
              <a:t>application</a:t>
            </a:r>
            <a:endParaRPr lang="en-US" sz="2400" dirty="0"/>
          </a:p>
          <a:p>
            <a:endParaRPr lang="en-US" sz="2400" dirty="0" smtClean="0"/>
          </a:p>
          <a:p>
            <a:r>
              <a:rPr lang="en-US" sz="2400" dirty="0" smtClean="0"/>
              <a:t>Signature </a:t>
            </a:r>
            <a:r>
              <a:rPr lang="en-US" sz="2400" dirty="0"/>
              <a:t>must be that of an </a:t>
            </a:r>
            <a:r>
              <a:rPr lang="en-US" sz="2400" dirty="0" smtClean="0"/>
              <a:t>Authorized Official </a:t>
            </a:r>
            <a:r>
              <a:rPr lang="en-US" sz="2400" dirty="0"/>
              <a:t>of the Applicant, not the </a:t>
            </a:r>
            <a:r>
              <a:rPr lang="en-US" sz="2400" dirty="0" smtClean="0"/>
              <a:t>Legal Representative</a:t>
            </a:r>
            <a:endParaRPr lang="en-US" sz="2400" dirty="0"/>
          </a:p>
          <a:p>
            <a:endParaRPr lang="en-US" sz="2400" dirty="0" smtClean="0"/>
          </a:p>
          <a:p>
            <a:pPr marL="0" indent="0">
              <a:buNone/>
            </a:pPr>
            <a:endParaRPr lang="en-US" sz="2400" dirty="0" smtClean="0"/>
          </a:p>
          <a:p>
            <a:endParaRPr lang="en-US" sz="2800" dirty="0"/>
          </a:p>
        </p:txBody>
      </p:sp>
      <p:pic>
        <p:nvPicPr>
          <p:cNvPr id="37891" name="Picture 3" descr="This oath applies to all supplemental filings to this application.  The signature must be that of an authorized official of the applicant, not the legal representative. &#10;Enter your First, Middle, Last Name and Suffix (Suffix values: Jr., Sr., 2nd , 3rd , II, III, IV, V, VI)&#10;I, First Name, Last Name and Title, verify under penalty of perjury, under the laws of the United States of America, that all information supplied on this form or relating to this application is true and correct.  Further, I certify that I am qualified and authorized to file this application. I know that willful misstatements or omissions of material facts constitute Federal criminal violations punishable under 18 U.S.C. § 1001 by imprisonment of up to 5 years and fines up to $250,000 for each offense. Additionally these statements are punishable as perjury under 18 U.S.C. § 1621, which provides for fines of up to $250,000 or imprisonment of up to 5 years for each offense.&#10;I further certify under penalty of perjury, under the laws of the United States, that I have not been convicted, after September 1, 1989, of any Federal or State offense involving the distribution of possession of a controlled substance, or that if I have been so convicted, I am not ineligible to receive Federal benefits, either by court order or operation of law, pursuant to Section 5301 of the Anti-Drug Abuse Act of 1988, formerly Pub. L. 100-690, Title V, Section 5301, Nov. 18, 1988, 102 Stat. 4310, renumbered and amended Pub. L. 101-647, Title X, Section 1002 (d), Nov. 29, 1990, 104 Stat. 4827 (21 U.S.C. 862).&#10;Enter your Application Password and Title.&#10;The Date will default to the current date.&#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8944" y="772674"/>
            <a:ext cx="5175047" cy="5328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61</a:t>
            </a:fld>
            <a:endParaRPr lang="en-US" dirty="0"/>
          </a:p>
        </p:txBody>
      </p:sp>
    </p:spTree>
    <p:custDataLst>
      <p:tags r:id="rId1"/>
    </p:custDataLst>
    <p:extLst>
      <p:ext uri="{BB962C8B-B14F-4D97-AF65-F5344CB8AC3E}">
        <p14:creationId xmlns:p14="http://schemas.microsoft.com/office/powerpoint/2010/main" val="33481468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RS Company Official Portal Account"/>
          <p:cNvSpPr>
            <a:spLocks noGrp="1"/>
          </p:cNvSpPr>
          <p:nvPr>
            <p:ph type="title"/>
            <p:custDataLst>
              <p:tags r:id="rId2"/>
            </p:custDataLst>
          </p:nvPr>
        </p:nvSpPr>
        <p:spPr>
          <a:xfrm>
            <a:off x="0" y="696780"/>
            <a:ext cx="9144000" cy="457200"/>
          </a:xfrm>
        </p:spPr>
        <p:txBody>
          <a:bodyPr>
            <a:noAutofit/>
          </a:bodyPr>
          <a:lstStyle/>
          <a:p>
            <a:r>
              <a:rPr lang="en-US" sz="2600" b="1" dirty="0" smtClean="0"/>
              <a:t>URS Company Official Portal Account </a:t>
            </a:r>
            <a:endParaRPr lang="en-US" sz="1800" b="1" dirty="0"/>
          </a:p>
        </p:txBody>
      </p:sp>
      <p:sp>
        <p:nvSpPr>
          <p:cNvPr id="2" name="Content Placeholder 1"/>
          <p:cNvSpPr>
            <a:spLocks noGrp="1"/>
          </p:cNvSpPr>
          <p:nvPr>
            <p:ph idx="1"/>
            <p:custDataLst>
              <p:tags r:id="rId3"/>
            </p:custDataLst>
          </p:nvPr>
        </p:nvSpPr>
        <p:spPr>
          <a:xfrm>
            <a:off x="94196" y="1228045"/>
            <a:ext cx="4022434" cy="4787626"/>
          </a:xfrm>
        </p:spPr>
        <p:txBody>
          <a:bodyPr>
            <a:noAutofit/>
          </a:bodyPr>
          <a:lstStyle/>
          <a:p>
            <a:r>
              <a:rPr lang="en-US" sz="2400" dirty="0"/>
              <a:t>A</a:t>
            </a:r>
            <a:r>
              <a:rPr lang="en-US" sz="2400" dirty="0" smtClean="0"/>
              <a:t>pplicants are required to </a:t>
            </a:r>
            <a:r>
              <a:rPr lang="en-US" sz="2400" dirty="0"/>
              <a:t>have </a:t>
            </a:r>
            <a:r>
              <a:rPr lang="en-US" sz="2400" dirty="0" smtClean="0"/>
              <a:t>FMCSA </a:t>
            </a:r>
            <a:r>
              <a:rPr lang="en-US" sz="2400" dirty="0"/>
              <a:t>Portal </a:t>
            </a:r>
            <a:r>
              <a:rPr lang="en-US" sz="2400" dirty="0" smtClean="0"/>
              <a:t>access to </a:t>
            </a:r>
            <a:r>
              <a:rPr lang="en-US" sz="2400" dirty="0"/>
              <a:t>maintain their registration information and to monitor their safety information and </a:t>
            </a:r>
            <a:r>
              <a:rPr lang="en-US" sz="2400" dirty="0" smtClean="0"/>
              <a:t>activity</a:t>
            </a:r>
          </a:p>
          <a:p>
            <a:endParaRPr lang="en-US" sz="1200" dirty="0" smtClean="0"/>
          </a:p>
          <a:p>
            <a:r>
              <a:rPr lang="en-US" sz="2400" dirty="0" smtClean="0"/>
              <a:t>An </a:t>
            </a:r>
            <a:r>
              <a:rPr lang="en-US" sz="2400" dirty="0"/>
              <a:t>individual needs to be assigned the Company Official role for the FMCSA </a:t>
            </a:r>
            <a:r>
              <a:rPr lang="en-US" sz="2400" dirty="0" smtClean="0"/>
              <a:t>Portal</a:t>
            </a:r>
          </a:p>
        </p:txBody>
      </p:sp>
      <p:pic>
        <p:nvPicPr>
          <p:cNvPr id="17410" name="Picture 2" descr="URS Company Official Portal Account.&#10;FMCSA requires applicants to have access to the FMCSA Portal to maintain their registration information and to monitor their safety information and activity. &#10;As part of submitting the application for registration, an individual needs to be assigned the Company Official role for the FMCSA Portal. &#10;The Company Official administers access to sensitive company information in the FMCSA Portal or Existing Systems for their specific entity.&#10;For more detailed information about the FMCSA Portal Company Official Account section of the application, reference the training module: “URS Company Official Portal Account”.&#10;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663872"/>
            <a:ext cx="4263470" cy="27993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custDataLst>
              <p:tags r:id="rId4"/>
            </p:custDataLst>
          </p:nvPr>
        </p:nvSpPr>
        <p:spPr>
          <a:xfrm>
            <a:off x="4585350" y="1379835"/>
            <a:ext cx="4250120" cy="103510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“URS Company Official Portal Account”</a:t>
            </a:r>
            <a:endParaRPr lang="en-US" sz="16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62</a:t>
            </a:fld>
            <a:endParaRPr lang="en-US">
              <a:solidFill>
                <a:prstClr val="black"/>
              </a:solidFill>
            </a:endParaRPr>
          </a:p>
        </p:txBody>
      </p:sp>
    </p:spTree>
    <p:custDataLst>
      <p:tags r:id="rId1"/>
    </p:custDataLst>
    <p:extLst>
      <p:ext uri="{BB962C8B-B14F-4D97-AF65-F5344CB8AC3E}">
        <p14:creationId xmlns:p14="http://schemas.microsoft.com/office/powerpoint/2010/main" val="25348905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eating a PDF"/>
          <p:cNvSpPr>
            <a:spLocks noGrp="1"/>
          </p:cNvSpPr>
          <p:nvPr>
            <p:ph type="title"/>
            <p:custDataLst>
              <p:tags r:id="rId2"/>
            </p:custDataLst>
          </p:nvPr>
        </p:nvSpPr>
        <p:spPr>
          <a:xfrm>
            <a:off x="0" y="722376"/>
            <a:ext cx="9144000" cy="457200"/>
          </a:xfrm>
        </p:spPr>
        <p:txBody>
          <a:bodyPr/>
          <a:lstStyle/>
          <a:p>
            <a:r>
              <a:rPr lang="en-US" sz="2000" b="1" dirty="0" smtClean="0"/>
              <a:t>Creating a PDF File of the Application for Viewing, Printing and Saving</a:t>
            </a:r>
            <a:endParaRPr lang="en-US" sz="100" b="1" dirty="0"/>
          </a:p>
        </p:txBody>
      </p:sp>
      <p:sp>
        <p:nvSpPr>
          <p:cNvPr id="6" name="Content Placeholder 1"/>
          <p:cNvSpPr txBox="1">
            <a:spLocks/>
          </p:cNvSpPr>
          <p:nvPr>
            <p:custDataLst>
              <p:tags r:id="rId3"/>
            </p:custDataLst>
          </p:nvPr>
        </p:nvSpPr>
        <p:spPr>
          <a:xfrm>
            <a:off x="56707" y="1230973"/>
            <a:ext cx="9034128" cy="1138425"/>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The system can generate the application in PDF format for easy viewing, printing and saving the application to your preferred location</a:t>
            </a:r>
          </a:p>
        </p:txBody>
      </p:sp>
      <p:pic>
        <p:nvPicPr>
          <p:cNvPr id="1030" name="Picture 6" descr="Creating a PDF File of the Application for Viewing, Printing and Saving.&#10;The system can generate the application in PDF format for easy viewing, printing and saving the application to your preferred location.&#10;Step 1:  Select Report in the Navigation Menu&#10;Step 2:  When the window displays, select to Open or Save the PDF applic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244" y="2214680"/>
            <a:ext cx="8031053" cy="3814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63</a:t>
            </a:fld>
            <a:endParaRPr lang="en-US" dirty="0">
              <a:solidFill>
                <a:prstClr val="black"/>
              </a:solidFill>
            </a:endParaRPr>
          </a:p>
        </p:txBody>
      </p:sp>
    </p:spTree>
    <p:custDataLst>
      <p:tags r:id="rId1"/>
    </p:custDataLst>
    <p:extLst>
      <p:ext uri="{BB962C8B-B14F-4D97-AF65-F5344CB8AC3E}">
        <p14:creationId xmlns:p14="http://schemas.microsoft.com/office/powerpoint/2010/main" val="28648943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eating a PDF"/>
          <p:cNvSpPr>
            <a:spLocks noGrp="1"/>
          </p:cNvSpPr>
          <p:nvPr>
            <p:ph type="title"/>
            <p:custDataLst>
              <p:tags r:id="rId2"/>
            </p:custDataLst>
          </p:nvPr>
        </p:nvSpPr>
        <p:spPr>
          <a:xfrm>
            <a:off x="0" y="722376"/>
            <a:ext cx="9144000" cy="457200"/>
          </a:xfrm>
        </p:spPr>
        <p:txBody>
          <a:bodyPr/>
          <a:lstStyle/>
          <a:p>
            <a:r>
              <a:rPr lang="en-US" sz="2000" b="1" dirty="0" smtClean="0"/>
              <a:t>Creating a PDF File of the Application for Viewing, Printing and Saving </a:t>
            </a:r>
            <a:r>
              <a:rPr lang="en-US" sz="1600" b="1" dirty="0" smtClean="0"/>
              <a:t>(Cont.)</a:t>
            </a:r>
            <a:endParaRPr lang="en-US" sz="200" b="1" dirty="0"/>
          </a:p>
        </p:txBody>
      </p:sp>
      <p:sp>
        <p:nvSpPr>
          <p:cNvPr id="11" name="Rectangle 10"/>
          <p:cNvSpPr/>
          <p:nvPr>
            <p:custDataLst>
              <p:tags r:id="rId3"/>
            </p:custDataLst>
          </p:nvPr>
        </p:nvSpPr>
        <p:spPr>
          <a:xfrm>
            <a:off x="473670" y="1683415"/>
            <a:ext cx="2352745" cy="1244004"/>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If you selected to </a:t>
            </a:r>
            <a:r>
              <a:rPr lang="en-US" b="1" i="1" dirty="0" smtClean="0">
                <a:solidFill>
                  <a:prstClr val="black"/>
                </a:solidFill>
              </a:rPr>
              <a:t>Open</a:t>
            </a:r>
            <a:r>
              <a:rPr lang="en-US" dirty="0" smtClean="0">
                <a:solidFill>
                  <a:prstClr val="black"/>
                </a:solidFill>
              </a:rPr>
              <a:t> the application, it will display in PDF format</a:t>
            </a:r>
          </a:p>
        </p:txBody>
      </p:sp>
      <p:pic>
        <p:nvPicPr>
          <p:cNvPr id="2050" name="Picture 2" descr="If you selected to Open the application, it will display in PDF forma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4100" y="1169116"/>
            <a:ext cx="3946540" cy="49673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64</a:t>
            </a:fld>
            <a:endParaRPr lang="en-US" dirty="0">
              <a:solidFill>
                <a:prstClr val="black"/>
              </a:solidFill>
            </a:endParaRPr>
          </a:p>
        </p:txBody>
      </p:sp>
    </p:spTree>
    <p:custDataLst>
      <p:tags r:id="rId1"/>
    </p:custDataLst>
    <p:extLst>
      <p:ext uri="{BB962C8B-B14F-4D97-AF65-F5344CB8AC3E}">
        <p14:creationId xmlns:p14="http://schemas.microsoft.com/office/powerpoint/2010/main" val="33149668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inting the Application"/>
          <p:cNvSpPr>
            <a:spLocks noGrp="1"/>
          </p:cNvSpPr>
          <p:nvPr>
            <p:ph type="title"/>
            <p:custDataLst>
              <p:tags r:id="rId2"/>
            </p:custDataLst>
          </p:nvPr>
        </p:nvSpPr>
        <p:spPr>
          <a:xfrm>
            <a:off x="0" y="722376"/>
            <a:ext cx="9144000" cy="457200"/>
          </a:xfrm>
        </p:spPr>
        <p:txBody>
          <a:bodyPr/>
          <a:lstStyle/>
          <a:p>
            <a:r>
              <a:rPr lang="en-US" sz="2800" b="1" dirty="0" smtClean="0"/>
              <a:t>Printing the Application</a:t>
            </a:r>
            <a:endParaRPr lang="en-US" sz="100" b="1" dirty="0"/>
          </a:p>
        </p:txBody>
      </p:sp>
      <p:pic>
        <p:nvPicPr>
          <p:cNvPr id="39938" name="Picture 2" descr="Printing the Application.&#10;The application can be printed at any point in the application process.&#10;In the Navigation Menu select Print to print the current page or print the summaries of all the application sections.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681" y="1379835"/>
            <a:ext cx="7134130" cy="4549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1"/>
          <p:cNvSpPr txBox="1">
            <a:spLocks/>
          </p:cNvSpPr>
          <p:nvPr>
            <p:custDataLst>
              <p:tags r:id="rId3"/>
            </p:custDataLst>
          </p:nvPr>
        </p:nvSpPr>
        <p:spPr>
          <a:xfrm>
            <a:off x="109871" y="1379835"/>
            <a:ext cx="5946665" cy="298449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The application can be printed at any point in the application process</a:t>
            </a:r>
          </a:p>
          <a:p>
            <a:endParaRPr lang="en-US" sz="2400" dirty="0" smtClean="0">
              <a:solidFill>
                <a:prstClr val="black"/>
              </a:solidFill>
            </a:endParaRPr>
          </a:p>
          <a:p>
            <a:r>
              <a:rPr lang="en-US" sz="2400" dirty="0" smtClean="0">
                <a:solidFill>
                  <a:prstClr val="black"/>
                </a:solidFill>
              </a:rPr>
              <a:t>In the Navigation Menu select </a:t>
            </a:r>
            <a:r>
              <a:rPr lang="en-US" sz="2400" b="1" i="1" dirty="0" smtClean="0">
                <a:solidFill>
                  <a:prstClr val="black"/>
                </a:solidFill>
              </a:rPr>
              <a:t>Print</a:t>
            </a:r>
            <a:r>
              <a:rPr lang="en-US" sz="2400" dirty="0" smtClean="0">
                <a:solidFill>
                  <a:prstClr val="black"/>
                </a:solidFill>
              </a:rPr>
              <a:t>, select to print the current page or print the summaries of all the sections in your application  </a:t>
            </a:r>
          </a:p>
        </p:txBody>
      </p:sp>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65</a:t>
            </a:fld>
            <a:endParaRPr lang="en-US" dirty="0">
              <a:solidFill>
                <a:prstClr val="black"/>
              </a:solidFill>
            </a:endParaRPr>
          </a:p>
        </p:txBody>
      </p:sp>
    </p:spTree>
    <p:custDataLst>
      <p:tags r:id="rId1"/>
    </p:custDataLst>
    <p:extLst>
      <p:ext uri="{BB962C8B-B14F-4D97-AF65-F5344CB8AC3E}">
        <p14:creationId xmlns:p14="http://schemas.microsoft.com/office/powerpoint/2010/main" val="28472726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inting the Application Continued"/>
          <p:cNvSpPr>
            <a:spLocks noGrp="1"/>
          </p:cNvSpPr>
          <p:nvPr>
            <p:ph type="title"/>
            <p:custDataLst>
              <p:tags r:id="rId2"/>
            </p:custDataLst>
          </p:nvPr>
        </p:nvSpPr>
        <p:spPr>
          <a:xfrm>
            <a:off x="0" y="722376"/>
            <a:ext cx="9144000" cy="457200"/>
          </a:xfrm>
        </p:spPr>
        <p:txBody>
          <a:bodyPr/>
          <a:lstStyle/>
          <a:p>
            <a:r>
              <a:rPr lang="en-US" sz="2800" b="1" dirty="0" smtClean="0"/>
              <a:t>Printing the Application </a:t>
            </a:r>
            <a:r>
              <a:rPr lang="en-US" sz="1800" b="1" dirty="0" smtClean="0"/>
              <a:t>(Cont.)</a:t>
            </a:r>
            <a:endParaRPr lang="en-US" sz="300" b="1" dirty="0"/>
          </a:p>
        </p:txBody>
      </p:sp>
      <p:sp>
        <p:nvSpPr>
          <p:cNvPr id="14" name="Content Placeholder 1"/>
          <p:cNvSpPr txBox="1">
            <a:spLocks/>
          </p:cNvSpPr>
          <p:nvPr>
            <p:custDataLst>
              <p:tags r:id="rId3"/>
            </p:custDataLst>
          </p:nvPr>
        </p:nvSpPr>
        <p:spPr>
          <a:xfrm>
            <a:off x="108488" y="1284138"/>
            <a:ext cx="3704562" cy="478138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The option to </a:t>
            </a:r>
            <a:r>
              <a:rPr lang="en-US" sz="2400" b="1" i="1" dirty="0" smtClean="0">
                <a:solidFill>
                  <a:prstClr val="black"/>
                </a:solidFill>
              </a:rPr>
              <a:t>Print ALL Summary – HTML</a:t>
            </a:r>
            <a:r>
              <a:rPr lang="en-US" sz="2400" dirty="0" smtClean="0">
                <a:solidFill>
                  <a:prstClr val="black"/>
                </a:solidFill>
              </a:rPr>
              <a:t>, will open a new window displaying all the summaries for the completed sections in the application </a:t>
            </a:r>
            <a:r>
              <a:rPr lang="en-US" sz="2400" b="1" i="1" dirty="0" smtClean="0">
                <a:solidFill>
                  <a:prstClr val="black"/>
                </a:solidFill>
              </a:rPr>
              <a:t>  </a:t>
            </a:r>
          </a:p>
          <a:p>
            <a:endParaRPr lang="en-US" sz="2400" b="1" i="1" dirty="0">
              <a:solidFill>
                <a:prstClr val="black"/>
              </a:solidFill>
            </a:endParaRPr>
          </a:p>
          <a:p>
            <a:r>
              <a:rPr lang="en-US" sz="2400" dirty="0" smtClean="0">
                <a:solidFill>
                  <a:prstClr val="black"/>
                </a:solidFill>
              </a:rPr>
              <a:t>Select</a:t>
            </a:r>
            <a:r>
              <a:rPr lang="en-US" sz="2400" b="1" i="1" dirty="0" smtClean="0">
                <a:solidFill>
                  <a:prstClr val="black"/>
                </a:solidFill>
              </a:rPr>
              <a:t> Print Page </a:t>
            </a:r>
            <a:r>
              <a:rPr lang="en-US" sz="2400" dirty="0" smtClean="0">
                <a:solidFill>
                  <a:prstClr val="black"/>
                </a:solidFill>
              </a:rPr>
              <a:t>to print all the summaries</a:t>
            </a:r>
          </a:p>
        </p:txBody>
      </p:sp>
      <p:pic>
        <p:nvPicPr>
          <p:cNvPr id="4102" name="Picture 6" descr="If selected to Print All Summary – HTML, a separate window will open displaying all the summaries for the completed sections in the application.&#10;Only the summaries applicable to your application will be printed.&#10;Select Print Page and all the section summaries in your application will be print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8366" y="1358569"/>
            <a:ext cx="4722226" cy="4377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66</a:t>
            </a:fld>
            <a:endParaRPr lang="en-US" dirty="0">
              <a:solidFill>
                <a:prstClr val="black"/>
              </a:solidFill>
            </a:endParaRPr>
          </a:p>
        </p:txBody>
      </p:sp>
    </p:spTree>
    <p:custDataLst>
      <p:tags r:id="rId1"/>
    </p:custDataLst>
    <p:extLst>
      <p:ext uri="{BB962C8B-B14F-4D97-AF65-F5344CB8AC3E}">
        <p14:creationId xmlns:p14="http://schemas.microsoft.com/office/powerpoint/2010/main" val="14649957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yment Information"/>
          <p:cNvSpPr>
            <a:spLocks noGrp="1"/>
          </p:cNvSpPr>
          <p:nvPr>
            <p:ph type="title"/>
            <p:custDataLst>
              <p:tags r:id="rId2"/>
            </p:custDataLst>
          </p:nvPr>
        </p:nvSpPr>
        <p:spPr>
          <a:xfrm>
            <a:off x="0" y="722376"/>
            <a:ext cx="9144000" cy="457200"/>
          </a:xfrm>
        </p:spPr>
        <p:txBody>
          <a:bodyPr/>
          <a:lstStyle/>
          <a:p>
            <a:r>
              <a:rPr lang="en-US" sz="2800" b="1" dirty="0" smtClean="0"/>
              <a:t>Payment Information</a:t>
            </a:r>
            <a:endParaRPr lang="en-US" sz="400" b="1" dirty="0"/>
          </a:p>
        </p:txBody>
      </p:sp>
      <p:sp>
        <p:nvSpPr>
          <p:cNvPr id="6" name="Content Placeholder 1"/>
          <p:cNvSpPr txBox="1">
            <a:spLocks/>
          </p:cNvSpPr>
          <p:nvPr>
            <p:custDataLst>
              <p:tags r:id="rId3"/>
            </p:custDataLst>
          </p:nvPr>
        </p:nvSpPr>
        <p:spPr>
          <a:xfrm>
            <a:off x="94194" y="1316735"/>
            <a:ext cx="4477805" cy="4768589"/>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Operation Classification(s) determines </a:t>
            </a:r>
            <a:r>
              <a:rPr lang="en-US" sz="2400" dirty="0">
                <a:solidFill>
                  <a:prstClr val="black"/>
                </a:solidFill>
              </a:rPr>
              <a:t>the </a:t>
            </a:r>
            <a:r>
              <a:rPr lang="en-US" sz="2400" dirty="0" smtClean="0">
                <a:solidFill>
                  <a:prstClr val="black"/>
                </a:solidFill>
              </a:rPr>
              <a:t>Applicant's required application fee dollar amount</a:t>
            </a:r>
          </a:p>
          <a:p>
            <a:endParaRPr lang="en-US" sz="1300" dirty="0" smtClean="0">
              <a:solidFill>
                <a:prstClr val="black"/>
              </a:solidFill>
            </a:endParaRPr>
          </a:p>
          <a:p>
            <a:r>
              <a:rPr lang="en-US" sz="2400" dirty="0"/>
              <a:t>The Applicant must ensure the evidence of process agent designation is filed with FMCSA before new registration can be </a:t>
            </a:r>
            <a:r>
              <a:rPr lang="en-US" sz="2400" dirty="0" smtClean="0"/>
              <a:t>granted</a:t>
            </a:r>
          </a:p>
          <a:p>
            <a:endParaRPr lang="en-US" sz="1300" dirty="0"/>
          </a:p>
          <a:p>
            <a:r>
              <a:rPr lang="en-US" sz="2400" dirty="0"/>
              <a:t>The Applicant must ensure the evidence of financial responsibility is filed with FMCSA before new registration can be granted</a:t>
            </a:r>
          </a:p>
          <a:p>
            <a:endParaRPr lang="en-US" sz="2400" dirty="0" smtClean="0">
              <a:solidFill>
                <a:prstClr val="black"/>
              </a:solidFill>
            </a:endParaRPr>
          </a:p>
          <a:p>
            <a:endParaRPr lang="en-US" sz="1200" dirty="0" smtClean="0">
              <a:solidFill>
                <a:prstClr val="black"/>
              </a:solidFill>
            </a:endParaRPr>
          </a:p>
        </p:txBody>
      </p:sp>
      <p:pic>
        <p:nvPicPr>
          <p:cNvPr id="16386" name="Picture 2" descr="Payment Information.&#10;Based on the Operation Classification(s), FMCSA determines the Applicant's required application fee dollar amount.&#10;The Applicant must ensure the evidence of process agent designation is filed with FMCSA before new registration can be granted.&#10;The Applicant must ensure the evidence of financial responsibility is filed with FMCSA before new registration can be granted.&#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6623" y="1341850"/>
            <a:ext cx="4144591" cy="23591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67</a:t>
            </a:fld>
            <a:endParaRPr lang="en-US">
              <a:solidFill>
                <a:prstClr val="black"/>
              </a:solidFill>
            </a:endParaRPr>
          </a:p>
        </p:txBody>
      </p:sp>
    </p:spTree>
    <p:custDataLst>
      <p:tags r:id="rId1"/>
    </p:custDataLst>
    <p:extLst>
      <p:ext uri="{BB962C8B-B14F-4D97-AF65-F5344CB8AC3E}">
        <p14:creationId xmlns:p14="http://schemas.microsoft.com/office/powerpoint/2010/main" val="25556744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yment Information Continued"/>
          <p:cNvSpPr>
            <a:spLocks noGrp="1"/>
          </p:cNvSpPr>
          <p:nvPr>
            <p:ph type="title"/>
            <p:custDataLst>
              <p:tags r:id="rId2"/>
            </p:custDataLst>
          </p:nvPr>
        </p:nvSpPr>
        <p:spPr>
          <a:xfrm>
            <a:off x="0" y="722376"/>
            <a:ext cx="9144000" cy="457200"/>
          </a:xfrm>
        </p:spPr>
        <p:txBody>
          <a:bodyPr/>
          <a:lstStyle/>
          <a:p>
            <a:r>
              <a:rPr lang="en-US" sz="2800" b="1" dirty="0" smtClean="0"/>
              <a:t>Payment Information </a:t>
            </a:r>
            <a:r>
              <a:rPr lang="en-US" sz="1800" b="1" dirty="0" smtClean="0"/>
              <a:t>(Cont.)</a:t>
            </a:r>
            <a:endParaRPr lang="en-US" sz="100" b="1" dirty="0"/>
          </a:p>
        </p:txBody>
      </p:sp>
      <p:pic>
        <p:nvPicPr>
          <p:cNvPr id="40962" name="Picture 2" descr="FMCSA does not refund filing fees.&#10;Your filing fees must be payable to the Federal Motor Carrier Safety Administration, by Electronic Funding Transfer, or by an approved credit card.&#10;Electronic Funding Transfers must be from an account in a bank in the United States.&#10;Fees are required for each type of registration requested. For example, if applicant wishes to be registered as both a motor carrier and a broker, applicant may file a single application and make a single payment of $600.  &#10;FTA grantees do not pay a fee to file an application for registration.&#10;FMCSA will not process an applicant’s application until the payment has been deducted from his/her banking or credit card account. &#10;Creation of a FMCSA application does not guarantee access to the FMCSA Portal Account. &#10;Click Next in the Navigation Menu to move to the next p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355" y="1303940"/>
            <a:ext cx="7980953" cy="47047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custDataLst>
              <p:tags r:id="rId3"/>
            </p:custDataLst>
          </p:nvPr>
        </p:nvSpPr>
        <p:spPr>
          <a:xfrm>
            <a:off x="3505200" y="6324600"/>
            <a:ext cx="2133600" cy="365125"/>
          </a:xfrm>
        </p:spPr>
        <p:txBody>
          <a:bodyPr/>
          <a:lstStyle/>
          <a:p>
            <a:fld id="{001E099F-D07E-4DB9-AE8A-89E43E73D4FA}" type="slidenum">
              <a:rPr lang="en-US" smtClean="0"/>
              <a:t>68</a:t>
            </a:fld>
            <a:endParaRPr lang="en-US" dirty="0"/>
          </a:p>
        </p:txBody>
      </p:sp>
    </p:spTree>
    <p:custDataLst>
      <p:tags r:id="rId1"/>
    </p:custDataLst>
    <p:extLst>
      <p:ext uri="{BB962C8B-B14F-4D97-AF65-F5344CB8AC3E}">
        <p14:creationId xmlns:p14="http://schemas.microsoft.com/office/powerpoint/2010/main" val="25527467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yment Information - EFT"/>
          <p:cNvSpPr>
            <a:spLocks noGrp="1"/>
          </p:cNvSpPr>
          <p:nvPr>
            <p:ph type="title"/>
            <p:custDataLst>
              <p:tags r:id="rId2"/>
            </p:custDataLst>
          </p:nvPr>
        </p:nvSpPr>
        <p:spPr>
          <a:xfrm>
            <a:off x="0" y="722376"/>
            <a:ext cx="9144000" cy="457200"/>
          </a:xfrm>
        </p:spPr>
        <p:txBody>
          <a:bodyPr/>
          <a:lstStyle/>
          <a:p>
            <a:r>
              <a:rPr lang="en-US" sz="2800" b="1" dirty="0" smtClean="0"/>
              <a:t>Payment Information – Electronic Funds Transfer (EFT)</a:t>
            </a:r>
            <a:endParaRPr lang="en-US" sz="1800" b="1" dirty="0"/>
          </a:p>
        </p:txBody>
      </p:sp>
      <p:sp>
        <p:nvSpPr>
          <p:cNvPr id="6" name="Content Placeholder 1"/>
          <p:cNvSpPr txBox="1">
            <a:spLocks/>
          </p:cNvSpPr>
          <p:nvPr>
            <p:custDataLst>
              <p:tags r:id="rId3"/>
            </p:custDataLst>
          </p:nvPr>
        </p:nvSpPr>
        <p:spPr>
          <a:xfrm>
            <a:off x="109871" y="1379835"/>
            <a:ext cx="8911539" cy="53126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The application fee dollar amount will display</a:t>
            </a:r>
          </a:p>
        </p:txBody>
      </p:sp>
      <p:pic>
        <p:nvPicPr>
          <p:cNvPr id="41988" name="Picture 4" descr="Steps to pay by EFT:&#10;Step 1:  Select the EFT box&#10;Step 2:  Enter the Bank Name, Bank Routing Number and Checking Account Number&#10;Step 3:  Select the box to authorize FMCSA to charge the account&#10;Step 4:  Enter your First, MI, Last Name and Suffix&#10;Step 5:  Enter the Application Password to E-sign&#10;Step 6:  The Date the application was submitted will default to the current date&#10;Step 7:  Click Submit Pay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695" y="1946312"/>
            <a:ext cx="8879715" cy="390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69</a:t>
            </a:fld>
            <a:endParaRPr lang="en-US" dirty="0"/>
          </a:p>
        </p:txBody>
      </p:sp>
    </p:spTree>
    <p:custDataLst>
      <p:tags r:id="rId1"/>
    </p:custDataLst>
    <p:extLst>
      <p:ext uri="{BB962C8B-B14F-4D97-AF65-F5344CB8AC3E}">
        <p14:creationId xmlns:p14="http://schemas.microsoft.com/office/powerpoint/2010/main" val="3673595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elcome Page"/>
          <p:cNvSpPr>
            <a:spLocks noGrp="1"/>
          </p:cNvSpPr>
          <p:nvPr>
            <p:ph type="title"/>
            <p:custDataLst>
              <p:tags r:id="rId2"/>
            </p:custDataLst>
          </p:nvPr>
        </p:nvSpPr>
        <p:spPr>
          <a:xfrm>
            <a:off x="0" y="722376"/>
            <a:ext cx="9144000" cy="457200"/>
          </a:xfrm>
        </p:spPr>
        <p:txBody>
          <a:bodyPr>
            <a:noAutofit/>
          </a:bodyPr>
          <a:lstStyle/>
          <a:p>
            <a:r>
              <a:rPr lang="en-US" sz="2800" b="1" dirty="0" smtClean="0"/>
              <a:t>Welcome Page</a:t>
            </a:r>
            <a:endParaRPr lang="en-US" sz="2800" b="1" dirty="0"/>
          </a:p>
        </p:txBody>
      </p:sp>
      <p:sp>
        <p:nvSpPr>
          <p:cNvPr id="2" name="Content Placeholder 1"/>
          <p:cNvSpPr>
            <a:spLocks noGrp="1"/>
          </p:cNvSpPr>
          <p:nvPr>
            <p:ph sz="half" idx="2"/>
            <p:custDataLst>
              <p:tags r:id="rId3"/>
            </p:custDataLst>
          </p:nvPr>
        </p:nvSpPr>
        <p:spPr>
          <a:xfrm>
            <a:off x="62296" y="1185771"/>
            <a:ext cx="4477805" cy="4897292"/>
          </a:xfrm>
        </p:spPr>
        <p:txBody>
          <a:bodyPr>
            <a:noAutofit/>
          </a:bodyPr>
          <a:lstStyle/>
          <a:p>
            <a:r>
              <a:rPr lang="en-US" dirty="0" smtClean="0"/>
              <a:t>Applicants applying for New Registration select the </a:t>
            </a:r>
            <a:r>
              <a:rPr lang="en-US" b="1" i="1" dirty="0" smtClean="0"/>
              <a:t>New Applicant</a:t>
            </a:r>
            <a:r>
              <a:rPr lang="en-US" dirty="0" smtClean="0"/>
              <a:t> box under the green avatar on the left side of the page</a:t>
            </a:r>
          </a:p>
          <a:p>
            <a:pPr marL="0" indent="0">
              <a:buNone/>
            </a:pPr>
            <a:endParaRPr lang="en-US" sz="900" dirty="0" smtClean="0"/>
          </a:p>
          <a:p>
            <a:r>
              <a:rPr lang="en-US" dirty="0" smtClean="0"/>
              <a:t>When all the information on a page has been provided, the </a:t>
            </a:r>
            <a:r>
              <a:rPr lang="en-US" b="1" i="1" dirty="0" smtClean="0"/>
              <a:t>Next </a:t>
            </a:r>
            <a:r>
              <a:rPr lang="en-US" dirty="0" smtClean="0"/>
              <a:t>button in the Navigation Menu on the right side of the page will display yellow</a:t>
            </a:r>
          </a:p>
          <a:p>
            <a:endParaRPr lang="en-US" sz="900" dirty="0" smtClean="0"/>
          </a:p>
          <a:p>
            <a:r>
              <a:rPr lang="en-US" dirty="0" smtClean="0"/>
              <a:t>Click </a:t>
            </a:r>
            <a:r>
              <a:rPr lang="en-US" b="1" i="1" dirty="0" smtClean="0"/>
              <a:t>Next </a:t>
            </a:r>
            <a:r>
              <a:rPr lang="en-US" dirty="0" smtClean="0"/>
              <a:t>in the Navigation Menu to move to the next page</a:t>
            </a:r>
          </a:p>
        </p:txBody>
      </p:sp>
      <p:pic>
        <p:nvPicPr>
          <p:cNvPr id="3074" name="Picture 2" descr="Welcome Page.  &#10;The Welcome page provides the Applicant the option to choose New Applicant or Returning Applicant.&#10;Applicants applying for New Registration select the New Applicant box under the green avatar on the left side of the page.&#10;When all the information on a page has been provided, the Next option in the Navigation Menu on the right of the page will display yellow.&#10;The Navigation Menu on the right side of the page will display throughout the URS Online Application Process.&#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3789" y="1371368"/>
            <a:ext cx="4350211" cy="404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7</a:t>
            </a:fld>
            <a:endParaRPr lang="en-US" dirty="0">
              <a:solidFill>
                <a:prstClr val="black"/>
              </a:solidFill>
            </a:endParaRPr>
          </a:p>
        </p:txBody>
      </p:sp>
    </p:spTree>
    <p:custDataLst>
      <p:tags r:id="rId1"/>
    </p:custDataLst>
    <p:extLst>
      <p:ext uri="{BB962C8B-B14F-4D97-AF65-F5344CB8AC3E}">
        <p14:creationId xmlns:p14="http://schemas.microsoft.com/office/powerpoint/2010/main" val="4915885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yment Information - Credit Card"/>
          <p:cNvSpPr>
            <a:spLocks noGrp="1"/>
          </p:cNvSpPr>
          <p:nvPr>
            <p:ph type="title"/>
            <p:custDataLst>
              <p:tags r:id="rId2"/>
            </p:custDataLst>
          </p:nvPr>
        </p:nvSpPr>
        <p:spPr>
          <a:xfrm>
            <a:off x="0" y="722376"/>
            <a:ext cx="9144000" cy="457200"/>
          </a:xfrm>
        </p:spPr>
        <p:txBody>
          <a:bodyPr/>
          <a:lstStyle/>
          <a:p>
            <a:r>
              <a:rPr lang="en-US" sz="2800" b="1" dirty="0" smtClean="0"/>
              <a:t>Payment Information – Credit Card</a:t>
            </a:r>
            <a:endParaRPr lang="en-US" sz="1800" b="1" dirty="0"/>
          </a:p>
        </p:txBody>
      </p:sp>
      <p:pic>
        <p:nvPicPr>
          <p:cNvPr id="6150" name="Picture 6" descr="Steps to Pay by Credit Card:&#10;Step 1:  Select the credit card you will use&#10;Step 2:  Enter the Credit Card Number, Expiration Month, Expiration Year and Security Code from the back of the card&#10;Step 3:  Enter your First, MI and Last Name&#10;Step 4:  Select the box to authorize the FMCSA to charge the account&#10;Step 5:  Enter the Application Password to E-sign&#10;Step 6:  The Date the application was submitted will default to the current date&#10;Step 7:  Click Submit Payment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340" y="1399854"/>
            <a:ext cx="8875423" cy="4459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3"/>
            </p:custDataLst>
          </p:nvPr>
        </p:nvSpPr>
        <p:spPr>
          <a:xfrm>
            <a:off x="3505200" y="6324600"/>
            <a:ext cx="2133600" cy="365125"/>
          </a:xfrm>
        </p:spPr>
        <p:txBody>
          <a:bodyPr/>
          <a:lstStyle/>
          <a:p>
            <a:fld id="{001E099F-D07E-4DB9-AE8A-89E43E73D4FA}" type="slidenum">
              <a:rPr lang="en-US" smtClean="0"/>
              <a:t>70</a:t>
            </a:fld>
            <a:endParaRPr lang="en-US" dirty="0"/>
          </a:p>
        </p:txBody>
      </p:sp>
    </p:spTree>
    <p:custDataLst>
      <p:tags r:id="rId1"/>
    </p:custDataLst>
    <p:extLst>
      <p:ext uri="{BB962C8B-B14F-4D97-AF65-F5344CB8AC3E}">
        <p14:creationId xmlns:p14="http://schemas.microsoft.com/office/powerpoint/2010/main" val="16321146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yment Information Continued"/>
          <p:cNvSpPr>
            <a:spLocks noGrp="1"/>
          </p:cNvSpPr>
          <p:nvPr>
            <p:ph type="title"/>
            <p:custDataLst>
              <p:tags r:id="rId2"/>
            </p:custDataLst>
          </p:nvPr>
        </p:nvSpPr>
        <p:spPr>
          <a:xfrm>
            <a:off x="0" y="722376"/>
            <a:ext cx="9144000" cy="457200"/>
          </a:xfrm>
        </p:spPr>
        <p:txBody>
          <a:bodyPr/>
          <a:lstStyle/>
          <a:p>
            <a:r>
              <a:rPr lang="en-US" sz="2800" b="1" dirty="0" smtClean="0"/>
              <a:t>Payment Information </a:t>
            </a:r>
            <a:r>
              <a:rPr lang="en-US" sz="1800" b="1" dirty="0" smtClean="0"/>
              <a:t>(Cont.)</a:t>
            </a:r>
            <a:endParaRPr lang="en-US" sz="1800" b="1" dirty="0"/>
          </a:p>
        </p:txBody>
      </p:sp>
      <p:sp>
        <p:nvSpPr>
          <p:cNvPr id="6" name="Content Placeholder 1"/>
          <p:cNvSpPr>
            <a:spLocks noGrp="1"/>
          </p:cNvSpPr>
          <p:nvPr>
            <p:ph idx="4294967295"/>
            <p:custDataLst>
              <p:tags r:id="rId3"/>
            </p:custDataLst>
          </p:nvPr>
        </p:nvSpPr>
        <p:spPr>
          <a:xfrm>
            <a:off x="94196" y="1330346"/>
            <a:ext cx="3567064" cy="4786877"/>
          </a:xfrm>
          <a:prstGeom prst="rect">
            <a:avLst/>
          </a:prstGeom>
        </p:spPr>
        <p:txBody>
          <a:bodyPr>
            <a:normAutofit/>
          </a:bodyPr>
          <a:lstStyle/>
          <a:p>
            <a:r>
              <a:rPr lang="en-US" sz="2400" dirty="0" smtClean="0"/>
              <a:t>A </a:t>
            </a:r>
            <a:r>
              <a:rPr lang="en-US" sz="2400" b="1" i="1" dirty="0"/>
              <a:t>Thank You </a:t>
            </a:r>
            <a:r>
              <a:rPr lang="en-US" sz="2400" dirty="0"/>
              <a:t>message will display acknowledging the payment was processed successfully and provides the next steps in the application </a:t>
            </a:r>
            <a:r>
              <a:rPr lang="en-US" sz="2400" dirty="0" smtClean="0"/>
              <a:t>process </a:t>
            </a:r>
          </a:p>
        </p:txBody>
      </p:sp>
      <p:pic>
        <p:nvPicPr>
          <p:cNvPr id="44035" name="Picture 3" descr="After the payment is processed a Thank You message will display acknowledging the payment was processed successfully and provides the next steps in the application process.  &#10;Thank you for submitting your application. Your payment of $300.00 has been processed.  &#10;Your entity has been assigned USDOT Number:  12345678&#10;What's Next:&#10;Your application is being reviewed for statutory and regulatory compliance. &#10;You will receive a notification with your assigned USDOT Number and PIN Number.&#10;If you applied for an Operating Authority Registration, you will receive a notification with your assigned Docket Number and PIN Number.&#10;If you applied for an Operating Authority Registration, a table will display providing how your Operating Authority will be presented in the other FMCSA Systems.&#10;Please print this page to keep for record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6175" y="1203325"/>
            <a:ext cx="5104181" cy="4705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71</a:t>
            </a:fld>
            <a:endParaRPr lang="en-US" dirty="0"/>
          </a:p>
        </p:txBody>
      </p:sp>
    </p:spTree>
    <p:custDataLst>
      <p:tags r:id="rId1"/>
    </p:custDataLst>
    <p:extLst>
      <p:ext uri="{BB962C8B-B14F-4D97-AF65-F5344CB8AC3E}">
        <p14:creationId xmlns:p14="http://schemas.microsoft.com/office/powerpoint/2010/main" val="33205699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ploading Documents"/>
          <p:cNvSpPr>
            <a:spLocks noGrp="1"/>
          </p:cNvSpPr>
          <p:nvPr>
            <p:ph type="title"/>
            <p:custDataLst>
              <p:tags r:id="rId2"/>
            </p:custDataLst>
          </p:nvPr>
        </p:nvSpPr>
        <p:spPr>
          <a:xfrm>
            <a:off x="0" y="722376"/>
            <a:ext cx="9144000" cy="457200"/>
          </a:xfrm>
        </p:spPr>
        <p:txBody>
          <a:bodyPr/>
          <a:lstStyle/>
          <a:p>
            <a:r>
              <a:rPr lang="en-US" sz="2800" b="1" dirty="0" smtClean="0"/>
              <a:t>Uploading Documents</a:t>
            </a:r>
            <a:endParaRPr lang="en-US" sz="2800" b="1" dirty="0"/>
          </a:p>
        </p:txBody>
      </p:sp>
      <p:sp>
        <p:nvSpPr>
          <p:cNvPr id="2" name="Content Placeholder 1"/>
          <p:cNvSpPr>
            <a:spLocks noGrp="1"/>
          </p:cNvSpPr>
          <p:nvPr>
            <p:ph idx="1"/>
            <p:custDataLst>
              <p:tags r:id="rId3"/>
            </p:custDataLst>
          </p:nvPr>
        </p:nvSpPr>
        <p:spPr>
          <a:xfrm>
            <a:off x="94195" y="1278646"/>
            <a:ext cx="8889787" cy="764442"/>
          </a:xfrm>
        </p:spPr>
        <p:txBody>
          <a:bodyPr>
            <a:normAutofit lnSpcReduction="10000"/>
          </a:bodyPr>
          <a:lstStyle/>
          <a:p>
            <a:r>
              <a:rPr lang="en-US" sz="2400" dirty="0" smtClean="0"/>
              <a:t>Additional documents can be uploaded and submitted with the application.</a:t>
            </a:r>
          </a:p>
          <a:p>
            <a:endParaRPr lang="en-US" sz="2400" dirty="0"/>
          </a:p>
          <a:p>
            <a:endParaRPr lang="en-US" sz="2400" dirty="0"/>
          </a:p>
        </p:txBody>
      </p:sp>
      <p:pic>
        <p:nvPicPr>
          <p:cNvPr id="45058" name="Picture 2" descr="Additional documents can be uploaded and submitted with the application.&#10;Step 1: In the Navigation Menu select Upload File.  &#10;Step 2: In the Application Documents Upload window, click Browse to find the file location and the file to upload.&#10;Step 3: Select the file to uplo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956" y="2172148"/>
            <a:ext cx="8670330" cy="386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72</a:t>
            </a:fld>
            <a:endParaRPr lang="en-US" dirty="0"/>
          </a:p>
        </p:txBody>
      </p:sp>
    </p:spTree>
    <p:custDataLst>
      <p:tags r:id="rId1"/>
    </p:custDataLst>
    <p:extLst>
      <p:ext uri="{BB962C8B-B14F-4D97-AF65-F5344CB8AC3E}">
        <p14:creationId xmlns:p14="http://schemas.microsoft.com/office/powerpoint/2010/main" val="41146685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ploading Documents Continued"/>
          <p:cNvSpPr>
            <a:spLocks noGrp="1"/>
          </p:cNvSpPr>
          <p:nvPr>
            <p:ph type="title"/>
            <p:custDataLst>
              <p:tags r:id="rId2"/>
            </p:custDataLst>
          </p:nvPr>
        </p:nvSpPr>
        <p:spPr>
          <a:xfrm>
            <a:off x="0" y="722376"/>
            <a:ext cx="9144000" cy="457200"/>
          </a:xfrm>
        </p:spPr>
        <p:txBody>
          <a:bodyPr/>
          <a:lstStyle/>
          <a:p>
            <a:r>
              <a:rPr lang="en-US" sz="2800" b="1" dirty="0" smtClean="0"/>
              <a:t>Uploading Documents </a:t>
            </a:r>
            <a:r>
              <a:rPr lang="en-US" sz="1800" b="1" dirty="0" smtClean="0"/>
              <a:t>(Cont.)</a:t>
            </a:r>
            <a:endParaRPr lang="en-US" sz="1800" b="1" dirty="0"/>
          </a:p>
        </p:txBody>
      </p:sp>
      <p:pic>
        <p:nvPicPr>
          <p:cNvPr id="46082" name="Picture 2" descr="Step 4: In the Application Documents Upload window, select the drop down arrow to view the list of Document Types.  Select the type of document you are uploading.&#10;Step 5: Click Uplo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610" y="1607520"/>
            <a:ext cx="8769704" cy="371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3"/>
            </p:custDataLst>
          </p:nvPr>
        </p:nvSpPr>
        <p:spPr>
          <a:xfrm>
            <a:off x="3505200" y="6324600"/>
            <a:ext cx="2133600" cy="365125"/>
          </a:xfrm>
        </p:spPr>
        <p:txBody>
          <a:bodyPr/>
          <a:lstStyle/>
          <a:p>
            <a:fld id="{001E099F-D07E-4DB9-AE8A-89E43E73D4FA}" type="slidenum">
              <a:rPr lang="en-US" smtClean="0"/>
              <a:t>73</a:t>
            </a:fld>
            <a:endParaRPr lang="en-US" dirty="0"/>
          </a:p>
        </p:txBody>
      </p:sp>
    </p:spTree>
    <p:custDataLst>
      <p:tags r:id="rId1"/>
    </p:custDataLst>
    <p:extLst>
      <p:ext uri="{BB962C8B-B14F-4D97-AF65-F5344CB8AC3E}">
        <p14:creationId xmlns:p14="http://schemas.microsoft.com/office/powerpoint/2010/main" val="10830707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urning to Complete an Incomplete Application"/>
          <p:cNvSpPr>
            <a:spLocks noGrp="1"/>
          </p:cNvSpPr>
          <p:nvPr>
            <p:ph type="title"/>
            <p:custDataLst>
              <p:tags r:id="rId2"/>
            </p:custDataLst>
          </p:nvPr>
        </p:nvSpPr>
        <p:spPr>
          <a:xfrm>
            <a:off x="0" y="722376"/>
            <a:ext cx="9144000" cy="457200"/>
          </a:xfrm>
        </p:spPr>
        <p:txBody>
          <a:bodyPr/>
          <a:lstStyle/>
          <a:p>
            <a:r>
              <a:rPr lang="en-US" sz="2800" b="1" dirty="0" smtClean="0"/>
              <a:t>Returning to Complete an Incomplete Application</a:t>
            </a:r>
            <a:endParaRPr lang="en-US" sz="1800" b="1" dirty="0"/>
          </a:p>
        </p:txBody>
      </p:sp>
      <p:sp>
        <p:nvSpPr>
          <p:cNvPr id="9" name="Content Placeholder 13"/>
          <p:cNvSpPr txBox="1">
            <a:spLocks/>
          </p:cNvSpPr>
          <p:nvPr>
            <p:custDataLst>
              <p:tags r:id="rId3"/>
            </p:custDataLst>
          </p:nvPr>
        </p:nvSpPr>
        <p:spPr>
          <a:xfrm>
            <a:off x="94195" y="1298448"/>
            <a:ext cx="8884359" cy="15285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An Applicant may return to complete an incomplete application within 30 calendar days from the date it was saved</a:t>
            </a:r>
          </a:p>
          <a:p>
            <a:r>
              <a:rPr lang="en-US" sz="2400" dirty="0" smtClean="0"/>
              <a:t>To complete an application select the </a:t>
            </a:r>
            <a:r>
              <a:rPr lang="en-US" sz="2400" b="1" i="1" dirty="0" smtClean="0"/>
              <a:t>Returning Applicant </a:t>
            </a:r>
            <a:r>
              <a:rPr lang="en-US" sz="2400" dirty="0" smtClean="0"/>
              <a:t>box under the blue avatar located in front of the equal symbol</a:t>
            </a:r>
            <a:endParaRPr lang="en-US" sz="2400" dirty="0"/>
          </a:p>
        </p:txBody>
      </p:sp>
      <p:pic>
        <p:nvPicPr>
          <p:cNvPr id="47106" name="Picture 2" descr="Returning to Complete a Saved Application.&#10;An Applicant may return to complete an incomplete application within 30 calendar days from the date it was saved.&#10;To complete an application select the Returning Applicant box under the blue avatar located in front of the equal symbol.&#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2877" y="3093556"/>
            <a:ext cx="7058235" cy="2932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74</a:t>
            </a:fld>
            <a:endParaRPr lang="en-US" dirty="0"/>
          </a:p>
        </p:txBody>
      </p:sp>
    </p:spTree>
    <p:custDataLst>
      <p:tags r:id="rId1"/>
    </p:custDataLst>
    <p:extLst>
      <p:ext uri="{BB962C8B-B14F-4D97-AF65-F5344CB8AC3E}">
        <p14:creationId xmlns:p14="http://schemas.microsoft.com/office/powerpoint/2010/main" val="38561800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urning to Complete an Incomplete Application Continued"/>
          <p:cNvSpPr>
            <a:spLocks noGrp="1"/>
          </p:cNvSpPr>
          <p:nvPr>
            <p:ph type="title"/>
            <p:custDataLst>
              <p:tags r:id="rId2"/>
            </p:custDataLst>
          </p:nvPr>
        </p:nvSpPr>
        <p:spPr>
          <a:xfrm>
            <a:off x="0" y="722376"/>
            <a:ext cx="9144000" cy="457200"/>
          </a:xfrm>
        </p:spPr>
        <p:txBody>
          <a:bodyPr/>
          <a:lstStyle/>
          <a:p>
            <a:r>
              <a:rPr lang="en-US" sz="2800" b="1" dirty="0" smtClean="0"/>
              <a:t>Returning to Complete an Incomplete Application </a:t>
            </a:r>
            <a:r>
              <a:rPr lang="en-US" sz="1800" b="1" dirty="0" smtClean="0"/>
              <a:t>(Cont.)</a:t>
            </a:r>
            <a:endParaRPr lang="en-US" sz="1200" b="1" dirty="0"/>
          </a:p>
        </p:txBody>
      </p:sp>
      <p:sp>
        <p:nvSpPr>
          <p:cNvPr id="19" name="Content Placeholder 13"/>
          <p:cNvSpPr txBox="1">
            <a:spLocks/>
          </p:cNvSpPr>
          <p:nvPr>
            <p:custDataLst>
              <p:tags r:id="rId3"/>
            </p:custDataLst>
          </p:nvPr>
        </p:nvSpPr>
        <p:spPr>
          <a:xfrm>
            <a:off x="94195" y="1298449"/>
            <a:ext cx="8884359" cy="15917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If you have forgotten the </a:t>
            </a:r>
            <a:r>
              <a:rPr lang="en-US" sz="2400" b="1" i="1" dirty="0" smtClean="0"/>
              <a:t>Applicant ID </a:t>
            </a:r>
            <a:r>
              <a:rPr lang="en-US" sz="2400" dirty="0" smtClean="0"/>
              <a:t>select the </a:t>
            </a:r>
            <a:r>
              <a:rPr lang="en-US" sz="2400" b="1" i="1" dirty="0" smtClean="0"/>
              <a:t>Click Here </a:t>
            </a:r>
            <a:r>
              <a:rPr lang="en-US" sz="2400" dirty="0" smtClean="0"/>
              <a:t>link to recover the Applicant ID</a:t>
            </a:r>
          </a:p>
          <a:p>
            <a:r>
              <a:rPr lang="en-US" sz="2400" dirty="0"/>
              <a:t>If you have forgotten the </a:t>
            </a:r>
            <a:r>
              <a:rPr lang="en-US" sz="2400" b="1" i="1" dirty="0" smtClean="0"/>
              <a:t>Password </a:t>
            </a:r>
            <a:r>
              <a:rPr lang="en-US" sz="2400" dirty="0" smtClean="0"/>
              <a:t>select </a:t>
            </a:r>
            <a:r>
              <a:rPr lang="en-US" sz="2400" dirty="0"/>
              <a:t>the </a:t>
            </a:r>
            <a:r>
              <a:rPr lang="en-US" sz="2400" b="1" i="1" dirty="0"/>
              <a:t>Click Here </a:t>
            </a:r>
            <a:r>
              <a:rPr lang="en-US" sz="2400" dirty="0"/>
              <a:t>link to recover the </a:t>
            </a:r>
            <a:r>
              <a:rPr lang="en-US" sz="2400" dirty="0" smtClean="0"/>
              <a:t>Password</a:t>
            </a:r>
            <a:endParaRPr lang="en-US" sz="2400" dirty="0"/>
          </a:p>
        </p:txBody>
      </p:sp>
      <p:pic>
        <p:nvPicPr>
          <p:cNvPr id="48130" name="Picture 2" descr="Enter the Applicant ID and Password.   &#10;If you have forgotten the Applicant ID, select the Click Here link under the box and follow the instructions to recover the Applicant ID.&#10;If you have forgotten the Password, select the Click Here link under the box and follow the instructions to recover the Password.&#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478" y="2971638"/>
            <a:ext cx="7207446" cy="2992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75</a:t>
            </a:fld>
            <a:endParaRPr lang="en-US" dirty="0"/>
          </a:p>
        </p:txBody>
      </p:sp>
    </p:spTree>
    <p:custDataLst>
      <p:tags r:id="rId1"/>
    </p:custDataLst>
    <p:extLst>
      <p:ext uri="{BB962C8B-B14F-4D97-AF65-F5344CB8AC3E}">
        <p14:creationId xmlns:p14="http://schemas.microsoft.com/office/powerpoint/2010/main" val="24586490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yment Information"/>
          <p:cNvSpPr>
            <a:spLocks noGrp="1"/>
          </p:cNvSpPr>
          <p:nvPr>
            <p:ph type="title"/>
            <p:custDataLst>
              <p:tags r:id="rId2"/>
            </p:custDataLst>
          </p:nvPr>
        </p:nvSpPr>
        <p:spPr>
          <a:xfrm>
            <a:off x="0" y="722376"/>
            <a:ext cx="9144000" cy="457200"/>
          </a:xfrm>
        </p:spPr>
        <p:txBody>
          <a:bodyPr/>
          <a:lstStyle/>
          <a:p>
            <a:r>
              <a:rPr lang="en-US" sz="2800" b="1" dirty="0" smtClean="0"/>
              <a:t>End of the Training Module</a:t>
            </a:r>
            <a:endParaRPr lang="en-US" sz="400" b="1" dirty="0"/>
          </a:p>
        </p:txBody>
      </p:sp>
      <p:sp>
        <p:nvSpPr>
          <p:cNvPr id="6" name="Content Placeholder 1"/>
          <p:cNvSpPr txBox="1">
            <a:spLocks/>
          </p:cNvSpPr>
          <p:nvPr>
            <p:custDataLst>
              <p:tags r:id="rId3"/>
            </p:custDataLst>
          </p:nvPr>
        </p:nvSpPr>
        <p:spPr>
          <a:xfrm>
            <a:off x="94195" y="1759310"/>
            <a:ext cx="8879715" cy="273222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smtClean="0">
                <a:solidFill>
                  <a:prstClr val="black"/>
                </a:solidFill>
              </a:rPr>
              <a:t>End of the Training Module</a:t>
            </a:r>
          </a:p>
          <a:p>
            <a:pPr marL="0" indent="0" algn="ctr">
              <a:buFont typeface="Arial" panose="020B0604020202020204" pitchFamily="34" charset="0"/>
              <a:buNone/>
            </a:pPr>
            <a:r>
              <a:rPr lang="en-US" sz="4000" b="1" dirty="0" smtClean="0">
                <a:solidFill>
                  <a:prstClr val="black"/>
                </a:solidFill>
              </a:rPr>
              <a:t>Please Close the Browser Window</a:t>
            </a:r>
          </a:p>
        </p:txBody>
      </p:sp>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76</a:t>
            </a:fld>
            <a:endParaRPr lang="en-US">
              <a:solidFill>
                <a:prstClr val="black"/>
              </a:solidFill>
            </a:endParaRPr>
          </a:p>
        </p:txBody>
      </p:sp>
    </p:spTree>
    <p:custDataLst>
      <p:tags r:id="rId1"/>
    </p:custDataLst>
    <p:extLst>
      <p:ext uri="{BB962C8B-B14F-4D97-AF65-F5344CB8AC3E}">
        <p14:creationId xmlns:p14="http://schemas.microsoft.com/office/powerpoint/2010/main" val="562530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vigation Menu"/>
          <p:cNvSpPr>
            <a:spLocks noGrp="1"/>
          </p:cNvSpPr>
          <p:nvPr>
            <p:ph type="title"/>
            <p:custDataLst>
              <p:tags r:id="rId2"/>
            </p:custDataLst>
          </p:nvPr>
        </p:nvSpPr>
        <p:spPr>
          <a:xfrm>
            <a:off x="0" y="722376"/>
            <a:ext cx="9144000" cy="457200"/>
          </a:xfrm>
        </p:spPr>
        <p:txBody>
          <a:bodyPr>
            <a:noAutofit/>
          </a:bodyPr>
          <a:lstStyle/>
          <a:p>
            <a:r>
              <a:rPr lang="en-US" sz="2800" b="1" dirty="0" smtClean="0"/>
              <a:t>Navigation Menu</a:t>
            </a:r>
            <a:endParaRPr lang="en-US" sz="1800" b="1" dirty="0"/>
          </a:p>
        </p:txBody>
      </p:sp>
      <p:sp>
        <p:nvSpPr>
          <p:cNvPr id="2" name="Content Placeholder 1"/>
          <p:cNvSpPr>
            <a:spLocks noGrp="1"/>
          </p:cNvSpPr>
          <p:nvPr>
            <p:ph sz="half" idx="2"/>
            <p:custDataLst>
              <p:tags r:id="rId3"/>
            </p:custDataLst>
          </p:nvPr>
        </p:nvSpPr>
        <p:spPr>
          <a:xfrm>
            <a:off x="94195" y="1316735"/>
            <a:ext cx="4174225" cy="4768589"/>
          </a:xfrm>
        </p:spPr>
        <p:txBody>
          <a:bodyPr>
            <a:normAutofit/>
          </a:bodyPr>
          <a:lstStyle/>
          <a:p>
            <a:r>
              <a:rPr lang="en-US" dirty="0" smtClean="0"/>
              <a:t>The Navigation Menu on the right side of the page will display throughout the entire URS Online Application Process and provides the following functionality:</a:t>
            </a:r>
          </a:p>
          <a:p>
            <a:endParaRPr lang="en-US" sz="900" dirty="0" smtClean="0"/>
          </a:p>
          <a:p>
            <a:pPr lvl="1"/>
            <a:r>
              <a:rPr lang="en-US" dirty="0" smtClean="0"/>
              <a:t>Percent </a:t>
            </a:r>
            <a:r>
              <a:rPr lang="en-US" dirty="0"/>
              <a:t>Complete Bar:  A </a:t>
            </a:r>
            <a:r>
              <a:rPr lang="en-US" dirty="0" smtClean="0"/>
              <a:t>gauge </a:t>
            </a:r>
            <a:r>
              <a:rPr lang="en-US" dirty="0"/>
              <a:t>to measure </a:t>
            </a:r>
            <a:r>
              <a:rPr lang="en-US" dirty="0" smtClean="0"/>
              <a:t>the amount of the application that has been completed</a:t>
            </a:r>
          </a:p>
          <a:p>
            <a:pPr lvl="1"/>
            <a:r>
              <a:rPr lang="en-US" dirty="0"/>
              <a:t>Logout:  Select Logout to logout of the URS </a:t>
            </a:r>
            <a:r>
              <a:rPr lang="en-US" dirty="0" smtClean="0"/>
              <a:t>Online Application Process</a:t>
            </a:r>
            <a:endParaRPr lang="en-US" dirty="0"/>
          </a:p>
        </p:txBody>
      </p:sp>
      <p:pic>
        <p:nvPicPr>
          <p:cNvPr id="15" name="Picture 4" descr="Navigation Menu.&#10;The Navigation Menu on the right side of the page will display throughout the URS Online Application Process and provides the following functionality:&#10;Percent Complete Bar:  A gauge to measure the amount of the application that has been completed&#10;Logout:  Select Logout to logout of the URS Online Application Process"/>
          <p:cNvPicPr>
            <a:picLocks noGrp="1"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bwMode="auto">
          <a:xfrm>
            <a:off x="4571999" y="1357023"/>
            <a:ext cx="4326015" cy="3954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8</a:t>
            </a:fld>
            <a:endParaRPr lang="en-US" dirty="0"/>
          </a:p>
        </p:txBody>
      </p:sp>
    </p:spTree>
    <p:custDataLst>
      <p:tags r:id="rId1"/>
    </p:custDataLst>
    <p:extLst>
      <p:ext uri="{BB962C8B-B14F-4D97-AF65-F5344CB8AC3E}">
        <p14:creationId xmlns:p14="http://schemas.microsoft.com/office/powerpoint/2010/main" val="112850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vigation Menu Continued"/>
          <p:cNvSpPr>
            <a:spLocks noGrp="1"/>
          </p:cNvSpPr>
          <p:nvPr>
            <p:ph type="title"/>
            <p:custDataLst>
              <p:tags r:id="rId2"/>
            </p:custDataLst>
          </p:nvPr>
        </p:nvSpPr>
        <p:spPr>
          <a:xfrm>
            <a:off x="0" y="722376"/>
            <a:ext cx="9144000" cy="457200"/>
          </a:xfrm>
        </p:spPr>
        <p:txBody>
          <a:bodyPr>
            <a:noAutofit/>
          </a:bodyPr>
          <a:lstStyle/>
          <a:p>
            <a:r>
              <a:rPr lang="en-US" sz="2800" b="1" dirty="0" smtClean="0"/>
              <a:t>Navigation Menu </a:t>
            </a:r>
            <a:r>
              <a:rPr lang="en-US" sz="1800" b="1" dirty="0" smtClean="0"/>
              <a:t>(Cont.)</a:t>
            </a:r>
            <a:endParaRPr lang="en-US" sz="2500" b="1" dirty="0"/>
          </a:p>
        </p:txBody>
      </p:sp>
      <p:sp>
        <p:nvSpPr>
          <p:cNvPr id="2" name="Content Placeholder 1"/>
          <p:cNvSpPr>
            <a:spLocks noGrp="1"/>
          </p:cNvSpPr>
          <p:nvPr>
            <p:ph sz="half" idx="2"/>
            <p:custDataLst>
              <p:tags r:id="rId3"/>
            </p:custDataLst>
          </p:nvPr>
        </p:nvSpPr>
        <p:spPr>
          <a:xfrm>
            <a:off x="94195" y="1295400"/>
            <a:ext cx="7058235" cy="4562240"/>
          </a:xfrm>
        </p:spPr>
        <p:txBody>
          <a:bodyPr>
            <a:noAutofit/>
          </a:bodyPr>
          <a:lstStyle/>
          <a:p>
            <a:pPr lvl="1"/>
            <a:r>
              <a:rPr lang="en-US" dirty="0" smtClean="0"/>
              <a:t>Menu:  Select Menu to view the sections of the application that have been completed. To return to a completed section of the application click the name of section in the list.</a:t>
            </a:r>
          </a:p>
          <a:p>
            <a:pPr lvl="1"/>
            <a:endParaRPr lang="en-US" sz="1200" dirty="0" smtClean="0"/>
          </a:p>
          <a:p>
            <a:pPr lvl="1"/>
            <a:r>
              <a:rPr lang="en-US" dirty="0" smtClean="0"/>
              <a:t>Save</a:t>
            </a:r>
            <a:r>
              <a:rPr lang="en-US" dirty="0"/>
              <a:t>:  Select </a:t>
            </a:r>
            <a:r>
              <a:rPr lang="en-US" dirty="0" smtClean="0"/>
              <a:t>Save </a:t>
            </a:r>
            <a:r>
              <a:rPr lang="en-US" dirty="0"/>
              <a:t>to save an incomplete application to be completed in the </a:t>
            </a:r>
            <a:r>
              <a:rPr lang="en-US" dirty="0" smtClean="0"/>
              <a:t>future</a:t>
            </a:r>
          </a:p>
          <a:p>
            <a:pPr lvl="1"/>
            <a:endParaRPr lang="en-US" sz="1200" dirty="0" smtClean="0"/>
          </a:p>
          <a:p>
            <a:pPr lvl="1"/>
            <a:r>
              <a:rPr lang="en-US" dirty="0" smtClean="0"/>
              <a:t>Report</a:t>
            </a:r>
            <a:r>
              <a:rPr lang="en-US" dirty="0"/>
              <a:t>:  </a:t>
            </a:r>
            <a:r>
              <a:rPr lang="en-US" dirty="0" smtClean="0"/>
              <a:t>Select Report to view </a:t>
            </a:r>
            <a:r>
              <a:rPr lang="en-US" dirty="0"/>
              <a:t>and save the MCSA-1 form in PDF format  </a:t>
            </a:r>
            <a:endParaRPr lang="en-US" dirty="0" smtClean="0"/>
          </a:p>
          <a:p>
            <a:pPr lvl="1"/>
            <a:endParaRPr lang="en-US" sz="1200" dirty="0" smtClean="0"/>
          </a:p>
          <a:p>
            <a:pPr lvl="1"/>
            <a:r>
              <a:rPr lang="en-US" dirty="0"/>
              <a:t>Upload File:  Select </a:t>
            </a:r>
            <a:r>
              <a:rPr lang="en-US" dirty="0" smtClean="0"/>
              <a:t>Upload File </a:t>
            </a:r>
            <a:r>
              <a:rPr lang="en-US" dirty="0"/>
              <a:t>to attach required or supporting </a:t>
            </a:r>
            <a:r>
              <a:rPr lang="en-US" dirty="0" smtClean="0"/>
              <a:t>documents to </a:t>
            </a:r>
            <a:r>
              <a:rPr lang="en-US" dirty="0"/>
              <a:t>the </a:t>
            </a:r>
            <a:r>
              <a:rPr lang="en-US" dirty="0" smtClean="0"/>
              <a:t>application for submission</a:t>
            </a:r>
          </a:p>
        </p:txBody>
      </p:sp>
      <p:pic>
        <p:nvPicPr>
          <p:cNvPr id="4098" name="Picture 2" descr="Menu:  Select Menu to view the sections of the application that have been completed. To return to a completed section of the application click the name of section in the list. &#10;Save:  Select Save to save an incomplete application to be completed in the future&#10;Report:  Select Report to view and save the MCSA-1 form in PDF format  &#10;Upload File:  Select Upload File to attach required or supporting documents to the application for submission&#10;Previous:  Select Previous to navigate to the previous page&#10;Next:  Select Next to navigate to the next page. When the system has validated all the information on a page has been provided it will display yellow ready for selection. &#10;Print:  Select Print to print the completed sections.  Only the sections of the application where responses have been provided to the questions will be printed.&#10;Help:  Select Help to view additional informational    &#10;Click Next in the Navigation Menu to move to the next page.&#10;&#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4220" y="1045850"/>
            <a:ext cx="1685925" cy="4895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9</a:t>
            </a:fld>
            <a:endParaRPr lang="en-US" dirty="0"/>
          </a:p>
        </p:txBody>
      </p:sp>
    </p:spTree>
    <p:custDataLst>
      <p:tags r:id="rId1"/>
    </p:custDataLst>
    <p:extLst>
      <p:ext uri="{BB962C8B-B14F-4D97-AF65-F5344CB8AC3E}">
        <p14:creationId xmlns:p14="http://schemas.microsoft.com/office/powerpoint/2010/main" val="23060506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0PHOTO" val=""/>
  <p:tag name="MMPROD_0LOGO" val=""/>
  <p:tag name="MMPROD_204769PHOTO" val=""/>
  <p:tag name="MMPROD_204769LOGO" val=""/>
  <p:tag name="MMPROD_UIPERSISTENCEDATA" val="MMPROD_UIPERSISTENCEDATA"/>
  <p:tag name="MMPROD_THEME_BG_IMAGE" val=""/>
  <p:tag name="MMPROD_UIDATA" val="&lt;database version=&quot;11.0&quot;&gt;&lt;object type=&quot;1&quot; unique_id=&quot;10001&quot;&gt;&lt;property id=&quot;20141&quot; value=&quot;Intro Submit an App for New Reg_US_Canada&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3&quot; value=&quot;-1&quot;/&gt;&lt;property id=&quot;20224&quot; value=&quot;C:\URS Training\Power Point Presentations\January_Release_PP_Pn\Intro Submit an App for New Reg_US_Canada&quot;/&gt;&lt;property id=&quot;20250&quot; value=&quot;0&quot;/&gt;&lt;property id=&quot;20251&quot; value=&quot;0&quot;/&gt;&lt;property id=&quot;20259&quot; value=&quot;0&quot;/&gt;&lt;property id=&quot;20263&quot; value=&quot;3&quot;/&gt;&lt;property id=&quot;20264&quot; value=&quot;1&quot;/&gt;&lt;property id=&quot;20519&quot; value=&quot;0&quot;/&gt;&lt;property id=&quot;20700&quot; value=&quot;0&quot;/&gt;&lt;object type=&quot;8&quot; unique_id=&quot;10002&quot;&gt;&lt;/object&gt;&lt;object type=&quot;2&quot; unique_id=&quot;10003&quot;&gt;&lt;object type=&quot;3&quot; unique_id=&quot;10004&quot;&gt;&lt;property id=&quot;20148&quot; value=&quot;5&quot;/&gt;&lt;property id=&quot;20300&quot; value=&quot;Slide 1 - &amp;quot;Unified Registration System (URS) &amp;quot;&quot;/&gt;&lt;property id=&quot;20307&quot; value=&quot;256&quot;/&gt;&lt;property id=&quot;20309&quot; value=&quot;-1&quot;/&gt;&lt;/object&gt;&lt;object type=&quot;3&quot; unique_id=&quot;125073&quot;&gt;&lt;property id=&quot;20148&quot; value=&quot;5&quot;/&gt;&lt;property id=&quot;20300&quot; value=&quot;Slide 2 - &amp;quot;Training Objectives&amp;quot;&quot;/&gt;&lt;property id=&quot;20307&quot; value=&quot;257&quot;/&gt;&lt;property id=&quot;20309&quot; value=&quot;-1&quot;/&gt;&lt;/object&gt;&lt;object type=&quot;3&quot; unique_id=&quot;256404&quot;&gt;&lt;property id=&quot;20148&quot; value=&quot;5&quot;/&gt;&lt;property id=&quot;20300&quot; value=&quot;Slide 21 - &amp;quot;Application Security (Cont.)&amp;quot;&quot;/&gt;&lt;property id=&quot;20307&quot; value=&quot;372&quot;/&gt;&lt;property id=&quot;20309&quot; value=&quot;-1&quot;/&gt;&lt;/object&gt;&lt;object type=&quot;3&quot; unique_id=&quot;256406&quot;&gt;&lt;property id=&quot;20148&quot; value=&quot;5&quot;/&gt;&lt;property id=&quot;20300&quot; value=&quot;Slide 24 - &amp;quot;Application Contact (Cont.)&amp;quot;&quot;/&gt;&lt;property id=&quot;20307&quot; value=&quot;515&quot;/&gt;&lt;property id=&quot;20309&quot; value=&quot;-1&quot;/&gt;&lt;/object&gt;&lt;object type=&quot;3&quot; unique_id=&quot;256410&quot;&gt;&lt;property id=&quot;20148&quot; value=&quot;5&quot;/&gt;&lt;property id=&quot;20300&quot; value=&quot;Slide 32 - &amp;quot;Business Description (Cont.)&amp;quot;&quot;/&gt;&lt;property id=&quot;20307&quot; value=&quot;410&quot;/&gt;&lt;property id=&quot;20309&quot; value=&quot;-1&quot;/&gt;&lt;/object&gt;&lt;object type=&quot;3&quot; unique_id=&quot;256414&quot;&gt;&lt;property id=&quot;20148&quot; value=&quot;5&quot;/&gt;&lt;property id=&quot;20300&quot; value=&quot;Slide 36 - &amp;quot;Business Description (Cont.)&amp;quot;&quot;/&gt;&lt;property id=&quot;20307&quot; value=&quot;482&quot;/&gt;&lt;property id=&quot;20309&quot; value=&quot;-1&quot;/&gt;&lt;/object&gt;&lt;object type=&quot;3&quot; unique_id=&quot;256415&quot;&gt;&lt;property id=&quot;20148&quot; value=&quot;5&quot;/&gt;&lt;property id=&quot;20300&quot; value=&quot;Slide 37 - &amp;quot;Business Description (Cont.)&amp;quot;&quot;/&gt;&lt;property id=&quot;20307&quot; value=&quot;512&quot;/&gt;&lt;property id=&quot;20309&quot; value=&quot;-1&quot;/&gt;&lt;/object&gt;&lt;object type=&quot;3&quot; unique_id=&quot;256417&quot;&gt;&lt;property id=&quot;20148&quot; value=&quot;5&quot;/&gt;&lt;property id=&quot;20300&quot; value=&quot;Slide 39 - &amp;quot;Business Description (Cont.)&amp;quot;&quot;/&gt;&lt;property id=&quot;20307&quot; value=&quot;484&quot;/&gt;&lt;property id=&quot;20309&quot; value=&quot;-1&quot;/&gt;&lt;/object&gt;&lt;object type=&quot;3&quot; unique_id=&quot;256436&quot;&gt;&lt;property id=&quot;20148&quot; value=&quot;5&quot;/&gt;&lt;property id=&quot;20300&quot; value=&quot;Slide 59 - &amp;quot;Compliance Certifications (Cont.)&amp;quot;&quot;/&gt;&lt;property id=&quot;20307&quot; value=&quot;457&quot;/&gt;&lt;property id=&quot;20309&quot; value=&quot;-1&quot;/&gt;&lt;/object&gt;&lt;object type=&quot;3&quot; unique_id=&quot;330844&quot;&gt;&lt;property id=&quot;20148&quot; value=&quot;5&quot;/&gt;&lt;property id=&quot;20300&quot; value=&quot;Slide 34 - &amp;quot;Business Description (Cont.)&amp;quot;&quot;/&gt;&lt;property id=&quot;20307&quot; value=&quot;543&quot;/&gt;&lt;property id=&quot;20309&quot; value=&quot;-1&quot;/&gt;&lt;/object&gt;&lt;object type=&quot;3&quot; unique_id=&quot;331718&quot;&gt;&lt;property id=&quot;20148&quot; value=&quot;5&quot;/&gt;&lt;property id=&quot;20300&quot; value=&quot;Slide 40 - &amp;quot;Operation Classification&amp;quot;&quot;/&gt;&lt;property id=&quot;20307&quot; value=&quot;545&quot;/&gt;&lt;property id=&quot;20309&quot; value=&quot;-1&quot;/&gt;&lt;/object&gt;&lt;object type=&quot;3&quot; unique_id=&quot;331719&quot;&gt;&lt;property id=&quot;20148&quot; value=&quot;5&quot;/&gt;&lt;property id=&quot;20300&quot; value=&quot;Slide 41 - &amp;quot;Vehicles&amp;quot;&quot;/&gt;&lt;property id=&quot;20307&quot; value=&quot;546&quot;/&gt;&lt;property id=&quot;20309&quot; value=&quot;-1&quot;/&gt;&lt;/object&gt;&lt;object type=&quot;3&quot; unique_id=&quot;331720&quot;&gt;&lt;property id=&quot;20148&quot; value=&quot;5&quot;/&gt;&lt;property id=&quot;20300&quot; value=&quot;Slide 42 - &amp;quot;Drivers&amp;quot;&quot;/&gt;&lt;property id=&quot;20307&quot; value=&quot;547&quot;/&gt;&lt;property id=&quot;20309&quot; value=&quot;-1&quot;/&gt;&lt;/object&gt;&lt;object type=&quot;3&quot; unique_id=&quot;332493&quot;&gt;&lt;property id=&quot;20148&quot; value=&quot;5&quot;/&gt;&lt;property id=&quot;20300&quot; value=&quot;Slide 47 - &amp;quot;Financial Responsibility&amp;quot;&quot;/&gt;&lt;property id=&quot;20307&quot; value=&quot;553&quot;/&gt;&lt;property id=&quot;20309&quot; value=&quot;-1&quot;/&gt;&lt;/object&gt;&lt;object type=&quot;3&quot; unique_id=&quot;333753&quot;&gt;&lt;property id=&quot;20148&quot; value=&quot;5&quot;/&gt;&lt;property id=&quot;20300&quot; value=&quot;Slide 60 - &amp;quot;Applicant’s Oath&amp;quot;&quot;/&gt;&lt;property id=&quot;20307&quot; value=&quot;558&quot;/&gt;&lt;property id=&quot;20309&quot; value=&quot;-1&quot;/&gt;&lt;/object&gt;&lt;object type=&quot;3&quot; unique_id=&quot;353477&quot;&gt;&lt;property id=&quot;20148&quot; value=&quot;5&quot;/&gt;&lt;property id=&quot;20300&quot; value=&quot;Slide 3 - &amp;quot;Introduction to the URS Online Application Process&amp;quot;&quot;/&gt;&lt;property id=&quot;20307&quot; value=&quot;567&quot;/&gt;&lt;property id=&quot;20309&quot; value=&quot;-1&quot;/&gt;&lt;/object&gt;&lt;object type=&quot;3&quot; unique_id=&quot;353478&quot;&gt;&lt;property id=&quot;20148&quot; value=&quot;5&quot;/&gt;&lt;property id=&quot;20300&quot; value=&quot;Slide 4 - &amp;quot;Accessing the URS Online Application Process &amp;quot;&quot;/&gt;&lt;property id=&quot;20307&quot; value=&quot;568&quot;/&gt;&lt;property id=&quot;20309&quot; value=&quot;-1&quot;/&gt;&lt;/object&gt;&lt;object type=&quot;3&quot; unique_id=&quot;353479&quot;&gt;&lt;property id=&quot;20148&quot; value=&quot;5&quot;/&gt;&lt;property id=&quot;20300&quot; value=&quot;Slide 5 - &amp;quot;Accessing the URS Online Application Process (Cont.)&amp;quot;&quot;/&gt;&lt;property id=&quot;20307&quot; value=&quot;569&quot;/&gt;&lt;property id=&quot;20309&quot; value=&quot;-1&quot;/&gt;&lt;/object&gt;&lt;object type=&quot;3&quot; unique_id=&quot;353480&quot;&gt;&lt;property id=&quot;20148&quot; value=&quot;5&quot;/&gt;&lt;property id=&quot;20300&quot; value=&quot;Slide 6 - &amp;quot;Accessing the URS Online Application Process (Cont.)&amp;quot;&quot;/&gt;&lt;property id=&quot;20307&quot; value=&quot;570&quot;/&gt;&lt;property id=&quot;20309&quot; value=&quot;-1&quot;/&gt;&lt;/object&gt;&lt;object type=&quot;3&quot; unique_id=&quot;353481&quot;&gt;&lt;property id=&quot;20148&quot; value=&quot;5&quot;/&gt;&lt;property id=&quot;20300&quot; value=&quot;Slide 7 - &amp;quot;Welcome Page&amp;quot;&quot;/&gt;&lt;property id=&quot;20307&quot; value=&quot;571&quot;/&gt;&lt;property id=&quot;20309&quot; value=&quot;-1&quot;/&gt;&lt;/object&gt;&lt;object type=&quot;3&quot; unique_id=&quot;353482&quot;&gt;&lt;property id=&quot;20148&quot; value=&quot;5&quot;/&gt;&lt;property id=&quot;20300&quot; value=&quot;Slide 8 - &amp;quot;Navigation Menu&amp;quot;&quot;/&gt;&lt;property id=&quot;20307&quot; value=&quot;572&quot;/&gt;&lt;property id=&quot;20309&quot; value=&quot;-1&quot;/&gt;&lt;/object&gt;&lt;object type=&quot;3&quot; unique_id=&quot;353483&quot;&gt;&lt;property id=&quot;20148&quot; value=&quot;5&quot;/&gt;&lt;property id=&quot;20300&quot; value=&quot;Slide 9 - &amp;quot;Navigation Menu (Cont.)&amp;quot;&quot;/&gt;&lt;property id=&quot;20307&quot; value=&quot;573&quot;/&gt;&lt;property id=&quot;20309&quot; value=&quot;-1&quot;/&gt;&lt;/object&gt;&lt;object type=&quot;3&quot; unique_id=&quot;353484&quot;&gt;&lt;property id=&quot;20148&quot; value=&quot;5&quot;/&gt;&lt;property id=&quot;20300&quot; value=&quot;Slide 10 - &amp;quot;Navigation Menu (Cont.)&amp;quot;&quot;/&gt;&lt;property id=&quot;20307&quot; value=&quot;574&quot;/&gt;&lt;property id=&quot;20309&quot; value=&quot;-1&quot;/&gt;&lt;/object&gt;&lt;object type=&quot;3&quot; unique_id=&quot;353485&quot;&gt;&lt;property id=&quot;20148&quot; value=&quot;5&quot;/&gt;&lt;property id=&quot;20300&quot; value=&quot;Slide 11 - &amp;quot;How to Navigate the URS Online Application Process &amp;quot;&quot;/&gt;&lt;property id=&quot;20307&quot; value=&quot;575&quot;/&gt;&lt;property id=&quot;20309&quot; value=&quot;-1&quot;/&gt;&lt;/object&gt;&lt;object type=&quot;3&quot; unique_id=&quot;354409&quot;&gt;&lt;property id=&quot;20148&quot; value=&quot;5&quot;/&gt;&lt;property id=&quot;20300&quot; value=&quot;Slide 13 - &amp;quot;Financial Responsibility Notice&amp;quot;&quot;/&gt;&lt;property id=&quot;20307&quot; value=&quot;577&quot;/&gt;&lt;property id=&quot;20309&quot; value=&quot;-1&quot;/&gt;&lt;/object&gt;&lt;object type=&quot;3&quot; unique_id=&quot;354410&quot;&gt;&lt;property id=&quot;20148&quot; value=&quot;5&quot;/&gt;&lt;property id=&quot;20300&quot; value=&quot;Slide 14 - &amp;quot;Designation of Process Agent Notice&amp;quot;&quot;/&gt;&lt;property id=&quot;20307&quot; value=&quot;578&quot;/&gt;&lt;property id=&quot;20309&quot; value=&quot;-1&quot;/&gt;&lt;/object&gt;&lt;object type=&quot;3&quot; unique_id=&quot;354411&quot;&gt;&lt;property id=&quot;20148&quot; value=&quot;5&quot;/&gt;&lt;property id=&quot;20300&quot; value=&quot;Slide 15 - &amp;quot;Issuance of Active USDOT Number Notice&amp;quot;&quot;/&gt;&lt;property id=&quot;20307&quot; value=&quot;579&quot;/&gt;&lt;property id=&quot;20309&quot; value=&quot;-1&quot;/&gt;&lt;/object&gt;&lt;object type=&quot;3&quot; unique_id=&quot;354412&quot;&gt;&lt;property id=&quot;20148&quot; value=&quot;5&quot;/&gt;&lt;property id=&quot;20300&quot; value=&quot;Slide 16 - &amp;quot;Certifications and Oaths Signature Notice&amp;quot;&quot;/&gt;&lt;property id=&quot;20307&quot; value=&quot;580&quot;/&gt;&lt;property id=&quot;20309&quot; value=&quot;-1&quot;/&gt;&lt;/object&gt;&lt;object type=&quot;3&quot; unique_id=&quot;354413&quot;&gt;&lt;property id=&quot;20148&quot; value=&quot;5&quot;/&gt;&lt;property id=&quot;20300&quot; value=&quot;Slide 17 - &amp;quot;Information Collection Notice&amp;quot;&quot;/&gt;&lt;property id=&quot;20307&quot; value=&quot;581&quot;/&gt;&lt;property id=&quot;20309&quot; value=&quot;-1&quot;/&gt;&lt;/object&gt;&lt;object type=&quot;3&quot; unique_id=&quot;354416&quot;&gt;&lt;property id=&quot;20148&quot; value=&quot;5&quot;/&gt;&lt;property id=&quot;20300&quot; value=&quot;Slide 20 - &amp;quot;Application Security (Cont.)&amp;quot;&quot;/&gt;&lt;property id=&quot;20307&quot; value=&quot;584&quot;/&gt;&lt;property id=&quot;20309&quot; value=&quot;-1&quot;/&gt;&lt;/object&gt;&lt;object type=&quot;3&quot; unique_id=&quot;355163&quot;&gt;&lt;property id=&quot;20148&quot; value=&quot;5&quot;/&gt;&lt;property id=&quot;20300&quot; value=&quot;Slide 22 - &amp;quot;Application Contact&amp;quot;&quot;/&gt;&lt;property id=&quot;20307&quot; value=&quot;585&quot;/&gt;&lt;property id=&quot;20309&quot; value=&quot;-1&quot;/&gt;&lt;/object&gt;&lt;object type=&quot;3&quot; unique_id=&quot;355164&quot;&gt;&lt;property id=&quot;20148&quot; value=&quot;5&quot;/&gt;&lt;property id=&quot;20300&quot; value=&quot;Slide 23 - &amp;quot;Application Contact (Cont.)&amp;quot;&quot;/&gt;&lt;property id=&quot;20307&quot; value=&quot;586&quot;/&gt;&lt;property id=&quot;20309&quot; value=&quot;-1&quot;/&gt;&lt;/object&gt;&lt;object type=&quot;3&quot; unique_id=&quot;355166&quot;&gt;&lt;property id=&quot;20148&quot; value=&quot;5&quot;/&gt;&lt;property id=&quot;20300&quot; value=&quot;Slide 28 - &amp;quot;Business Description (Cont.)&amp;quot;&quot;/&gt;&lt;property id=&quot;20307&quot; value=&quot;588&quot;/&gt;&lt;property id=&quot;20309&quot; value=&quot;-1&quot;/&gt;&lt;/object&gt;&lt;object type=&quot;3&quot; unique_id=&quot;355167&quot;&gt;&lt;property id=&quot;20148&quot; value=&quot;5&quot;/&gt;&lt;property id=&quot;20300&quot; value=&quot;Slide 29 - &amp;quot;Business Description (Cont.)&amp;quot;&quot;/&gt;&lt;property id=&quot;20307&quot; value=&quot;589&quot;/&gt;&lt;property id=&quot;20309&quot; value=&quot;-1&quot;/&gt;&lt;/object&gt;&lt;object type=&quot;3&quot; unique_id=&quot;355168&quot;&gt;&lt;property id=&quot;20148&quot; value=&quot;5&quot;/&gt;&lt;property id=&quot;20300&quot; value=&quot;Slide 30 - &amp;quot;Business Description (Cont.)&amp;quot;&quot;/&gt;&lt;property id=&quot;20307&quot; value=&quot;590&quot;/&gt;&lt;property id=&quot;20309&quot; value=&quot;-1&quot;/&gt;&lt;/object&gt;&lt;object type=&quot;3&quot; unique_id=&quot;355169&quot;&gt;&lt;property id=&quot;20148&quot; value=&quot;5&quot;/&gt;&lt;property id=&quot;20300&quot; value=&quot;Slide 33 - &amp;quot;Business Description (Cont.)&amp;quot;&quot;/&gt;&lt;property id=&quot;20307&quot; value=&quot;591&quot;/&gt;&lt;property id=&quot;20309&quot; value=&quot;-1&quot;/&gt;&lt;/object&gt;&lt;object type=&quot;3&quot; unique_id=&quot;358216&quot;&gt;&lt;property id=&quot;20148&quot; value=&quot;5&quot;/&gt;&lt;property id=&quot;20300&quot; value=&quot;Slide 35 - &amp;quot;Business Description (Cont.)&amp;quot;&quot;/&gt;&lt;property id=&quot;20307&quot; value=&quot;592&quot;/&gt;&lt;property id=&quot;20309&quot; value=&quot;-1&quot;/&gt;&lt;/object&gt;&lt;object type=&quot;3&quot; unique_id=&quot;358217&quot;&gt;&lt;property id=&quot;20148&quot; value=&quot;5&quot;/&gt;&lt;property id=&quot;20300&quot; value=&quot;Slide 38 - &amp;quot;Business Description (Cont.)&amp;quot;&quot;/&gt;&lt;property id=&quot;20307&quot; value=&quot;593&quot;/&gt;&lt;property id=&quot;20309&quot; value=&quot;-1&quot;/&gt;&lt;/object&gt;&lt;object type=&quot;3&quot; unique_id=&quot;358219&quot;&gt;&lt;property id=&quot;20148&quot; value=&quot;5&quot;/&gt;&lt;property id=&quot;20300&quot; value=&quot;Slide 43 - &amp;quot;Hazardous Materials&amp;quot;&quot;/&gt;&lt;property id=&quot;20307&quot; value=&quot;595&quot;/&gt;&lt;property id=&quot;20309&quot; value=&quot;-1&quot;/&gt;&lt;/object&gt;&lt;object type=&quot;3&quot; unique_id=&quot;358220&quot;&gt;&lt;property id=&quot;20148&quot; value=&quot;5&quot;/&gt;&lt;property id=&quot;20300&quot; value=&quot;Slide 44 - &amp;quot;Cargo Tank Facility&amp;quot;&quot;/&gt;&lt;property id=&quot;20307&quot; value=&quot;596&quot;/&gt;&lt;property id=&quot;20309&quot; value=&quot;-1&quot;/&gt;&lt;/object&gt;&lt;object type=&quot;3&quot; unique_id=&quot;358221&quot;&gt;&lt;property id=&quot;20148&quot; value=&quot;5&quot;/&gt;&lt;property id=&quot;20300&quot; value=&quot;Slide 45 - &amp;quot;Transport Passengers&amp;quot;&quot;/&gt;&lt;property id=&quot;20307&quot; value=&quot;597&quot;/&gt;&lt;property id=&quot;20309&quot; value=&quot;-1&quot;/&gt;&lt;/object&gt;&lt;object type=&quot;3&quot; unique_id=&quot;358222&quot;&gt;&lt;property id=&quot;20148&quot; value=&quot;5&quot;/&gt;&lt;property id=&quot;20300&quot; value=&quot;Slide 46 - &amp;quot;Household Goods&amp;quot;&quot;/&gt;&lt;property id=&quot;20307&quot; value=&quot;598&quot;/&gt;&lt;property id=&quot;20309&quot; value=&quot;-1&quot;/&gt;&lt;/object&gt;&lt;object type=&quot;3&quot; unique_id=&quot;358225&quot;&gt;&lt;property id=&quot;20148&quot; value=&quot;5&quot;/&gt;&lt;property id=&quot;20300&quot; value=&quot;Slide 48 - &amp;quot;Affiliation with Others&amp;quot;&quot;/&gt;&lt;property id=&quot;20307&quot; value=&quot;601&quot;/&gt;&lt;property id=&quot;20309&quot; value=&quot;-1&quot;/&gt;&lt;/object&gt;&lt;object type=&quot;3&quot; unique_id=&quot;358226&quot;&gt;&lt;property id=&quot;20148&quot; value=&quot;5&quot;/&gt;&lt;property id=&quot;20300&quot; value=&quot;Slide 49 - &amp;quot;Affiliation with Others (Cont.)&amp;quot;&quot;/&gt;&lt;property id=&quot;20307&quot; value=&quot;602&quot;/&gt;&lt;property id=&quot;20309&quot; value=&quot;-1&quot;/&gt;&lt;/object&gt;&lt;object type=&quot;3&quot; unique_id=&quot;358227&quot;&gt;&lt;property id=&quot;20148&quot; value=&quot;5&quot;/&gt;&lt;property id=&quot;20300&quot; value=&quot;Slide 50 - &amp;quot;Affiliation with Others (Cont.)&amp;quot;&quot;/&gt;&lt;property id=&quot;20307&quot; value=&quot;603&quot;/&gt;&lt;property id=&quot;20309&quot; value=&quot;-1&quot;/&gt;&lt;/object&gt;&lt;object type=&quot;3&quot; unique_id=&quot;358228&quot;&gt;&lt;property id=&quot;20148&quot; value=&quot;5&quot;/&gt;&lt;property id=&quot;20300&quot; value=&quot;Slide 51 - &amp;quot;Affiliation with Other (Cont.)&amp;quot;&quot;/&gt;&lt;property id=&quot;20307&quot; value=&quot;604&quot;/&gt;&lt;property id=&quot;20309&quot; value=&quot;-1&quot;/&gt;&lt;/object&gt;&lt;object type=&quot;3&quot; unique_id=&quot;358229&quot;&gt;&lt;property id=&quot;20148&quot; value=&quot;5&quot;/&gt;&lt;property id=&quot;20300&quot; value=&quot;Slide 52 - &amp;quot;Certification Statement&amp;quot;&quot;/&gt;&lt;property id=&quot;20307&quot; value=&quot;605&quot;/&gt;&lt;property id=&quot;20309&quot; value=&quot;-1&quot;/&gt;&lt;/object&gt;&lt;object type=&quot;3&quot; unique_id=&quot;358230&quot;&gt;&lt;property id=&quot;20148&quot; value=&quot;5&quot;/&gt;&lt;property id=&quot;20300&quot; value=&quot;Slide 53 - &amp;quot;Certification Statement (Cont.)&amp;quot;&quot;/&gt;&lt;property id=&quot;20307&quot; value=&quot;606&quot;/&gt;&lt;property id=&quot;20309&quot; value=&quot;-1&quot;/&gt;&lt;/object&gt;&lt;object type=&quot;3&quot; unique_id=&quot;358231&quot;&gt;&lt;property id=&quot;20148&quot; value=&quot;5&quot;/&gt;&lt;property id=&quot;20300&quot; value=&quot;Slide 54 - &amp;quot;Compliance Certifications&amp;quot;&quot;/&gt;&lt;property id=&quot;20307&quot; value=&quot;607&quot;/&gt;&lt;property id=&quot;20309&quot; value=&quot;-1&quot;/&gt;&lt;/object&gt;&lt;object type=&quot;3&quot; unique_id=&quot;358232&quot;&gt;&lt;property id=&quot;20148&quot; value=&quot;5&quot;/&gt;&lt;property id=&quot;20300&quot; value=&quot;Slide 55 - &amp;quot;Compliance Certifications (Cont.)&amp;quot;&quot;/&gt;&lt;property id=&quot;20307&quot; value=&quot;608&quot;/&gt;&lt;property id=&quot;20309&quot; value=&quot;-1&quot;/&gt;&lt;/object&gt;&lt;object type=&quot;3&quot; unique_id=&quot;358233&quot;&gt;&lt;property id=&quot;20148&quot; value=&quot;5&quot;/&gt;&lt;property id=&quot;20300&quot; value=&quot;Slide 56 - &amp;quot;Compliance Certifications (Cont.)&amp;quot;&quot;/&gt;&lt;property id=&quot;20307&quot; value=&quot;609&quot;/&gt;&lt;property id=&quot;20309&quot; value=&quot;-1&quot;/&gt;&lt;/object&gt;&lt;object type=&quot;3&quot; unique_id=&quot;358234&quot;&gt;&lt;property id=&quot;20148&quot; value=&quot;5&quot;/&gt;&lt;property id=&quot;20300&quot; value=&quot;Slide 61 - &amp;quot;Applicant’s Oath (Cont.)&amp;quot;&quot;/&gt;&lt;property id=&quot;20307&quot; value=&quot;610&quot;/&gt;&lt;property id=&quot;20309&quot; value=&quot;-1&quot;/&gt;&lt;/object&gt;&lt;object type=&quot;3&quot; unique_id=&quot;358235&quot;&gt;&lt;property id=&quot;20148&quot; value=&quot;5&quot;/&gt;&lt;property id=&quot;20300&quot; value=&quot;Slide 62 - &amp;quot;URS Company Official Portal Account &amp;quot;&quot;/&gt;&lt;property id=&quot;20307&quot; value=&quot;611&quot;/&gt;&lt;property id=&quot;20309&quot; value=&quot;-1&quot;/&gt;&lt;/object&gt;&lt;object type=&quot;3&quot; unique_id=&quot;358236&quot;&gt;&lt;property id=&quot;20148&quot; value=&quot;5&quot;/&gt;&lt;property id=&quot;20300&quot; value=&quot;Slide 63 - &amp;quot;Creating a PDF File of the Application for Viewing, Printing and Saving&amp;quot;&quot;/&gt;&lt;property id=&quot;20307&quot; value=&quot;612&quot;/&gt;&lt;property id=&quot;20309&quot; value=&quot;-1&quot;/&gt;&lt;/object&gt;&lt;object type=&quot;3&quot; unique_id=&quot;358237&quot;&gt;&lt;property id=&quot;20148&quot; value=&quot;5&quot;/&gt;&lt;property id=&quot;20300&quot; value=&quot;Slide 64 - &amp;quot;Creating a PDF File of the Application for Viewing, Printing and Saving (Cont.)&amp;quot;&quot;/&gt;&lt;property id=&quot;20307&quot; value=&quot;613&quot;/&gt;&lt;property id=&quot;20309&quot; value=&quot;-1&quot;/&gt;&lt;/object&gt;&lt;object type=&quot;3&quot; unique_id=&quot;358238&quot;&gt;&lt;property id=&quot;20148&quot; value=&quot;5&quot;/&gt;&lt;property id=&quot;20300&quot; value=&quot;Slide 65 - &amp;quot;Printing the Application&amp;quot;&quot;/&gt;&lt;property id=&quot;20307&quot; value=&quot;614&quot;/&gt;&lt;property id=&quot;20309&quot; value=&quot;-1&quot;/&gt;&lt;/object&gt;&lt;object type=&quot;3&quot; unique_id=&quot;358240&quot;&gt;&lt;property id=&quot;20148&quot; value=&quot;5&quot;/&gt;&lt;property id=&quot;20300&quot; value=&quot;Slide 67 - &amp;quot;Payment Information&amp;quot;&quot;/&gt;&lt;property id=&quot;20307&quot; value=&quot;616&quot;/&gt;&lt;property id=&quot;20309&quot; value=&quot;-1&quot;/&gt;&lt;/object&gt;&lt;object type=&quot;3&quot; unique_id=&quot;358241&quot;&gt;&lt;property id=&quot;20148&quot; value=&quot;5&quot;/&gt;&lt;property id=&quot;20300&quot; value=&quot;Slide 68 - &amp;quot;Payment Information (Cont.)&amp;quot;&quot;/&gt;&lt;property id=&quot;20307&quot; value=&quot;617&quot;/&gt;&lt;property id=&quot;20309&quot; value=&quot;-1&quot;/&gt;&lt;/object&gt;&lt;object type=&quot;3&quot; unique_id=&quot;358243&quot;&gt;&lt;property id=&quot;20148&quot; value=&quot;5&quot;/&gt;&lt;property id=&quot;20300&quot; value=&quot;Slide 70 - &amp;quot;Payment Information – Credit Card&amp;quot;&quot;/&gt;&lt;property id=&quot;20307&quot; value=&quot;619&quot;/&gt;&lt;property id=&quot;20309&quot; value=&quot;-1&quot;/&gt;&lt;/object&gt;&lt;object type=&quot;3&quot; unique_id=&quot;358244&quot;&gt;&lt;property id=&quot;20148&quot; value=&quot;5&quot;/&gt;&lt;property id=&quot;20300&quot; value=&quot;Slide 71 - &amp;quot;Payment Information (Cont.)&amp;quot;&quot;/&gt;&lt;property id=&quot;20307&quot; value=&quot;620&quot;/&gt;&lt;property id=&quot;20309&quot; value=&quot;-1&quot;/&gt;&lt;/object&gt;&lt;object type=&quot;3&quot; unique_id=&quot;358245&quot;&gt;&lt;property id=&quot;20148&quot; value=&quot;5&quot;/&gt;&lt;property id=&quot;20300&quot; value=&quot;Slide 72 - &amp;quot;Uploading Documents&amp;quot;&quot;/&gt;&lt;property id=&quot;20307&quot; value=&quot;621&quot;/&gt;&lt;property id=&quot;20309&quot; value=&quot;-1&quot;/&gt;&lt;/object&gt;&lt;object type=&quot;3&quot; unique_id=&quot;358246&quot;&gt;&lt;property id=&quot;20148&quot; value=&quot;5&quot;/&gt;&lt;property id=&quot;20300&quot; value=&quot;Slide 73 - &amp;quot;Uploading Documents (Cont.)&amp;quot;&quot;/&gt;&lt;property id=&quot;20307&quot; value=&quot;622&quot;/&gt;&lt;property id=&quot;20309&quot; value=&quot;-1&quot;/&gt;&lt;/object&gt;&lt;object type=&quot;3&quot; unique_id=&quot;358248&quot;&gt;&lt;property id=&quot;20148&quot; value=&quot;5&quot;/&gt;&lt;property id=&quot;20300&quot; value=&quot;Slide 75 - &amp;quot;Returning to Complete an Incomplete Application (Cont.)&amp;quot;&quot;/&gt;&lt;property id=&quot;20307&quot; value=&quot;624&quot;/&gt;&lt;property id=&quot;20309&quot; value=&quot;-1&quot;/&gt;&lt;/object&gt;&lt;object type=&quot;3&quot; unique_id=&quot;358249&quot;&gt;&lt;property id=&quot;20148&quot; value=&quot;5&quot;/&gt;&lt;property id=&quot;20300&quot; value=&quot;Slide 76 - &amp;quot;End of the Training Module&amp;quot;&quot;/&gt;&lt;property id=&quot;20307&quot; value=&quot;625&quot;/&gt;&lt;property id=&quot;20309&quot; value=&quot;-1&quot;/&gt;&lt;/object&gt;&lt;object type=&quot;3&quot; unique_id=&quot;360041&quot;&gt;&lt;property id=&quot;20148&quot; value=&quot;5&quot;/&gt;&lt;property id=&quot;20300&quot; value=&quot;Slide 25 - &amp;quot;Application Contact (Cont.)&amp;quot;&quot;/&gt;&lt;property id=&quot;20307&quot; value=&quot;628&quot;/&gt;&lt;property id=&quot;20309&quot; value=&quot;-1&quot;/&gt;&lt;/object&gt;&lt;object type=&quot;3&quot; unique_id=&quot;360042&quot;&gt;&lt;property id=&quot;20148&quot; value=&quot;5&quot;/&gt;&lt;property id=&quot;20300&quot; value=&quot;Slide 26 - &amp;quot;Application Contact (Cont.)&amp;quot;&quot;/&gt;&lt;property id=&quot;20307&quot; value=&quot;629&quot;/&gt;&lt;property id=&quot;20309&quot; value=&quot;-1&quot;/&gt;&lt;/object&gt;&lt;object type=&quot;3&quot; unique_id=&quot;360043&quot;&gt;&lt;property id=&quot;20148&quot; value=&quot;5&quot;/&gt;&lt;property id=&quot;20300&quot; value=&quot;Slide 27 - &amp;quot;Business Description&amp;quot;&quot;/&gt;&lt;property id=&quot;20307&quot; value=&quot;627&quot;/&gt;&lt;property id=&quot;20309&quot; value=&quot;-1&quot;/&gt;&lt;/object&gt;&lt;object type=&quot;3&quot; unique_id=&quot;360044&quot;&gt;&lt;property id=&quot;20148&quot; value=&quot;5&quot;/&gt;&lt;property id=&quot;20300&quot; value=&quot;Slide 31 - &amp;quot;Business Description (Cont.)&amp;quot;&quot;/&gt;&lt;property id=&quot;20307&quot; value=&quot;630&quot;/&gt;&lt;property id=&quot;20309&quot; value=&quot;-1&quot;/&gt;&lt;/object&gt;&lt;object type=&quot;3&quot; unique_id=&quot;360045&quot;&gt;&lt;property id=&quot;20148&quot; value=&quot;5&quot;/&gt;&lt;property id=&quot;20300&quot; value=&quot;Slide 58 - &amp;quot;Compliance Certifications (Cont.)&amp;quot;&quot;/&gt;&lt;property id=&quot;20307&quot; value=&quot;626&quot;/&gt;&lt;property id=&quot;20309&quot; value=&quot;-1&quot;/&gt;&lt;/object&gt;&lt;object type=&quot;3&quot; unique_id=&quot;360046&quot;&gt;&lt;property id=&quot;20148&quot; value=&quot;5&quot;/&gt;&lt;property id=&quot;20300&quot; value=&quot;Slide 74 - &amp;quot;Returning to Complete an Incomplete Application&amp;quot;&quot;/&gt;&lt;property id=&quot;20307&quot; value=&quot;631&quot;/&gt;&lt;property id=&quot;20309&quot; value=&quot;-1&quot;/&gt;&lt;/object&gt;&lt;object type=&quot;3&quot; unique_id=&quot;362686&quot;&gt;&lt;property id=&quot;20148&quot; value=&quot;5&quot;/&gt;&lt;property id=&quot;20300&quot; value=&quot;Slide 57 - &amp;quot;Compliance Certifications (Cont.)&amp;quot;&quot;/&gt;&lt;property id=&quot;20307&quot; value=&quot;634&quot;/&gt;&lt;property id=&quot;20309&quot; value=&quot;-1&quot;/&gt;&lt;/object&gt;&lt;object type=&quot;3&quot; unique_id=&quot;362687&quot;&gt;&lt;property id=&quot;20148&quot; value=&quot;5&quot;/&gt;&lt;property id=&quot;20300&quot; value=&quot;Slide 66 - &amp;quot;Printing the Application (Cont.)&amp;quot;&quot;/&gt;&lt;property id=&quot;20307&quot; value=&quot;632&quot;/&gt;&lt;property id=&quot;20309&quot; value=&quot;-1&quot;/&gt;&lt;/object&gt;&lt;object type=&quot;3&quot; unique_id=&quot;362688&quot;&gt;&lt;property id=&quot;20148&quot; value=&quot;5&quot;/&gt;&lt;property id=&quot;20300&quot; value=&quot;Slide 69 - &amp;quot;Payment Information – Electronic Funds Transfer (EFT)&amp;quot;&quot;/&gt;&lt;property id=&quot;20307&quot; value=&quot;633&quot;/&gt;&lt;property id=&quot;20309&quot; value=&quot;-1&quot;/&gt;&lt;/object&gt;&lt;object type=&quot;3&quot; unique_id=&quot;363269&quot;&gt;&lt;property id=&quot;20148&quot; value=&quot;5&quot;/&gt;&lt;property id=&quot;20300&quot; value=&quot;Slide 12 - &amp;quot;Required Information&amp;quot;&quot;/&gt;&lt;property id=&quot;20307&quot; value=&quot;635&quot;/&gt;&lt;property id=&quot;20309&quot; value=&quot;-1&quot;/&gt;&lt;/object&gt;&lt;object type=&quot;3&quot; unique_id=&quot;365479&quot;&gt;&lt;property id=&quot;20148&quot; value=&quot;5&quot;/&gt;&lt;property id=&quot;20300&quot; value=&quot;Slide 18 - &amp;quot;Application Security&amp;quot;&quot;/&gt;&lt;property id=&quot;20307&quot; value=&quot;636&quot;/&gt;&lt;property id=&quot;20309&quot; value=&quot;-1&quot;/&gt;&lt;/object&gt;&lt;object type=&quot;3&quot; unique_id=&quot;365480&quot;&gt;&lt;property id=&quot;20148&quot; value=&quot;5&quot;/&gt;&lt;property id=&quot;20300&quot; value=&quot;Slide 19 - &amp;quot;Application Security (Cont.)&amp;quot;&quot;/&gt;&lt;property id=&quot;20307&quot; value=&quot;637&quot;/&gt;&lt;property id=&quot;20309&quot; value=&quot;-1&quot;/&gt;&lt;/object&gt;&lt;/object&gt;&lt;object type=&quot;4&quot; unique_id=&quot;358776&quot;&gt;&lt;/object&gt;&lt;object type=&quot;10&quot; unique_id=&quot;358777&quot;&gt;&lt;object type=&quot;11&quot; unique_id=&quot;358778&quot;&gt;&lt;property id=&quot;20180&quot; value=&quot;1&quot;/&gt;&lt;property id=&quot;20181&quot; value=&quot;1&quot;/&gt;&lt;property id=&quot;20183&quot; value=&quot;1&quot;/&gt;&lt;/object&gt;&lt;object type=&quot;12&quot; unique_id=&quot;366213&quot;&gt;&lt;/objec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DQoJCTx1aXRleHQgbmFtZT0iQ09VUlNFX1NUQVRVUyIgdmFsdWU9Ik1vZHVsZSBTdGF0dXMiLz4NCgkJPHVpdGV4dCBuYW1lPSJQQVNTRURfU1RSSU5HIiB2YWx1ZT0iUGFzc2VkIi8+DQoJCTx1aXRleHQgbmFtZT0iRkFJTEVEX1NUUklORyIgdmFsdWU9IkZhaWxl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Q09VUlNFX1NUQVRVUyIgdmFsdWU9Ik1vZHVsc3RhdHVzIi8+DQoJCTx1aXRleHQgbmFtZT0iUEFTU0VEX1NUUklORyIgdmFsdWU9IkVyZm9sZ3JlaWNoIi8+DQoJCTx1aXRleHQgbmFtZT0iRkFJTEVEX1NUUklORyIgdmFsdWU9IkZlaGxnZXNjaGxhZ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Qk8dWl0ZXh0IG5hbWU9IkFUVEFDSE1FTlRfUFJFVklFV19XQVJOSU5HTVNHX1RJVExFU1RSSU5HIiB2YWx1ZT0iQXZlcnRpc3NlbWVudCBjb25jZXJuYW50IGxhIHBpw6hjZSBqb2ludGUiLz4NCgkJPHVpdGV4dCBuYW1lPSJBVFRBQ0hNRU5UX1BSRVZJRVdfV0FSTklOR01TRyIgdmFsdWU9IkxlcyBwacOoY2VzIGpvaW50ZXMgbmUgcGV1dmVudCBwYXMgw6p0cmUgb3V2ZXJ0ZXMgZW4gbW9kZSBBcGVyw6d1LiBVdGlsaXNleiBsYSBwdWJsaWNhdGlvbiBwb3VyIGFmZmljaGVyIGxlcyByw6lzdWx0YXRzLiIvPg0KCQk8dWl0ZXh0IG5hbWU9IkNPTExBQl9MT0NBTF9QTEFZQkFDS19NU0ciIHZhbHVlPSJMZSBjb250ZW51IGVzdCBsdSBsb2NhbGVtZW50LiBMYSBjb2xsYWJvcmF0aW9uIG7igJllc3QgcGFzIHByaXNlIGVuIGNoYXJnZSBwb3VyIGNlIG1vZGUuIi8+DQoJCTx1aXRleHQgbmFtZT0iQ09MTEFCX0xPQ0FMX1BMQVlCQUNLX1RJVExFIiB2YWx1ZT0iTGVjdHVyZSBsb2NhbGUiLz4NCgkJPHVpdGV4dCBuYW1lPSJDT0xMQUJfTE9DQUxfUExBWUJBQ0tCVE4iIHZhbHVlPSJPayIvPg0KCQk8dWl0ZXh0IG5hbWU9IkNPVVJTRV9TVEFUVVMiIHZhbHVlPSJTdGF0dXQgZHUgbW9kdWxlIi8+DQoJCTx1aXRleHQgbmFtZT0iUEFTU0VEX1NUUklORyIgdmFsdWU9IlLDqXVzc2kiLz4NCgkJPHVpdGV4dCBuYW1lPSJGQUlMRURfU1RSSU5HIiB2YWx1ZT0iRWNob3XDqS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Q09VUlNFX1NUQVRVUyIgdmFsdWU9IuODouOCuOODpeODvOODq+OCueODhuODvOOCv+OCuSIvPg0KCQk8dWl0ZXh0IG5hbWU9IlBBU1NFRF9TVFJJTkciIHZhbHVlPSLlkIjmoLwiLz4NCgkJPHVpdGV4dCBuYW1lPSJGQUlMRURfU1RSSU5HIiB2YWx1ZT0i5LiN5ZCI5qC8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JPHVpdGV4dCBuYW1lPSJBVFRBQ0hNRU5UX1BSRVZJRVdfV0FSTklOR01TR19USVRMRVNUUklORyIgdmFsdWU9IuyyqOu2gCDtjIzsnbwg6rK96rOgIi8+DQoJCTx1aXRleHQgbmFtZT0iQVRUQUNITUVOVF9QUkVWSUVXX1dBUk5JTkdNU0ciIHZhbHVlPSLrr7jrpqzrs7TquLAg66qo65Oc7JeQ7ISc64qUIOyyqOu2gCDtjIzsnbzsnbQg7Je066as7KeAIOyViuyKteuLiOuLpC4g6rKw6rO866W8IOuztOugpOuptCDqsozsi5wg6riw64ql7J2EIOyCrOyaqe2VmOyLreyLnOyYpC4iLz4NCgkJPHVpdGV4dCBuYW1lPSJDT0xMQUJfTE9DQUxfUExBWUJBQ0tfTVNHIiB2YWx1ZT0i7L2Y7YWQ7Yq46rCAIOuhnOy7rOyXkOyEnCDsnqzsg50g7KSR7J6F64uI64ukLiDsnbQg66qo65Oc7JeQ7ISc64qUIOqzteuPmSDsnpHsl4XsnYQg7IiY7ZaJ7ZWgIOyImCDsl4bsirXri4jri6QuIi8+DQoJCTx1aXRleHQgbmFtZT0iQ09MTEFCX0xPQ0FMX1BMQVlCQUNLX1RJVExFIiB2YWx1ZT0i66Gc7LusIOyerOyDnSIvPg0KCQk8dWl0ZXh0IG5hbWU9IkNPTExBQl9MT0NBTF9QTEFZQkFDS0JUTiIgdmFsdWU9Iu2ZleyduCIvPg0KCQk8dWl0ZXh0IG5hbWU9IkNPVVJTRV9TVEFUVVMiIHZhbHVlPSLrqqjrk4gg7IOB7YOcIi8+DQoJCTx1aXRleHQgbmFtZT0iUEFTU0VEX1NUUklORyIgdmFsdWU9Iu2VqeqyqSIvPg0KCQk8dWl0ZXh0IG5hbWU9IkZBSUxFRF9TVFJJTkciIHZhbHVlPSLrtojtlanqsqk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CTx1aXRleHQgbmFtZT0iQVRUQUNITUVOVF9QUkVWSUVXX1dBUk5JTkdNU0dfVElUTEVTVFJJTkciIHZhbHVlPSJBdmlzbyBkZSBhcmNoaXZvIGFkanVudG8iLz4NCgkJPHVpdGV4dCBuYW1lPSJBVFRBQ0hNRU5UX1BSRVZJRVdfV0FSTklOR01TRyIgdmFsdWU9Ik5vIGVzIHBvc2libGUgYWJyaXIgbG9zIGFyY2hpdm9zIGFkanVudG9zIGVuIGVsIG1vZG8gZGUgcHJldmlzdWFsaXphY2nDs24uIFVzZSBQdWJsaWNhciBwYXJhIHZlciBsb3MgcmVzdWx0YWRvcy4iLz4NCgkJPHVpdGV4dCBuYW1lPSJDT0xMQUJfTE9DQUxfUExBWUJBQ0tfTVNHIiB2YWx1ZT0iRWwgY29udGVuaWRvIHNlIGVzdMOhIHJlcHJvZHVjaWVuZG8gbG9jYWxtZW50ZS4gTGEgY29sYWJvcmFjacOzbiBubyBmdW5jaW9uYSBlbiBlc3RlIG1vZG8uIi8+DQoJCTx1aXRleHQgbmFtZT0iQ09MTEFCX0xPQ0FMX1BMQVlCQUNLX1RJVExFIiB2YWx1ZT0iUmVwcm9kdWNjacOzbiBsb2NhbCIvPg0KCQk8dWl0ZXh0IG5hbWU9IkNPTExBQl9MT0NBTF9QTEFZQkFDS0JUTiIgdmFsdWU9Ik9rIi8+DQoJCTx1aXRleHQgbmFtZT0iQ09VUlNFX1NUQVRVUyIgdmFsdWU9IkVzdGFkbyBkZSBtb2R1bG8iLz4NCgkJPHVpdGV4dCBuYW1lPSJQQVNTRURfU1RSSU5HIiB2YWx1ZT0iQXByb2JhZG8iLz4NCgkJPHVpdGV4dCBuYW1lPSJGQUlMRURfU1RSSU5HIiB2YWx1ZT0iU3VzcGVuc28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JPHVpdGV4dCBuYW1lPSJBVFRBQ0hNRU5UX1BSRVZJRVdfV0FSTklOR01TR19USVRMRVNUUklORyIgdmFsdWU9IkF2aXNvIGRlIGFuZXhvIi8+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DQoJCTx1aXRleHQgbmFtZT0iQ09VUlNFX1NUQVRVUyIgdmFsdWU9IlN0YXR1cyBkbyBtw7NkdWxvIi8+DQoJCTx1aXRleHQgbmFtZT0iUEFTU0VEX1NUUklORyIgdmFsdWU9IkFwcm92YWRvIi8+DQoJCTx1aXRleHQgbmFtZT0iRkFJTEVEX1NUUklORyIgdmFsdWU9IlJlcHJvdmFkby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Q09VUlNFX1NUQVRVUyIgdmFsdWU9Ik1vZHVsZSBTdGF0dXMiLz4NCgkJPHVpdGV4dCBuYW1lPSJQQVNTRURfU1RSSU5HIiB2YWx1ZT0iUGFzc2VkIi8+DQoJCTx1aXRleHQgbmFtZT0iRkFJTEVEX1NUUklORyIgdmFsdWU9IkZhaWxlZCIvPg0KCTwvbGFuZ3VhZ2U+DQoJPGxhbmd1YWdlIGlkPSJh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DQoJCTx1aXRleHQgbmFtZT0iVU5OQU1FRFNMSURFVElUTEUiIHZhbHVlPSLYtNix2YrYrdipICVuIi8+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DQoJCTwhLS0gc3Vic3RpdHV0aW9uOiAlbiA9PSBzbGlkZSBudW1iZXIgLS0+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DQoJCTx1aXRleHQgbmFtZT0iU0NSVUJCQVJTVEFUVVNfTE9BRElORyIgdmFsdWU9ItmK2KzYsdmKINin2YTYotmGINin2YTYqtit2YXZitmELi4uIi8+DQoJCTx1aXRleHQgbmFtZT0iU0NSVUJCQVJTVEFUVVNfQlVGRkVSSU5HIiB2YWx1ZT0i2YrYrNix2Yog2KfZhNii2YYg2KfZhNiq2K7YstmK2YYg2KfZhNmF2KTZgtiqIi8+DQoJCTx1aXRleHQgbmFtZT0iU0NSVUJCQVJTVEFUVVNfUVVFU1RJT04iIHZhbHVlPSLYp9mE2KXYrNin2KjYqSDYudmE2Ykg2KfZhNiz2KTYp9mEIi8+DQoJCTx1aXRleHQgbmFtZT0iU0NSVUJCQVJTVEFUVVNfUkVWSUVXUVVJWiIgdmFsdWU9ItmF2LHYp9is2LnYqSDYp9mE2YXYs9in2KjZgtipIi8+DQoJCTwhLS0gc3Vic3RpdHV0aW9uOiAlbSA9PSBtaW51dGVzIHJlbWFpbmluZyAtLT4NCgkJPCEtLSBzdWJzdGl0dXRpb246ICVzID09IHNlY29uZHMgcmVtYWluaW5nIC0tPg0KCQk8dWl0ZXh0IG5hbWU9IkVMQVBTRUQiIHZhbHVlPSIlbSDYr9mC2KfYptmCJXMg2KvZiNin2YYg2YXYqtio2YLZitipIi8+DQoJCTx1aXRleHQgbmFtZT0iTk9URk9VTkQiIHZhbHVlPSLZhNmFINmK2Y/Yudir2LEg2LnZhNmJINi02YrYoSIvPg0KCQk8dWl0ZXh0IG5hbWU9IkFUVEFDSE1FTlRTIiB2YWx1ZT0i2KfZhNmF2LHZgdmC2KfYqiIvPg0KCQk8IS0tIHN1YnN0aXR1dGlvbjogJXAgPT0gY3VycmVudCBzcGVha2VyJ3MgdGl0bGUgLS0+DQoJCTx1aXRleHQgbmFtZT0iQklPV0lOX1RJVExFIiB2YWx1ZT0i2KfZhNiz2YrYsdipINin2YTYsNin2KrZitipOiAlcCIvPg0KCQk8dWl0ZXh0IG5hbWU9IkJJT0JUTl9USVRMRSIgdmFsdWU9Itin2YTYs9mK2LHYqSDYp9mE2LDYp9iq2YrYqSIvPg0KCQk8dWl0ZXh0IG5hbWU9IkRJVklERVJCVE5fVElUTEUiIHZhbHVlPSJ8Ii8+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DQoJCTx1aXRleHQgbmFtZT0iU0VBUkNIX0hFQURJTkciIHZhbHVlPSI62KfZhNio2K3YqyDYudmGINmG2LUiLz4NCgkJPHVpdGV4dCBuYW1lPSJUSFVNQl9IRUFESU5HIiB2YWx1ZT0i2LTYsdmK2K3YqSIvPg0KCQk8dWl0ZXh0IG5hbWU9IlRIVU1CX0lORk8iIHZhbHVlPSLYudmG2YjYp9mGL9mF2K/YqSDYp9mE2LTYsdmK2K3YqSIvPg0KCQk8dWl0ZXh0IG5hbWU9IkFUVEFDSE5BTUVfSEVBRElORyIgdmFsdWU9Itin2LPZhSDYp9mE2YXZhNmBIi8+DQoJCTx1aXRleHQgbmFtZT0iQVRUQUNIU0laRV9IRUFESU5HIiB2YWx1ZT0i2KfZhNit2KzZhSIvPg0KCQk8dWl0ZXh0IG5hbWU9IlNMSURFX05PVEVTIiB2YWx1ZT0i2YXZhNin2K3YuNin2Kog2KfZhNi02LHZitit2KkiLz4NCgkJPHVpdGV4dCBuYW1lPSJDT1VSU0VfU1RBVFVTIiB2YWx1ZT0i2K3Yp9mE2Kkg2KfZhNmI2K3Yr9ipIi8+DQoJCTx1aXRleHQgbmFtZT0iUEFTU0VEX1NUUklORyIgdmFsdWU9ItmG2KzYp9itIi8+DQoJCTx1aXRleHQgbmFtZT0iRkFJTEVEX1NUUklORyIgdmFsdWU9ItmB2LTZhCIvPg0KCQk8IS0tcXVpeiBwb2QgYW5kIG1lc3NhZ2UgYm94IHRleHRzLS0+DQoJCTx1aXRleHQgbmFtZT0iUVVJWlBPRF9RVUlaX0FUVEVNUFQiIHZhbHVlPSLYsdmC2YUg2KfZhNmF2K3Yp9mI2YTYqSDZgdmKINin2YTZhdiz2KfYqNmC2Kk6Ii8+DQoJCTx1aXRleHQgbmFtZT0iUVVJWlBPRF9RVUlaX0FUVEVNUFRfVkFMVUUiIHZhbHVlPSIlbiDZhdmGICV0Ii8+DQoJCTx1aXRleHQgbmFtZT0iUVVJWlBPRF9RVUlaX1NDT1JFIiB2YWx1ZT0iOtin2YTYr9ix2KzYqSDYp9mE2YXYs9is2YTYqSIvPg0KCQk8dWl0ZXh0IG5hbWU9IlFVSVpQT0RfUVVJWl9QQVNTU0NPUkUiIHZhbHVlPSI62K/Ysdis2Kkg2KfZhNmG2KzYp9itIi8+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DQoJCTx1aXRleHQgbmFtZT0iV0FSTklOR01TR19USVRMRVNUUklORyIgdmFsdWU9Itiq2K3YsNmK2LEg2LnZhiDYp9mE2KrZhtmC2YQg2YHZiiDYp9mE2YXYs9in2KjZgtipIi8+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5E44B39-4ABB-450C-B9C7-79DC272D3463}_20.png&quot;/&gt;&lt;left val=&quot;-9&quot;/&gt;&lt;top val=&quot;50&quot;/&gt;&lt;width val=&quot;730&quot;/&gt;&lt;height val=&quot;59&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7&quot;/&gt;&lt;lineCharCount val=&quot;32&quot;/&gt;&lt;lineCharCount val=&quot;25&quot;/&gt;&lt;lineCharCount val=&quot;30&quot;/&gt;&lt;lineCharCount val=&quot;26&quot;/&gt;&lt;lineCharCount val=&quot;1&quot;/&gt;&lt;lineCharCount val=&quot;27&quot;/&gt;&lt;lineCharCount val=&quot;32&quot;/&gt;&lt;lineCharCount val=&quot;25&quot;/&gt;&lt;lineCharCount val=&quot;27&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428F43F1-C6B0-4C9B-B5F2-A24EE455BFCD}_20.png&quot;/&gt;&lt;left val=&quot;1&quot;/&gt;&lt;top val=&quot;97&quot;/&gt;&lt;width val=&quot;353&quot;/&gt;&lt;height val=&quot;379&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F74B5728-E13A-46EB-B9BA-0BAF06B58F7B}_20.png&quot;/&gt;&lt;left val=&quot;276&quot;/&gt;&lt;top val=&quot;498&quot;/&gt;&lt;width val=&quot;169&quot;/&gt;&lt;height val=&quot;29&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PSNARRATION" val="109,1301803418,C:\URS Training\Power Point Presentations\January_Release_PP_Pn\Intro Submit an App for New Reg_US_Canada\Intro Submit an App for New Reg_US_Canada_pptx\Media.ppcx"/>
  <p:tag name="HTML_SHAPEINFO" val="&lt;SlideThumbPath val=&quot;Slide21.PNG&quot;/&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23D901AC-4074-4D8B-8C51-52362AF859CB}_21.png&quot;/&gt;&lt;left val=&quot;-9&quot;/&gt;&lt;top val=&quot;50&quot;/&gt;&lt;width val=&quot;730&quot;/&gt;&lt;height val=&quot;59&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7&quot;/&gt;&lt;lineCharCount val=&quot;30&quot;/&gt;&lt;lineCharCount val=&quot;28&quot;/&gt;&lt;lineCharCount val=&quot;25&quot;/&gt;&lt;lineCharCount val=&quot;1&quot;/&gt;&lt;lineCharCount val=&quot;25&quot;/&gt;&lt;lineCharCount val=&quot;23&quot;/&gt;&lt;lineCharCount val=&quot;27&quot;/&gt;&lt;lineCharCount val=&quot;1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39562AEB-D168-4E47-A67C-0A742D36ACCB}_21.png&quot;/&gt;&lt;left val=&quot;0&quot;/&gt;&lt;top val=&quot;101&quot;/&gt;&lt;width val=&quot;328&quot;/&gt;&lt;height val=&quot;379&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EEA7AA1-47B8-4D55-92F7-D6B9ED64DFD6}_21.png&quot;/&gt;&lt;left val=&quot;276&quot;/&gt;&lt;top val=&quot;498&quot;/&gt;&lt;width val=&quot;169&quot;/&gt;&lt;height val=&quot;29&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PSNARRATION" val="110,1301803418,C:\URS Training\Power Point Presentations\January_Release_PP_Pn\Intro Submit an App for New Reg_US_Canada\Intro Submit an App for New Reg_US_Canada_pptx\Media.ppcx"/>
  <p:tag name="HTML_SHAPEINFO" val="&lt;SlideThumbPath val=&quot;Slide22.PNG&quot;/&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9FECE8CD-5743-45F8-BD91-DF4B19E82EA6}_22.png&quot;/&gt;&lt;left val=&quot;-9&quot;/&gt;&lt;top val=&quot;50&quot;/&gt;&lt;width val=&quot;730&quot;/&gt;&lt;height val=&quot;59&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4&quot;/&gt;&lt;lineCharCount val=&quot;20&quot;/&gt;&lt;lineCharCount val=&quot;17&quot;/&gt;&lt;lineCharCount val=&quot;21&quot;/&gt;&lt;lineCharCount val=&quot;25&quot;/&gt;&lt;lineCharCount val=&quot;19&quot;/&gt;&lt;lineCharCount val=&quot;18&quot;/&gt;&lt;lineCharCount val=&quot;1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CAC02AE7-5A09-4096-BF0C-DCFD3770621A}_22.png&quot;/&gt;&lt;left val=&quot;0&quot;/&gt;&lt;top val=&quot;93&quot;/&gt;&lt;width val=&quot;318&quot;/&gt;&lt;height val=&quot;237&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quot;/&gt;&lt;lineCharCount val=&quot;66&quot;/&gt;&lt;lineCharCount val=&quot;67&quot;/&gt;&lt;lineCharCount val=&quot;62&quot;/&gt;&lt;lineCharCount val=&quot;10&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F1CCBE3C-922E-4C3F-BC03-3CCE72304335}_22.png&quot;/&gt;&lt;left val=&quot;3&quot;/&gt;&lt;top val=&quot;318&quot;/&gt;&lt;width val=&quot;712&quot;/&gt;&lt;height val=&quot;159&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873109F6-1606-4E85-8FD2-649F41DF3874}_22.png&quot;/&gt;&lt;left val=&quot;276&quot;/&gt;&lt;top val=&quot;498&quot;/&gt;&lt;width val=&quot;169&quot;/&gt;&lt;height val=&quot;29&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PSNARRATION" val="111,1301803418,C:\URS Training\Power Point Presentations\January_Release_PP_Pn\Intro Submit an App for New Reg_US_Canada\Intro Submit an App for New Reg_US_Canada_pptx\Media.ppcx"/>
  <p:tag name="HTML_SHAPEINFO" val="&lt;SlideThumbPath val=&quot;Slide23.PNG&quot;/&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2191E37A-1791-4784-BD2E-F6146165257A}_23.png&quot;/&gt;&lt;left val=&quot;-9&quot;/&gt;&lt;top val=&quot;50&quot;/&gt;&lt;width val=&quot;730&quot;/&gt;&lt;height val=&quot;59&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1442F3A-71DF-47C4-8282-FAC3A2992DE9}_23.png&quot;/&gt;&lt;left val=&quot;3&quot;/&gt;&lt;top val=&quot;93&quot;/&gt;&lt;width val=&quot;712&quot;/&gt;&lt;height val=&quot;51&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62207612-63BC-4942-B27E-BF2AB71F27C8}_23.png&quot;/&gt;&lt;left val=&quot;276&quot;/&gt;&lt;top val=&quot;498&quot;/&gt;&lt;width val=&quot;169&quot;/&gt;&lt;height val=&quot;29&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PSNARRATION" val="112,1301803418,C:\URS Training\Power Point Presentations\January_Release_PP_Pn\Intro Submit an App for New Reg_US_Canada\Intro Submit an App for New Reg_US_Canada_pptx\Media.ppcx"/>
  <p:tag name="HTML_SHAPEINFO" val="&lt;SlideThumbPath val=&quot;Slide24.PNG&quot;/&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F523B93E-2FF3-41EE-ABAF-CBA04BD41687}_24.png&quot;/&gt;&lt;left val=&quot;-9&quot;/&gt;&lt;top val=&quot;50&quot;/&gt;&lt;width val=&quot;730&quot;/&gt;&lt;height val=&quot;59&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EC495F4E-BA57-45B8-9173-AF2532F253DB}_24.png&quot;/&gt;&lt;left val=&quot;276&quot;/&gt;&lt;top val=&quot;498&quot;/&gt;&lt;width val=&quot;169&quot;/&gt;&lt;height val=&quot;29&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PSNARRATION" val="113,1301803418,C:\URS Training\Power Point Presentations\January_Release_PP_Pn\Intro Submit an App for New Reg_US_Canada\Intro Submit an App for New Reg_US_Canada_pptx\Media.ppcx"/>
  <p:tag name="HTML_SHAPEINFO" val="&lt;SlideThumbPath val=&quot;Slide25.PNG&quot;/&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931CDED5-7000-4565-A231-B3C413FDEDFC}_25.png&quot;/&gt;&lt;left val=&quot;-9&quot;/&gt;&lt;top val=&quot;50&quot;/&gt;&lt;width val=&quot;730&quot;/&gt;&lt;height val=&quot;59&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7BB35D43-F848-4FD3-8DB2-749A953CB730}_25.png&quot;/&gt;&lt;left val=&quot;3&quot;/&gt;&lt;top val=&quot;93&quot;/&gt;&lt;width val=&quot;712&quot;/&gt;&lt;height val=&quot;51&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79C9EE2B-4F30-40A7-B942-2776FB81D75F}_25.png&quot;/&gt;&lt;left val=&quot;276&quot;/&gt;&lt;top val=&quot;498&quot;/&gt;&lt;width val=&quot;169&quot;/&gt;&lt;height val=&quot;29&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PSNARRATION" val="114,1301803418,C:\URS Training\Power Point Presentations\January_Release_PP_Pn\Intro Submit an App for New Reg_US_Canada\Intro Submit an App for New Reg_US_Canada_pptx\Media.ppcx"/>
  <p:tag name="HTML_SHAPEINFO" val="&lt;SlideThumbPath val=&quot;Slide26.PNG&quot;/&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872F8D6C-2858-4CC0-9FB8-631E8DC048FD}_26.png&quot;/&gt;&lt;left val=&quot;-9&quot;/&gt;&lt;top val=&quot;50&quot;/&gt;&lt;width val=&quot;730&quot;/&gt;&lt;height val=&quot;59&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7&quot;/&gt;&lt;lineCharCount val=&quot;1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47EB8CE0-E92E-479A-85FC-2E733D214266}_26.png&quot;/&gt;&lt;left val=&quot;-3&quot;/&gt;&lt;top val=&quot;96&quot;/&gt;&lt;width val=&quot;718&quot;/&gt;&lt;height val=&quot;79&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1B42569-2240-4681-B263-FDF2252AF216}_26.png&quot;/&gt;&lt;left val=&quot;276&quot;/&gt;&lt;top val=&quot;498&quot;/&gt;&lt;width val=&quot;169&quot;/&gt;&lt;height val=&quot;29&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PSNARRATION" val="115,1301803418,C:\URS Training\Power Point Presentations\January_Release_PP_Pn\Intro Submit an App for New Reg_US_Canada\Intro Submit an App for New Reg_US_Canada_pptx\Media.ppcx"/>
  <p:tag name="HTML_SHAPEINFO" val="&lt;SlideThumbPath val=&quot;Slide27.PNG&quot;/&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BCB38353-BB55-499F-BA69-876E3E91D06D}_27.png&quot;/&gt;&lt;left val=&quot;-9&quot;/&gt;&lt;top val=&quot;50&quot;/&gt;&lt;width val=&quot;730&quot;/&gt;&lt;height val=&quot;59&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7&quot;/&gt;&lt;lineCharCount val=&quot;31&quot;/&gt;&lt;lineCharCount val=&quot;11&quot;/&gt;&lt;lineCharCount val=&quot;1&quot;/&gt;&lt;lineCharCount val=&quot;25&quot;/&gt;&lt;lineCharCount val=&quot;28&quot;/&gt;&lt;lineCharCount val=&quot;5&quot;/&gt;&lt;lineCharCount val=&quot;28&quot;/&gt;&lt;lineCharCount val=&quot;10&quot;/&gt;&lt;lineCharCount val=&quot;29&quot;/&gt;&lt;lineCharCount val=&quot;11&quot;/&gt;&lt;lineCharCount val=&quot;28&quot;/&gt;&lt;lineCharCount val=&quot;7&quot;/&gt;&lt;lineCharCount val=&quot;26&quot;/&gt;&lt;lineCharCount val=&quot;6&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C6DC6973-6769-4AF7-8E8D-A60669FC989B}_27.png&quot;/&gt;&lt;left val=&quot;0&quot;/&gt;&lt;top val=&quot;98&quot;/&gt;&lt;width val=&quot;350&quot;/&gt;&lt;height val=&quot;387&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9&quot;/&gt;&lt;lineCharCount val=&quot;17&quot;/&gt;&lt;lineCharCount val=&quot;22&quot;/&gt;&lt;lineCharCount val=&quot;34&quot;/&gt;&lt;lineCharCount val=&quot;9&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7104540-1CFD-4386-A69F-CC44E65C0B11}_27.png&quot;/&gt;&lt;left val=&quot;348&quot;/&gt;&lt;top val=&quot;297&quot;/&gt;&lt;width val=&quot;358&quot;/&gt;&lt;height val=&quot;153&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886A40DF-11FC-445D-BAD2-502DF550889E}_27.png&quot;/&gt;&lt;left val=&quot;276&quot;/&gt;&lt;top val=&quot;498&quot;/&gt;&lt;width val=&quot;169&quot;/&gt;&lt;height val=&quot;29&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PSNARRATION" val="116,1301803418,C:\URS Training\Power Point Presentations\January_Release_PP_Pn\Intro Submit an App for New Reg_US_Canada\Intro Submit an App for New Reg_US_Canada_pptx\Media.ppcx"/>
  <p:tag name="HTML_SHAPEINFO" val="&lt;SlideThumbPath val=&quot;Slide28.PNG&quot;/&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B9EC1B2F-F80D-431C-9EDA-D8FD5CCB8E50}_28.png&quot;/&gt;&lt;left val=&quot;-9&quot;/&gt;&lt;top val=&quot;50&quot;/&gt;&lt;width val=&quot;730&quot;/&gt;&lt;height val=&quot;59&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26&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11CE0368-5177-41B0-8DBF-3C1BBB5300F5}_28.png&quot;/&gt;&lt;left val=&quot;6&quot;/&gt;&lt;top val=&quot;105&quot;/&gt;&lt;width val=&quot;343&quot;/&gt;&lt;height val=&quot;93&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2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6CE266AB-5F3E-4E40-925C-94A0EA24B225}_28.png&quot;/&gt;&lt;left val=&quot;365&quot;/&gt;&lt;top val=&quot;105&quot;/&gt;&lt;width val=&quot;339&quot;/&gt;&lt;height val=&quot;93&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9BE64562-C802-45D6-B424-44B02741C2B5}_28.png&quot;/&gt;&lt;left val=&quot;276&quot;/&gt;&lt;top val=&quot;498&quot;/&gt;&lt;width val=&quot;169&quot;/&gt;&lt;height val=&quot;29&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PSNARRATION" val="117,1301803418,C:\URS Training\Power Point Presentations\January_Release_PP_Pn\Intro Submit an App for New Reg_US_Canada\Intro Submit an App for New Reg_US_Canada_pptx\Media.ppcx"/>
  <p:tag name="HTML_SHAPEINFO" val="&lt;SlideThumbPath val=&quot;Slide29.PNG&quot;/&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66898358-10EF-4497-8C78-06EC345B1718}_29.png&quot;/&gt;&lt;left val=&quot;-9&quot;/&gt;&lt;top val=&quot;50&quot;/&gt;&lt;width val=&quot;730&quot;/&gt;&lt;height val=&quot;59&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1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61C9BB6D-1403-450F-BD79-8C308DA4330B}_29.png&quot;/&gt;&lt;left val=&quot;0&quot;/&gt;&lt;top val=&quot;105&quot;/&gt;&lt;width val=&quot;349&quot;/&gt;&lt;height val=&quot;79&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8&quot;/&gt;&lt;lineCharCount val=&quot;18&quot;/&gt;&lt;lineCharCount val=&quot;34&quot;/&gt;&lt;lineCharCount val=&quot;5&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3AB8A4F4-9EFC-42D5-9126-E6815571371B}_29.png&quot;/&gt;&lt;left val=&quot;370&quot;/&gt;&lt;top val=&quot;81&quot;/&gt;&lt;width val=&quot;343&quot;/&gt;&lt;height val=&quot;143&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A8D7D97C-ABF6-42CD-8EE1-38A079A564E4}_29.png&quot;/&gt;&lt;left val=&quot;276&quot;/&gt;&lt;top val=&quot;498&quot;/&gt;&lt;width val=&quot;169&quot;/&gt;&lt;height val=&quot;29&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PSNARRATION" val="118,1301803418,C:\URS Training\Power Point Presentations\January_Release_PP_Pn\Intro Submit an App for New Reg_US_Canada\Intro Submit an App for New Reg_US_Canada_pptx\Media.ppcx"/>
  <p:tag name="HTML_SHAPEINFO" val="&lt;SlideThumbPath val=&quot;Slide30.PNG&quot;/&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6AB0866A-BAE9-47B9-9E54-90723C4C8059}_30.png&quot;/&gt;&lt;left val=&quot;-9&quot;/&gt;&lt;top val=&quot;50&quot;/&gt;&lt;width val=&quot;730&quot;/&gt;&lt;height val=&quot;59&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9&quot;/&gt;&lt;lineCharCount val=&quot;26&quot;/&gt;&lt;lineCharCount val=&quot;28&quot;/&gt;&lt;lineCharCount val=&quot;19&quot;/&gt;&lt;lineCharCount val=&quot;1&quot;/&gt;&lt;lineCharCount val=&quot;29&quot;/&gt;&lt;lineCharCount val=&quot;29&quot;/&gt;&lt;lineCharCount val=&quot;28&quot;/&gt;&lt;lineCharCount val=&quot;30&quot;/&gt;&lt;lineCharCount val=&quot;29&quot;/&gt;&lt;lineCharCount val=&quot;29&quot;/&gt;&lt;lineCharCount val=&quot;20&quot;/&gt;&lt;lineCharCount val=&quot;31&quot;/&gt;&lt;lineCharCount val=&quot;10&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6D894767-7382-46A0-A5AD-24D46FCBB66B}_30.png&quot;/&gt;&lt;left val=&quot;6&quot;/&gt;&lt;top val=&quot;105&quot;/&gt;&lt;width val=&quot;336&quot;/&gt;&lt;height val=&quot;377&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D1E8BC08-E84C-4978-ADF8-78BFB0DFE8D8}_30.png&quot;/&gt;&lt;left val=&quot;276&quot;/&gt;&lt;top val=&quot;498&quot;/&gt;&lt;width val=&quot;169&quot;/&gt;&lt;height val=&quot;29&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PSNARRATION" val="119,1301803418,C:\URS Training\Power Point Presentations\January_Release_PP_Pn\Intro Submit an App for New Reg_US_Canada\Intro Submit an App for New Reg_US_Canada_pptx\Media.ppcx"/>
  <p:tag name="HTML_SHAPEINFO" val="&lt;SlideThumbPath val=&quot;Slide31.PNG&quot;/&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FAAF600F-78BD-420D-90E3-79A51BDED8D3}_31.png&quot;/&gt;&lt;left val=&quot;-9&quot;/&gt;&lt;top val=&quot;50&quot;/&gt;&lt;width val=&quot;730&quot;/&gt;&lt;height val=&quot;59&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7&quot;/&gt;&lt;lineCharCount val=&quot;31&quot;/&gt;&lt;lineCharCount val=&quot;18&quot;/&gt;&lt;lineCharCount val=&quot;1&quot;/&gt;&lt;lineCharCount val=&quot;33&quot;/&gt;&lt;lineCharCount val=&quot;26&quot;/&gt;&lt;lineCharCount val=&quot;33&quot;/&gt;&lt;lineCharCount val=&quot;1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3EDD8D94-6D89-4ACF-8C8C-BE909FEFD23C}_31.png&quot;/&gt;&lt;left val=&quot;18&quot;/&gt;&lt;top val=&quot;90&quot;/&gt;&lt;width val=&quot;349&quot;/&gt;&lt;height val=&quot;223&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Intro Submit an App for New Reg_US_Canada\data\asimages\{E9ABFF2C-4E37-4328-9EC9-22C4FE5856BD}_31.png&quot;/&gt;&lt;left val=&quot;117&quot;/&gt;&lt;top val=&quot;36&quot;/&gt;&lt;width val=&quot;601&quot;/&gt;&lt;height val=&quot;448&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1E692904-37E1-4B57-BB0E-8767372C6D29}_31.png&quot;/&gt;&lt;left val=&quot;276&quot;/&gt;&lt;top val=&quot;498&quot;/&gt;&lt;width val=&quot;169&quot;/&gt;&lt;height val=&quot;29&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6&quot;/&gt;&lt;lineCharCount val=&quot;13&quot;/&gt;&lt;lineCharCount val=&quot;16&quot;/&gt;&lt;lineCharCount val=&quot;12&quot;/&gt;&lt;lineCharCount val=&quot;7&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5&quot;/&gt;&lt;lineCharCount val=&quot;40&quot;/&gt;&lt;lineCharCount val=&quot;35&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5&quot;/&gt;&lt;lineCharCount val=&quot;39&quot;/&gt;&lt;lineCharCount val=&quot;27&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PSNARRATION" val="120,1301803418,C:\URS Training\Power Point Presentations\January_Release_PP_Pn\Intro Submit an App for New Reg_US_Canada\Intro Submit an App for New Reg_US_Canada_pptx\Media.ppcx"/>
  <p:tag name="HTML_SHAPEINFO" val="&lt;SlideThumbPath val=&quot;Slide32.PNG&quot;/&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EDF9431C-E9EE-4D8C-9E69-4215D994A723}_32.png&quot;/&gt;&lt;left val=&quot;-9&quot;/&gt;&lt;top val=&quot;50&quot;/&gt;&lt;width val=&quot;730&quot;/&gt;&lt;height val=&quot;59&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6&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A5973974-DB32-40E5-A751-F322A3AB1C35}_32.png&quot;/&gt;&lt;left val=&quot;-3&quot;/&gt;&lt;top val=&quot;96&quot;/&gt;&lt;width val=&quot;718&quot;/&gt;&lt;height val=&quot;51&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FA65A510-8689-4921-B7C3-1B1F93A49952}_32.png&quot;/&gt;&lt;left val=&quot;276&quot;/&gt;&lt;top val=&quot;498&quot;/&gt;&lt;width val=&quot;169&quot;/&gt;&lt;height val=&quot;29&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PSNARRATION" val="121,1301803418,C:\URS Training\Power Point Presentations\January_Release_PP_Pn\Intro Submit an App for New Reg_US_Canada\Intro Submit an App for New Reg_US_Canada_pptx\Media.ppcx"/>
  <p:tag name="HTML_SHAPEINFO" val="&lt;SlideThumbPath val=&quot;Slide33.PNG&quot;/&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07510D6F-EB93-45D5-AC62-FD447E701E7E}_33.png&quot;/&gt;&lt;left val=&quot;-9&quot;/&gt;&lt;top val=&quot;50&quot;/&gt;&lt;width val=&quot;730&quot;/&gt;&lt;height val=&quot;59&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3&quot;/&gt;&lt;lineCharCount val=&quot;23&quot;/&gt;&lt;lineCharCount val=&quot;65&quot;/&gt;&lt;lineCharCount val=&quot;71&quot;/&gt;&lt;lineCharCount val=&quot;1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0C7803B2-642C-470F-B9BB-80AD07B2F9D8}_33.png&quot;/&gt;&lt;left val=&quot;0&quot;/&gt;&lt;top val=&quot;93&quot;/&gt;&lt;width val=&quot;715&quot;/&gt;&lt;height val=&quot;160&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18EA7DE1-3353-4E11-8653-E015902049BF}_33.png&quot;/&gt;&lt;left val=&quot;276&quot;/&gt;&lt;top val=&quot;498&quot;/&gt;&lt;width val=&quot;169&quot;/&gt;&lt;height val=&quot;29&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PSNARRATION" val="122,1301803418,C:\URS Training\Power Point Presentations\January_Release_PP_Pn\Intro Submit an App for New Reg_US_Canada\Intro Submit an App for New Reg_US_Canada_pptx\Media.ppcx"/>
  <p:tag name="HTML_SHAPEINFO" val="&lt;SlideThumbPath val=&quot;Slide34.PNG&quot;/&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12853E06-9CD1-4CFA-B3D6-807C0858B803}_34.png&quot;/&gt;&lt;left val=&quot;-9&quot;/&gt;&lt;top val=&quot;50&quot;/&gt;&lt;width val=&quot;730&quot;/&gt;&lt;height val=&quot;59&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67&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77D77713-7A27-4A2D-83DC-80841B33883A}_34.png&quot;/&gt;&lt;left val=&quot;0&quot;/&gt;&lt;top val=&quot;100&quot;/&gt;&lt;width val=&quot;713&quot;/&gt;&lt;height val=&quot;85&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C1A0A206-97F4-44D5-A8E6-E3A89A156E15}_34.png&quot;/&gt;&lt;left val=&quot;49&quot;/&gt;&lt;top val=&quot;180&quot;/&gt;&lt;width val=&quot;572&quot;/&gt;&lt;height val=&quot;39&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C93FE83C-FDD7-4D6A-AAE0-BAC8DF41FEEB}_34.png&quot;/&gt;&lt;left val=&quot;276&quot;/&gt;&lt;top val=&quot;498&quot;/&gt;&lt;width val=&quot;169&quot;/&gt;&lt;height val=&quot;29&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PSNARRATION" val="123,1301803418,C:\URS Training\Power Point Presentations\January_Release_PP_Pn\Intro Submit an App for New Reg_US_Canada\Intro Submit an App for New Reg_US_Canada_pptx\Media.ppcx"/>
  <p:tag name="HTML_SHAPEINFO" val="&lt;SlideThumbPath val=&quot;Slide35.PNG&quot;/&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ED309B6E-ED1A-489A-88EF-5742694AB518}_35.png&quot;/&gt;&lt;left val=&quot;-9&quot;/&gt;&lt;top val=&quot;50&quot;/&gt;&lt;width val=&quot;730&quot;/&gt;&lt;height val=&quot;5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1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6B454909-5BC3-4617-A8F6-D5A81F3D9316}_35.png&quot;/&gt;&lt;left val=&quot;0&quot;/&gt;&lt;top val=&quot;100&quot;/&gt;&lt;width val=&quot;355&quot;/&gt;&lt;height val=&quot;80&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2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94032E66-0DB6-44CB-8084-B7B255094F22}_35.png&quot;/&gt;&lt;left val=&quot;353&quot;/&gt;&lt;top val=&quot;100&quot;/&gt;&lt;width val=&quot;355&quot;/&gt;&lt;height val=&quot;80&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9A075383-6021-434A-B67D-77BA418183E0}_35.png&quot;/&gt;&lt;left val=&quot;276&quot;/&gt;&lt;top val=&quot;498&quot;/&gt;&lt;width val=&quot;169&quot;/&gt;&lt;height val=&quot;29&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PSNARRATION" val="124,1301803418,C:\URS Training\Power Point Presentations\January_Release_PP_Pn\Intro Submit an App for New Reg_US_Canada\Intro Submit an App for New Reg_US_Canada_pptx\Media.ppcx"/>
  <p:tag name="HTML_SHAPEINFO" val="&lt;SlideThumbPath val=&quot;Slide36.PNG&quot;/&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76EA1CA3-8EA4-4E11-98EB-14BD867DB3CB}_36.png&quot;/&gt;&lt;left val=&quot;-9&quot;/&gt;&lt;top val=&quot;50&quot;/&gt;&lt;width val=&quot;730&quot;/&gt;&lt;height val=&quot;59&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02808F25-7F84-41DF-BCBF-581F963B5748}_36.png&quot;/&gt;&lt;left val=&quot;0&quot;/&gt;&lt;top val=&quot;101&quot;/&gt;&lt;width val=&quot;712&quot;/&gt;&lt;height val=&quot;51&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792D9BF6-06F1-4F2A-BC8E-AF35559C99FF}_36.png&quot;/&gt;&lt;left val=&quot;276&quot;/&gt;&lt;top val=&quot;498&quot;/&gt;&lt;width val=&quot;169&quot;/&gt;&lt;height val=&quot;29&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PSNARRATION" val="125,1301803418,C:\URS Training\Power Point Presentations\January_Release_PP_Pn\Intro Submit an App for New Reg_US_Canada\Intro Submit an App for New Reg_US_Canada_pptx\Media.ppcx"/>
  <p:tag name="HTML_SHAPEINFO" val="&lt;SlideThumbPath val=&quot;Slide37.PNG&quot;/&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6CCB29B2-B8D3-4B05-B572-D33E1A31BDB8}_37.png&quot;/&gt;&lt;left val=&quot;-9&quot;/&gt;&lt;top val=&quot;50&quot;/&gt;&lt;width val=&quot;730&quot;/&gt;&lt;height val=&quot;59&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3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9887F57-9AC2-416D-8980-F3941A317452}_37.png&quot;/&gt;&lt;left val=&quot;0&quot;/&gt;&lt;top val=&quot;101&quot;/&gt;&lt;width val=&quot;712&quot;/&gt;&lt;height val=&quot;79&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F93F180D-7E29-4534-90EF-F273217671BE}_37.png&quot;/&gt;&lt;left val=&quot;276&quot;/&gt;&lt;top val=&quot;498&quot;/&gt;&lt;width val=&quot;169&quot;/&gt;&lt;height val=&quot;29&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PSNARRATION" val="126,1301803418,C:\URS Training\Power Point Presentations\January_Release_PP_Pn\Intro Submit an App for New Reg_US_Canada\Intro Submit an App for New Reg_US_Canada_pptx\Media.ppcx"/>
  <p:tag name="HTML_SHAPEINFO" val="&lt;SlideThumbPath val=&quot;Slide38.PNG&quot;/&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E6F1350F-C2E8-4C2D-A9CF-3BF97717BCE6}_38.png&quot;/&gt;&lt;left val=&quot;-9&quot;/&gt;&lt;top val=&quot;50&quot;/&gt;&lt;width val=&quot;730&quot;/&gt;&lt;height val=&quot;59&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3&quot;/&gt;&lt;lineCharCount val=&quot;33&quot;/&gt;&lt;lineCharCount val=&quot;32&quot;/&gt;&lt;lineCharCount val=&quot;1&quot;/&gt;&lt;lineCharCount val=&quot;11&quot;/&gt;&lt;lineCharCount val=&quot;12&quot;/&gt;&lt;lineCharCount val=&quot;10&quot;/&gt;&lt;lineCharCount val=&quot;7&quot;/&gt;&lt;lineCharCount val=&quot;6&quot;/&gt;&lt;lineCharCount val=&quot;14&quot;/&gt;&lt;lineCharCount val=&quot;17&quot;/&gt;&lt;lineCharCount val=&quot;1&quot;/&gt;&lt;lineCharCount val=&quot;32&quot;/&gt;&lt;lineCharCount val=&quot;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80C70B32-FA85-40B0-B410-2AB785DEB044}_38.png&quot;/&gt;&lt;left val=&quot;2&quot;/&gt;&lt;top val=&quot;95&quot;/&gt;&lt;width val=&quot;343&quot;/&gt;&lt;height val=&quot;392&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A1FB1EBE-599B-42BA-9729-C3FF150C9FB0}_38.png&quot;/&gt;&lt;left val=&quot;276&quot;/&gt;&lt;top val=&quot;498&quot;/&gt;&lt;width val=&quot;169&quot;/&gt;&lt;height val=&quot;29&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PSNARRATION" val="127,1301803418,C:\URS Training\Power Point Presentations\January_Release_PP_Pn\Intro Submit an App for New Reg_US_Canada\Intro Submit an App for New Reg_US_Canada_pptx\Media.ppcx"/>
  <p:tag name="HTML_SHAPEINFO" val="&lt;SlideThumbPath val=&quot;Slide39.PNG&quot;/&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357FC982-E5F2-4CC5-81B4-3268C44FF43C}_39.png&quot;/&gt;&lt;left val=&quot;-9&quot;/&gt;&lt;top val=&quot;50&quot;/&gt;&lt;width val=&quot;730&quot;/&gt;&lt;height val=&quot;59&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0&quot;/&gt;&lt;lineCharCount val=&quot;20&quot;/&gt;&lt;lineCharCount val=&quot;14&quot;/&gt;&lt;lineCharCount val=&quot;1&quot;/&gt;&lt;lineCharCount val=&quot;20&quot;/&gt;&lt;lineCharCount val=&quot;25&quot;/&gt;&lt;lineCharCount val=&quot;24&quot;/&gt;&lt;lineCharCount val=&quot;19&quot;/&gt;&lt;lineCharCount val=&quot;20&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BAFFEE94-8B14-48F4-BD57-267A2CCDC879}_39.png&quot;/&gt;&lt;left val=&quot;0&quot;/&gt;&lt;top val=&quot;101&quot;/&gt;&lt;width val=&quot;283&quot;/&gt;&lt;height val=&quot;379&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08174DE-A4C4-435A-8BD1-8E1F0A3302DE}_39.png&quot;/&gt;&lt;left val=&quot;276&quot;/&gt;&lt;top val=&quot;498&quot;/&gt;&lt;width val=&quot;169&quot;/&gt;&lt;height val=&quot;29&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PSNARRATION" val="128,1301803418,C:\URS Training\Power Point Presentations\January_Release_PP_Pn\Intro Submit an App for New Reg_US_Canada\Intro Submit an App for New Reg_US_Canada_pptx\Media.ppcx"/>
  <p:tag name="HTML_SHAPEINFO" val="&lt;SlideThumbPath val=&quot;Slide40.PNG&quot;/&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9EF1C2FB-4B66-4E48-80A3-6D219FECA750}_40.png&quot;/&gt;&lt;left val=&quot;-9&quot;/&gt;&lt;top val=&quot;50&quot;/&gt;&lt;width val=&quot;730&quot;/&gt;&lt;height val=&quot;59&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3&quot;/&gt;&lt;lineCharCount val=&quot;22&quot;/&gt;&lt;lineCharCount val=&quot;20&quot;/&gt;&lt;lineCharCount val=&quot;11&quot;/&gt;&lt;lineCharCount val=&quot;1&quot;/&gt;&lt;lineCharCount val=&quot;30&quot;/&gt;&lt;lineCharCount val=&quot;22&quot;/&gt;&lt;lineCharCount val=&quot;32&quot;/&gt;&lt;lineCharCount val=&quot;26&quot;/&gt;&lt;lineCharCount val=&quot;13&quot;/&gt;&lt;lineCharCount val=&quot;24&quot;/&gt;&lt;lineCharCount val=&quot;26&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70A6C60-5CC8-4F1A-8B45-2F47CC7840F9}_40.png&quot;/&gt;&lt;left val=&quot;0&quot;/&gt;&lt;top val=&quot;96&quot;/&gt;&lt;width val=&quot;343&quot;/&gt;&lt;height val=&quot;341&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0&quot;/&gt;&lt;lineCharCount val=&quot;21&quot;/&gt;&lt;lineCharCount val=&quot;2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1DA8F1D-12BB-44A2-9AE2-20D1E8279707}_40.png&quot;/&gt;&lt;left val=&quot;359&quot;/&gt;&lt;top val=&quot;353&quot;/&gt;&lt;width val=&quot;353&quot;/&gt;&lt;height val=&quot;99&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4&quot;/&gt;&lt;lineCharCount val=&quot;56&quot;/&gt;&lt;lineCharCount val=&quot;1&quot;/&gt;&lt;lineCharCount val=&quot;55&quot;/&gt;&lt;lineCharCount val=&quot;2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4D8EAD58-AEC2-48AC-B5F2-AE4B45B5D9F1}_40.png&quot;/&gt;&lt;left val=&quot;360&quot;/&gt;&lt;top val=&quot;70&quot;/&gt;&lt;width val=&quot;353&quot;/&gt;&lt;height val=&quot;105&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3&quot;/&gt;&lt;lineCharCount val=&quot;1&quot;/&gt;&lt;lineCharCount val=&quot;1&quot;/&gt;&lt;lineCharCount val=&quot;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35162931-35A0-4183-8D2B-6AEE1DCD691B}_40.png&quot;/&gt;&lt;left val=&quot;7&quot;/&gt;&lt;top val=&quot;447&quot;/&gt;&lt;width val=&quot;706&quot;/&gt;&lt;height val=&quot;39&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2CA41738-A70A-461E-B183-330B32A3A2BB}_40.png&quot;/&gt;&lt;left val=&quot;276&quot;/&gt;&lt;top val=&quot;498&quot;/&gt;&lt;width val=&quot;169&quot;/&gt;&lt;height val=&quot;29&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PSNARRATION" val="129,1301803418,C:\URS Training\Power Point Presentations\January_Release_PP_Pn\Intro Submit an App for New Reg_US_Canada\Intro Submit an App for New Reg_US_Canada_pptx\Media.ppcx"/>
  <p:tag name="HTML_SHAPEINFO" val="&lt;SlideThumbPath val=&quot;Slide41.PNG&quot;/&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E8E12D6B-224A-454B-8F30-B4A629EAB217}_41.png&quot;/&gt;&lt;left val=&quot;-9&quot;/&gt;&lt;top val=&quot;50&quot;/&gt;&lt;width val=&quot;730&quot;/&gt;&lt;height val=&quot;59&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3&quot;/&gt;&lt;lineCharCount val=&quot;28&quot;/&gt;&lt;lineCharCount val=&quot;26&quot;/&gt;&lt;lineCharCount val=&quot;9&quot;/&gt;&lt;lineCharCount val=&quot;1&quot;/&gt;&lt;lineCharCount val=&quot;19&quot;/&gt;&lt;lineCharCount val=&quot;13&quot;/&gt;&lt;lineCharCount val=&quot;25&quot;/&gt;&lt;lineCharCount val=&quot;29&quot;/&gt;&lt;lineCharCount val=&quot;25&quot;/&gt;&lt;lineCharCount val=&quot;31&quot;/&gt;&lt;lineCharCount val=&quot;25&quot;/&gt;&lt;lineCharCount val=&quot;30&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C892D90D-4C87-4625-8372-25A227C2E242}_41.png&quot;/&gt;&lt;left val=&quot;0&quot;/&gt;&lt;top val=&quot;98&quot;/&gt;&lt;width val=&quot;343&quot;/&gt;&lt;height val=&quot;346&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6&quot;/&gt;&lt;lineCharCount val=&quot;1&quot;/&gt;&lt;lineCharCount val=&quot;1&quot;/&gt;&lt;lineCharCount val=&quot;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C561E674-57CC-43A8-8F6C-363E1030BE95}_41.png&quot;/&gt;&lt;left val=&quot;7&quot;/&gt;&lt;top val=&quot;447&quot;/&gt;&lt;width val=&quot;706&quot;/&gt;&lt;height val=&quot;3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PSNARRATION" val="1,1301803418,C:\URS Training\Power Point Presentations\January_Release_PP_Pn\Intro Submit an App for New Reg_US_Canada\Intro Submit an App for New Reg_US_Canada_pptx\Media.ppcx"/>
  <p:tag name="HTML_SHAPEINFO" val="&lt;SlideThumbPath val=&quot;Slide1.PNG&quot;/&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EB56DD93-0AD1-401F-9253-7E8710DA4B10}_41.png&quot;/&gt;&lt;left val=&quot;276&quot;/&gt;&lt;top val=&quot;498&quot;/&gt;&lt;width val=&quot;169&quot;/&gt;&lt;height val=&quot;29&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PSNARRATION" val="130,1301803418,C:\URS Training\Power Point Presentations\January_Release_PP_Pn\Intro Submit an App for New Reg_US_Canada\Intro Submit an App for New Reg_US_Canada_pptx\Media.ppcx"/>
  <p:tag name="HTML_SHAPEINFO" val="&lt;SlideThumbPath val=&quot;Slide42.PNG&quot;/&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AE973B63-7E72-4E7B-934F-286851DA3A52}_42.png&quot;/&gt;&lt;left val=&quot;-9&quot;/&gt;&lt;top val=&quot;50&quot;/&gt;&lt;width val=&quot;730&quot;/&gt;&lt;height val=&quot;59&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3&quot;/&gt;&lt;lineCharCount val=&quot;30&quot;/&gt;&lt;lineCharCount val=&quot;27&quot;/&gt;&lt;lineCharCount val=&quot;9&quot;/&gt;&lt;lineCharCount val=&quot;1&quot;/&gt;&lt;lineCharCount val=&quot;28&quot;/&gt;&lt;lineCharCount val=&quot;14&quot;/&gt;&lt;lineCharCount val=&quot;28&quot;/&gt;&lt;lineCharCount val=&quot;21&quot;/&gt;&lt;lineCharCount val=&quot;28&quot;/&gt;&lt;lineCharCount val=&quot;19&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69AA0146-F979-40C6-B5E8-E6411D099E6F}_42.png&quot;/&gt;&lt;left val=&quot;0&quot;/&gt;&lt;top val=&quot;101&quot;/&gt;&lt;width val=&quot;336&quot;/&gt;&lt;height val=&quot;343&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0&quot;/&gt;&lt;lineCharCount val=&quot;30&quot;/&gt;&lt;lineCharCount val=&quot;35&quot;/&gt;&lt;lineCharCount val=&quot;39&quot;/&gt;&lt;lineCharCount val=&quot;2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4BA064C5-E222-42A3-93FA-6E79F0AAD7F9}_42.png&quot;/&gt;&lt;left val=&quot;356&quot;/&gt;&lt;top val=&quot;279&quot;/&gt;&lt;width val=&quot;354&quot;/&gt;&lt;height val=&quot;165&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5&quot;/&gt;&lt;lineCharCount val=&quot;1&quot;/&gt;&lt;lineCharCount val=&quot;1&quot;/&gt;&lt;lineCharCount val=&quot;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623EC2E2-0887-4F5E-82B1-FB6CCC622D77}_42.png&quot;/&gt;&lt;left val=&quot;7&quot;/&gt;&lt;top val=&quot;447&quot;/&gt;&lt;width val=&quot;706&quot;/&gt;&lt;height val=&quot;39&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ADFBB88B-734B-49BB-989E-F259E4B7F2BD}_42.png&quot;/&gt;&lt;left val=&quot;276&quot;/&gt;&lt;top val=&quot;498&quot;/&gt;&lt;width val=&quot;169&quot;/&gt;&lt;height val=&quot;29&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PSNARRATION" val="131,1301803418,C:\URS Training\Power Point Presentations\January_Release_PP_Pn\Intro Submit an App for New Reg_US_Canada\Intro Submit an App for New Reg_US_Canada_pptx\Media.ppcx"/>
  <p:tag name="HTML_SHAPEINFO" val="&lt;SlideThumbPath val=&quot;Slide43.PNG&quot;/&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F9F0C4D2-C727-4FB4-9D3A-857801A696BB}_43.png&quot;/&gt;&lt;left val=&quot;-9&quot;/&gt;&lt;top val=&quot;50&quot;/&gt;&lt;width val=&quot;730&quot;/&gt;&lt;height val=&quot;59&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3&quot;/&gt;&lt;lineCharCount val=&quot;27&quot;/&gt;&lt;lineCharCount val=&quot;28&quot;/&gt;&lt;lineCharCount val=&quot;20&quot;/&gt;&lt;lineCharCount val=&quot;19&quot;/&gt;&lt;lineCharCount val=&quot;1&quot;/&gt;&lt;lineCharCount val=&quot;25&quot;/&gt;&lt;lineCharCount val=&quot;24&quot;/&gt;&lt;lineCharCount val=&quot;27&quot;/&gt;&lt;lineCharCount val=&quot;21&quot;/&gt;&lt;lineCharCount val=&quot;24&quot;/&gt;&lt;lineCharCount val=&quot;2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C1D01FFB-E8BF-429B-8221-0F8C238FFAFE}_43.png&quot;/&gt;&lt;left val=&quot;0&quot;/&gt;&lt;top val=&quot;97&quot;/&gt;&lt;width val=&quot;335&quot;/&gt;&lt;height val=&quot;346&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B4261837-B2C6-4A4A-A79C-8509144B8E94}_1.png&quot;/&gt;&lt;left val=&quot;4&quot;/&gt;&lt;top val=&quot;65&quot;/&gt;&lt;width val=&quot;716&quot;/&gt;&lt;height val=&quot;94&quot;/&gt;&lt;hasText val=&quot;1&quot;/&gt;&lt;/Image&gt;&lt;/ThreeDShape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24&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331D91C4-AC95-4A2E-BB20-E8E3042E5C8C}_43.png&quot;/&gt;&lt;left val=&quot;360&quot;/&gt;&lt;top val=&quot;321&quot;/&gt;&lt;width val=&quot;341&quot;/&gt;&lt;height val=&quot;122&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87&quot;/&gt;&lt;lineCharCount val=&quot;1&quot;/&gt;&lt;lineCharCount val=&quot;1&quot;/&gt;&lt;lineCharCount val=&quot;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A61EC33D-E042-46E1-8F2A-C553238A86D5}_43.png&quot;/&gt;&lt;left val=&quot;7&quot;/&gt;&lt;top val=&quot;447&quot;/&gt;&lt;width val=&quot;706&quot;/&gt;&lt;height val=&quot;39&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03CFE554-166C-4156-9969-A697569B1834}_43.png&quot;/&gt;&lt;left val=&quot;276&quot;/&gt;&lt;top val=&quot;498&quot;/&gt;&lt;width val=&quot;169&quot;/&gt;&lt;height val=&quot;29&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PPSNARRATION" val="132,1301803418,C:\URS Training\Power Point Presentations\January_Release_PP_Pn\Intro Submit an App for New Reg_US_Canada\Intro Submit an App for New Reg_US_Canada_pptx\Media.ppcx"/>
  <p:tag name="HTML_SHAPEINFO" val="&lt;SlideThumbPath val=&quot;Slide44.PNG&quot;/&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E0ABEB88-58B5-478D-8D5F-EAD86E14E6D1}_44.png&quot;/&gt;&lt;left val=&quot;-9&quot;/&gt;&lt;top val=&quot;50&quot;/&gt;&lt;width val=&quot;730&quot;/&gt;&lt;height val=&quot;59&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3&quot;/&gt;&lt;lineCharCount val=&quot;27&quot;/&gt;&lt;lineCharCount val=&quot;26&quot;/&gt;&lt;lineCharCount val=&quot;24&quot;/&gt;&lt;lineCharCount val=&quot;1&quot;/&gt;&lt;lineCharCount val=&quot;23&quot;/&gt;&lt;lineCharCount val=&quot;10&quot;/&gt;&lt;lineCharCount val=&quot;31&quot;/&gt;&lt;lineCharCount val=&quot;18&quot;/&gt;&lt;lineCharCount val=&quot;22&quot;/&gt;&lt;lineCharCount val=&quot;10&quot;/&gt;&lt;lineCharCount val=&quot;31&quot;/&gt;&lt;lineCharCount val=&quot;9&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0912E048-455D-4746-A51E-32C4DD527AD4}_44.png&quot;/&gt;&lt;left val=&quot;0&quot;/&gt;&lt;top val=&quot;98&quot;/&gt;&lt;width val=&quot;342&quot;/&gt;&lt;height val=&quot;352&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1&quot;/&gt;&lt;lineCharCount val=&quot;31&quot;/&gt;&lt;lineCharCount val=&quot;32&quot;/&gt;&lt;lineCharCount val=&quot;14&quot;/&gt;&lt;lineCharCount val=&quot;1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FC8F2A6-0CBB-4116-BACC-5BA2FBF3C5DB}_44.png&quot;/&gt;&lt;left val=&quot;342&quot;/&gt;&lt;top val=&quot;299&quot;/&gt;&lt;width val=&quot;365&quot;/&gt;&lt;height val=&quot;149&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87&quot;/&gt;&lt;lineCharCount val=&quot;1&quot;/&gt;&lt;lineCharCount val=&quot;1&quot;/&gt;&lt;lineCharCount val=&quot;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9AB0B1F8-4298-497A-B016-3564BEF91DE2}_44.png&quot;/&gt;&lt;left val=&quot;7&quot;/&gt;&lt;top val=&quot;447&quot;/&gt;&lt;width val=&quot;706&quot;/&gt;&lt;height val=&quot;39&quot;/&gt;&lt;hasText val=&quot;1&quot;/&gt;&lt;/Image&gt;&lt;/ThreeDShape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447871FC-B1D7-4F2C-A12E-6D30B77DADF2}_44.png&quot;/&gt;&lt;left val=&quot;276&quot;/&gt;&lt;top val=&quot;498&quot;/&gt;&lt;width val=&quot;169&quot;/&gt;&lt;height val=&quot;29&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PPSNARRATION" val="133,1301803418,C:\URS Training\Power Point Presentations\January_Release_PP_Pn\Intro Submit an App for New Reg_US_Canada\Intro Submit an App for New Reg_US_Canada_pptx\Media.ppcx"/>
  <p:tag name="HTML_SHAPEINFO" val="&lt;SlideThumbPath val=&quot;Slide45.PNG&quot;/&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7&quot;/&gt;&lt;lineCharCount val=&quot;26&quot;/&gt;&lt;lineCharCount val=&quot;3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05A82286-833B-48FF-B326-BFE79E92D9DA}_1.png&quot;/&gt;&lt;left val=&quot;25&quot;/&gt;&lt;top val=&quot;183&quot;/&gt;&lt;width val=&quot;675&quot;/&gt;&lt;height val=&quot;210&quot;/&gt;&lt;hasText val=&quot;1&quot;/&gt;&lt;/Image&gt;&lt;/ThreeDShape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92EB71E-D414-438E-9E3F-A8CE0EEEA6E2}_45.png&quot;/&gt;&lt;left val=&quot;-9&quot;/&gt;&lt;top val=&quot;50&quot;/&gt;&lt;width val=&quot;730&quot;/&gt;&lt;height val=&quot;59&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3&quot;/&gt;&lt;lineCharCount val=&quot;27&quot;/&gt;&lt;lineCharCount val=&quot;28&quot;/&gt;&lt;lineCharCount val=&quot;1&quot;/&gt;&lt;lineCharCount val=&quot;20&quot;/&gt;&lt;lineCharCount val=&quot;27&quot;/&gt;&lt;lineCharCount val=&quot;28&quot;/&gt;&lt;lineCharCount val=&quot;26&quot;/&gt;&lt;lineCharCount val=&quot;21&quot;/&gt;&lt;lineCharCount val=&quot;19&quot;/&gt;&lt;lineCharCount val=&quot;10&quot;/&gt;&lt;lineCharCount val=&quot;24&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ABFA532-D1E2-432E-913F-B591BBD35D78}_45.png&quot;/&gt;&lt;left val=&quot;0&quot;/&gt;&lt;top val=&quot;101&quot;/&gt;&lt;width val=&quot;324&quot;/&gt;&lt;height val=&quot;349&quot;/&gt;&lt;hasText val=&quot;1&quot;/&gt;&lt;/Image&gt;&lt;/ThreeDShape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6&quot;/&gt;&lt;lineCharCount val=&quot;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306AC8A1-BA0F-4B52-A3D6-BA28041CCFDE}_45.png&quot;/&gt;&lt;left val=&quot;7&quot;/&gt;&lt;top val=&quot;447&quot;/&gt;&lt;width val=&quot;706&quot;/&gt;&lt;height val=&quot;38&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1E3666A-964C-40DA-9A4A-A03287C8B40E}_45.png&quot;/&gt;&lt;left val=&quot;276&quot;/&gt;&lt;top val=&quot;498&quot;/&gt;&lt;width val=&quot;169&quot;/&gt;&lt;height val=&quot;29&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PPSNARRATION" val="134,1301803418,C:\URS Training\Power Point Presentations\January_Release_PP_Pn\Intro Submit an App for New Reg_US_Canada\Intro Submit an App for New Reg_US_Canada_pptx\Media.ppcx"/>
  <p:tag name="HTML_SHAPEINFO" val="&lt;SlideThumbPath val=&quot;Slide46.PNG&quot;/&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07610B0D-F010-4319-B1DD-CEAF0FEE6499}_46.png&quot;/&gt;&lt;left val=&quot;-9&quot;/&gt;&lt;top val=&quot;50&quot;/&gt;&lt;width val=&quot;730&quot;/&gt;&lt;height val=&quot;59&quot;/&gt;&lt;hasText val=&quot;1&quot;/&gt;&lt;/Image&gt;&lt;/ThreeDShape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8&quot;/&gt;&lt;lineCharCount val=&quot;32&quot;/&gt;&lt;lineCharCount val=&quot;27&quot;/&gt;&lt;lineCharCount val=&quot;24&quot;/&gt;&lt;lineCharCount val=&quot;28&quot;/&gt;&lt;lineCharCount val=&quot;13&quot;/&gt;&lt;lineCharCount val=&quot;1&quot;/&gt;&lt;lineCharCount val=&quot;18&quot;/&gt;&lt;lineCharCount val=&quot;26&quot;/&gt;&lt;lineCharCount val=&quot;29&quot;/&gt;&lt;lineCharCount val=&quot;34&quot;/&gt;&lt;lineCharCount val=&quot;26&quot;/&gt;&lt;lineCharCount val=&quot;27&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C8721894-5655-4B16-B667-74D2BFA3058B}_46.png&quot;/&gt;&lt;left val=&quot;2&quot;/&gt;&lt;top val=&quot;91&quot;/&gt;&lt;width val=&quot;343&quot;/&gt;&lt;height val=&quot;350&quot;/&gt;&lt;hasText val=&quot;1&quot;/&gt;&lt;/Image&gt;&lt;/ThreeDShape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83&quot;/&gt;&lt;lineCharCount val=&quot;1&quot;/&gt;&lt;lineCharCount val=&quot;1&quot;/&gt;&lt;lineCharCount val=&quot;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1FC061C7-4715-41A6-A9B5-E63F74BEAB41}_46.png&quot;/&gt;&lt;left val=&quot;7&quot;/&gt;&lt;top val=&quot;447&quot;/&gt;&lt;width val=&quot;706&quot;/&gt;&lt;height val=&quot;39&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AE05D2C6-21A8-4EF4-8A68-7A0D58516289}_46.png&quot;/&gt;&lt;left val=&quot;276&quot;/&gt;&lt;top val=&quot;498&quot;/&gt;&lt;width val=&quot;169&quot;/&gt;&lt;height val=&quot;29&quot;/&gt;&lt;hasText val=&quot;1&quot;/&gt;&lt;/Image&gt;&lt;/ThreeDShapeInfo&gt;"/>
</p:tagLst>
</file>

<file path=ppt/tags/tag229.xml><?xml version="1.0" encoding="utf-8"?>
<p:tagLst xmlns:a="http://schemas.openxmlformats.org/drawingml/2006/main" xmlns:r="http://schemas.openxmlformats.org/officeDocument/2006/relationships" xmlns:p="http://schemas.openxmlformats.org/presentationml/2006/main">
  <p:tag name="PPSNARRATION" val="135,1301803418,C:\URS Training\Power Point Presentations\January_Release_PP_Pn\Intro Submit an App for New Reg_US_Canada\Intro Submit an App for New Reg_US_Canada_pptx\Media.ppcx"/>
  <p:tag name="HTML_SHAPEINFO" val="&lt;SlideThumbPath val=&quot;Slide47.PNG&quot;/&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C977B50C-885B-46BF-91FA-8CE774B08E76}_1.png&quot;/&gt;&lt;left val=&quot;9&quot;/&gt;&lt;top val=&quot;452&quot;/&gt;&lt;width val=&quot;601&quot;/&gt;&lt;height val=&quot;40&quot;/&gt;&lt;hasText val=&quot;1&quot;/&gt;&lt;/Image&gt;&lt;/ThreeDShape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945F5105-6CE7-4A87-8CCF-D815694577E6}_47.png&quot;/&gt;&lt;left val=&quot;-9&quot;/&gt;&lt;top val=&quot;50&quot;/&gt;&lt;width val=&quot;730&quot;/&gt;&lt;height val=&quot;59&quot;/&gt;&lt;hasText val=&quot;1&quot;/&gt;&lt;/Image&gt;&lt;/ThreeDShape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3&quot;/&gt;&lt;lineCharCount val=&quot;27&quot;/&gt;&lt;lineCharCount val=&quot;29&quot;/&gt;&lt;lineCharCount val=&quot;25&quot;/&gt;&lt;lineCharCount val=&quot;34&quot;/&gt;&lt;lineCharCount val=&quot;23&quot;/&gt;&lt;lineCharCount val=&quot;8&quot;/&gt;&lt;lineCharCount val=&quot;1&quot;/&gt;&lt;lineCharCount val=&quot;32&quot;/&gt;&lt;lineCharCount val=&quot;30&quot;/&gt;&lt;lineCharCount val=&quot;10&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44DBB18D-780A-4DBD-B48D-F87F5965E108}_47.png&quot;/&gt;&lt;left val=&quot;0&quot;/&gt;&lt;top val=&quot;101&quot;/&gt;&lt;width val=&quot;360&quot;/&gt;&lt;height val=&quot;367&quot;/&gt;&lt;hasText val=&quot;1&quot;/&gt;&lt;/Image&gt;&lt;/ThreeDShape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4&quot;/&gt;&lt;lineCharCount val=&quot;32&quot;/&gt;&lt;lineCharCount val=&quot;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C2D98658-4778-437B-90BE-8FA9F94E37DA}_47.png&quot;/&gt;&lt;left val=&quot;4&quot;/&gt;&lt;top val=&quot;428&quot;/&gt;&lt;width val=&quot;715&quot;/&gt;&lt;height val=&quot;61&quot;/&gt;&lt;hasText val=&quot;1&quot;/&gt;&lt;/Image&gt;&lt;/ThreeDShape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CFA3A561-5686-4CCF-9A58-6460B2B7DA11}_47.png&quot;/&gt;&lt;left val=&quot;276&quot;/&gt;&lt;top val=&quot;498&quot;/&gt;&lt;width val=&quot;169&quot;/&gt;&lt;height val=&quot;29&quot;/&gt;&lt;hasText val=&quot;1&quot;/&gt;&lt;/Image&gt;&lt;/ThreeDShapeInfo&gt;"/>
</p:tagLst>
</file>

<file path=ppt/tags/tag234.xml><?xml version="1.0" encoding="utf-8"?>
<p:tagLst xmlns:a="http://schemas.openxmlformats.org/drawingml/2006/main" xmlns:r="http://schemas.openxmlformats.org/officeDocument/2006/relationships" xmlns:p="http://schemas.openxmlformats.org/presentationml/2006/main">
  <p:tag name="PPSNARRATION" val="136,1301803418,C:\URS Training\Power Point Presentations\January_Release_PP_Pn\Intro Submit an App for New Reg_US_Canada\Intro Submit an App for New Reg_US_Canada_pptx\Media.ppcx"/>
  <p:tag name="HTML_SHAPEINFO" val="&lt;SlideThumbPath val=&quot;Slide48.PNG&quot;/&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8FA86007-E54C-424A-BD20-6E92976922A3}_48.png&quot;/&gt;&lt;left val=&quot;-9&quot;/&gt;&lt;top val=&quot;50&quot;/&gt;&lt;width val=&quot;730&quot;/&gt;&lt;height val=&quot;59&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23&quot;/&gt;&lt;lineCharCount val=&quot;22&quot;/&gt;&lt;lineCharCount val=&quot;30&quot;/&gt;&lt;lineCharCount val=&quot;20&quot;/&gt;&lt;lineCharCount val=&quot;10&quot;/&gt;&lt;lineCharCount val=&quot;1&quot;/&gt;&lt;lineCharCount val=&quot;32&quot;/&gt;&lt;lineCharCount val=&quot;32&quot;/&gt;&lt;lineCharCount val=&quot;24&quot;/&gt;&lt;lineCharCount val=&quot;24&quot;/&gt;&lt;lineCharCount val=&quot;25&quot;/&gt;&lt;lineCharCount val=&quot;23&quot;/&gt;&lt;lineCharCount val=&quot;30&quot;/&gt;&lt;lineCharCount val=&quot;33&quot;/&gt;&lt;lineCharCount val=&quot;34&quot;/&gt;&lt;lineCharCount val=&quot;1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1030F086-765D-4E8D-BB61-32157211AFCE}_48.png&quot;/&gt;&lt;left val=&quot;0&quot;/&gt;&lt;top val=&quot;98&quot;/&gt;&lt;width val=&quot;346&quot;/&gt;&lt;height val=&quot;388&quot;/&gt;&lt;hasText val=&quot;1&quot;/&gt;&lt;/Image&gt;&lt;/ThreeDShape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7A23D6D-35CB-4F59-9EC8-5C3C8738AD83}_48.png&quot;/&gt;&lt;left val=&quot;276&quot;/&gt;&lt;top val=&quot;498&quot;/&gt;&lt;width val=&quot;169&quot;/&gt;&lt;height val=&quot;29&quot;/&gt;&lt;hasText val=&quot;1&quot;/&gt;&lt;/Image&gt;&lt;/ThreeDShapeInfo&gt;"/>
</p:tagLst>
</file>

<file path=ppt/tags/tag238.xml><?xml version="1.0" encoding="utf-8"?>
<p:tagLst xmlns:a="http://schemas.openxmlformats.org/drawingml/2006/main" xmlns:r="http://schemas.openxmlformats.org/officeDocument/2006/relationships" xmlns:p="http://schemas.openxmlformats.org/presentationml/2006/main">
  <p:tag name="PPSNARRATION" val="137,1301803418,C:\URS Training\Power Point Presentations\January_Release_PP_Pn\Intro Submit an App for New Reg_US_Canada\Intro Submit an App for New Reg_US_Canada_pptx\Media.ppcx"/>
  <p:tag name="HTML_SHAPEINFO" val="&lt;SlideThumbPath val=&quot;Slide49.PNG&quot;/&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348B1B87-AB75-4DCD-A205-4B584DC9ECCA}_49.png&quot;/&gt;&lt;left val=&quot;-9&quot;/&gt;&lt;top val=&quot;50&quot;/&gt;&lt;width val=&quot;730&quot;/&gt;&lt;height val=&quot;5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PSNARRATION" val="2,1301803418,C:\URS Training\Power Point Presentations\January_Release_PP_Pn\Intro Submit an App for New Reg_US_Canada\Intro Submit an App for New Reg_US_Canada_pptx\Media.ppcx"/>
  <p:tag name="HTML_SHAPEINFO" val="&lt;SlideThumbPath val=&quot;Slide2.PNG&quot;/&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5&quot;/&gt;&lt;lineCharCount val=&quot;26&quot;/&gt;&lt;lineCharCount val=&quot;25&quot;/&gt;&lt;lineCharCount val=&quot;28&quot;/&gt;&lt;lineCharCount val=&quot;11&quot;/&gt;&lt;lineCharCount val=&quot;1&quot;/&gt;&lt;lineCharCount val=&quot;25&quot;/&gt;&lt;lineCharCount val=&quot;25&quot;/&gt;&lt;lineCharCount val=&quot;22&quot;/&gt;&lt;lineCharCount val=&quot;22&quot;/&gt;&lt;lineCharCount val=&quot;2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9591494D-F1B3-42FE-B163-0F2535EA646B}_49.png&quot;/&gt;&lt;left val=&quot;0&quot;/&gt;&lt;top val=&quot;99&quot;/&gt;&lt;width val=&quot;312&quot;/&gt;&lt;height val=&quot;380&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B4C46637-B1D6-4473-8B60-E8B65BD23A27}_49.png&quot;/&gt;&lt;left val=&quot;276&quot;/&gt;&lt;top val=&quot;498&quot;/&gt;&lt;width val=&quot;169&quot;/&gt;&lt;height val=&quot;29&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PSNARRATION" val="138,1301803418,C:\URS Training\Power Point Presentations\January_Release_PP_Pn\Intro Submit an App for New Reg_US_Canada\Intro Submit an App for New Reg_US_Canada_pptx\Media.ppcx"/>
  <p:tag name="HTML_SHAPEINFO" val="&lt;SlideThumbPath val=&quot;Slide50.PNG&quot;/&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D34E2711-3C50-41B7-9812-E88AF11F6BAF}_50.png&quot;/&gt;&lt;left val=&quot;-9&quot;/&gt;&lt;top val=&quot;50&quot;/&gt;&lt;width val=&quot;730&quot;/&gt;&lt;height val=&quot;59&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2&quot;/&gt;&lt;lineCharCount val=&quot;24&quot;/&gt;&lt;lineCharCount val=&quot;22&quot;/&gt;&lt;lineCharCount val=&quot;14&quot;/&gt;&lt;lineCharCount val=&quot;24&quot;/&gt;&lt;lineCharCount val=&quot;23&quot;/&gt;&lt;lineCharCount val=&quot;1&quot;/&gt;&lt;lineCharCount val=&quot;23&quot;/&gt;&lt;lineCharCount val=&quot;21&quot;/&gt;&lt;lineCharCount val=&quot;26&quot;/&gt;&lt;lineCharCount val=&quot;7&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8503291F-A391-469D-8A89-3937F89DBDDB}_50.png&quot;/&gt;&lt;left val=&quot;0&quot;/&gt;&lt;top val=&quot;108&quot;/&gt;&lt;width val=&quot;299&quot;/&gt;&lt;height val=&quot;361&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41EF8367-BA42-4AEE-A011-27C71E7C9324}_50.png&quot;/&gt;&lt;left val=&quot;276&quot;/&gt;&lt;top val=&quot;498&quot;/&gt;&lt;width val=&quot;169&quot;/&gt;&lt;height val=&quot;29&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PPSNARRATION" val="139,1301803418,C:\URS Training\Power Point Presentations\January_Release_PP_Pn\Intro Submit an App for New Reg_US_Canada\Intro Submit an App for New Reg_US_Canada_pptx\Media.ppcx"/>
  <p:tag name="HTML_SHAPEINFO" val="&lt;SlideThumbPath val=&quot;Slide51.PNG&quot;/&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8085DF92-80B9-44F9-AD3E-5EE013809660}_51.png&quot;/&gt;&lt;left val=&quot;-9&quot;/&gt;&lt;top val=&quot;50&quot;/&gt;&lt;width val=&quot;730&quot;/&gt;&lt;height val=&quot;59&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3&quot;/&gt;&lt;lineCharCount val=&quot;12&quot;/&gt;&lt;lineCharCount val=&quot;10&quot;/&gt;&lt;lineCharCount val=&quot;1&quot;/&gt;&lt;lineCharCount val=&quot;20&quot;/&gt;&lt;lineCharCount val=&quot;21&quot;/&gt;&lt;lineCharCount val=&quot;21&quot;/&gt;&lt;lineCharCount val=&quot;14&quot;/&gt;&lt;lineCharCount val=&quot;19&quot;/&gt;&lt;lineCharCount val=&quot;1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41C2E4AF-AB3A-4923-B044-C6478EEDADD0}_51.png&quot;/&gt;&lt;left val=&quot;0&quot;/&gt;&lt;top val=&quot;101&quot;/&gt;&lt;width val=&quot;270&quot;/&gt;&lt;height val=&quot;373&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30451A99-6ACF-4449-BE00-E682D3797523}_51.png&quot;/&gt;&lt;left val=&quot;276&quot;/&gt;&lt;top val=&quot;498&quot;/&gt;&lt;width val=&quot;169&quot;/&gt;&lt;height val=&quot;29&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D5F626FE-670A-4B21-8BD3-C19A488A93FF}_2.png&quot;/&gt;&lt;left val=&quot;-9&quot;/&gt;&lt;top val=&quot;50&quot;/&gt;&lt;width val=&quot;730&quot;/&gt;&lt;height val=&quot;59&quot;/&gt;&lt;hasText val=&quot;1&quot;/&gt;&lt;/Image&gt;&lt;/ThreeDShapeInfo&gt;"/>
</p:tagLst>
</file>

<file path=ppt/tags/tag250.xml><?xml version="1.0" encoding="utf-8"?>
<p:tagLst xmlns:a="http://schemas.openxmlformats.org/drawingml/2006/main" xmlns:r="http://schemas.openxmlformats.org/officeDocument/2006/relationships" xmlns:p="http://schemas.openxmlformats.org/presentationml/2006/main">
  <p:tag name="PPSNARRATION" val="140,1301803418,C:\URS Training\Power Point Presentations\January_Release_PP_Pn\Intro Submit an App for New Reg_US_Canada\Intro Submit an App for New Reg_US_Canada_pptx\Media.ppcx"/>
  <p:tag name="HTML_SHAPEINFO" val="&lt;SlideThumbPath val=&quot;Slide52.PNG&quot;/&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61408BB0-5FB1-4664-A0A8-70C722130866}_52.png&quot;/&gt;&lt;left val=&quot;-9&quot;/&gt;&lt;top val=&quot;50&quot;/&gt;&lt;width val=&quot;730&quot;/&gt;&lt;height val=&quot;59&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0&quot;/&gt;&lt;lineCharCount val=&quot;26&quot;/&gt;&lt;lineCharCount val=&quot;24&quot;/&gt;&lt;lineCharCount val=&quot;10&quot;/&gt;&lt;lineCharCount val=&quot;1&quot;/&gt;&lt;lineCharCount val=&quot;27&quot;/&gt;&lt;lineCharCount val=&quot;23&quot;/&gt;&lt;lineCharCount val=&quot;19&quot;/&gt;&lt;lineCharCount val=&quot;26&quot;/&gt;&lt;lineCharCount val=&quot;10&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8008EE8A-5CA7-4BE5-BF51-F15DB88449EB}_52.png&quot;/&gt;&lt;left val=&quot;0&quot;/&gt;&lt;top val=&quot;100&quot;/&gt;&lt;width val=&quot;323&quot;/&gt;&lt;height val=&quot;385&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C198F7DB-59F1-4E5C-95E5-7D27FADB76D2}_52.png&quot;/&gt;&lt;left val=&quot;276&quot;/&gt;&lt;top val=&quot;498&quot;/&gt;&lt;width val=&quot;169&quot;/&gt;&lt;height val=&quot;29&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PPSNARRATION" val="141,1301803418,C:\URS Training\Power Point Presentations\January_Release_PP_Pn\Intro Submit an App for New Reg_US_Canada\Intro Submit an App for New Reg_US_Canada_pptx\Media.ppcx"/>
  <p:tag name="HTML_SHAPEINFO" val="&lt;SlideThumbPath val=&quot;Slide53.PNG&quot;/&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882481DC-E364-459D-A666-60B30C861B44}_53.png&quot;/&gt;&lt;left val=&quot;-9&quot;/&gt;&lt;top val=&quot;50&quot;/&gt;&lt;width val=&quot;730&quot;/&gt;&lt;height val=&quot;59&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0&quot;/&gt;&lt;lineCharCount val=&quot;13&quot;/&gt;&lt;lineCharCount val=&quot;11&quot;/&gt;&lt;lineCharCount val=&quot;12&quot;/&gt;&lt;lineCharCount val=&quot;10&quot;/&gt;&lt;lineCharCount val=&quot;7&quot;/&gt;&lt;lineCharCount val=&quot;6&quot;/&gt;&lt;lineCharCount val=&quot;25&quot;/&gt;&lt;lineCharCount val=&quot;10&quot;/&gt;&lt;lineCharCount val=&quot;23&quot;/&gt;&lt;lineCharCount val=&quot;14&quot;/&gt;&lt;lineCharCount val=&quot;1&quot;/&gt;&lt;lineCharCount val=&quot;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6EC9DC4D-C974-4B90-A706-751329478577}_53.png&quot;/&gt;&lt;left val=&quot;0&quot;/&gt;&lt;top val=&quot;101&quot;/&gt;&lt;width val=&quot;284&quot;/&gt;&lt;height val=&quot;367&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BBB6BE50-8528-4D03-90DE-7672205ABE70}_53.png&quot;/&gt;&lt;left val=&quot;276&quot;/&gt;&lt;top val=&quot;498&quot;/&gt;&lt;width val=&quot;169&quot;/&gt;&lt;height val=&quot;29&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PPSNARRATION" val="142,1301803418,C:\URS Training\Power Point Presentations\January_Release_PP_Pn\Intro Submit an App for New Reg_US_Canada\Intro Submit an App for New Reg_US_Canada_pptx\Media.ppcx"/>
  <p:tag name="HTML_SHAPEINFO" val="&lt;SlideThumbPath val=&quot;Slide54.PNG&quot;/&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C8BC9E08-10ED-4AFA-A826-BF40F74EA075}_54.png&quot;/&gt;&lt;left val=&quot;-9&quot;/&gt;&lt;top val=&quot;50&quot;/&gt;&lt;width val=&quot;730&quot;/&gt;&lt;height val=&quot;59&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6&quot;/&gt;&lt;lineCharCount val=&quot;41&quot;/&gt;&lt;lineCharCount val=&quot;1&quot;/&gt;&lt;lineCharCount val=&quot;57&quot;/&gt;&lt;lineCharCount val=&quot;51&quot;/&gt;&lt;lineCharCount val=&quot;49&quot;/&gt;&lt;lineCharCount val=&quot;54&quot;/&gt;&lt;lineCharCount val=&quot;51&quot;/&gt;&lt;lineCharCount val=&quot;25&quot;/&gt;&lt;lineCharCount val=&quot;47&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AC026F9-DAFF-4D3E-9D53-1DFC275BAE98}_2.png&quot;/&gt;&lt;left val=&quot;0&quot;/&gt;&lt;top val=&quot;105&quot;/&gt;&lt;width val=&quot;712&quot;/&gt;&lt;height val=&quot;370&quot;/&gt;&lt;hasText val=&quot;1&quot;/&gt;&lt;/Image&gt;&lt;/ThreeDShape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2&quot;/&gt;&lt;lineCharCount val=&quot;33&quot;/&gt;&lt;lineCharCount val=&quot;29&quot;/&gt;&lt;lineCharCount val=&quot;24&quot;/&gt;&lt;lineCharCount val=&quot;27&quot;/&gt;&lt;lineCharCount val=&quot;29&quot;/&gt;&lt;lineCharCount val=&quot;27&quot;/&gt;&lt;lineCharCount val=&quot;1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7BE49DAA-F0B2-486A-946C-E67B51738937}_54.png&quot;/&gt;&lt;left val=&quot;0&quot;/&gt;&lt;top val=&quot;101&quot;/&gt;&lt;width val=&quot;351&quot;/&gt;&lt;height val=&quot;253&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71&quot;/&gt;&lt;lineCharCount val=&quot;3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98AA126D-52DF-408D-A313-87CAA80B4A03}_54.png&quot;/&gt;&lt;left val=&quot;0&quot;/&gt;&lt;top val=&quot;375&quot;/&gt;&lt;width val=&quot;720&quot;/&gt;&lt;height val=&quot;109&quot;/&gt;&lt;hasText val=&quot;1&quot;/&gt;&lt;/Image&gt;&lt;/ThreeDShape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1E2DBED1-65EF-4FF9-BDE5-E39134D4398B}_54.png&quot;/&gt;&lt;left val=&quot;276&quot;/&gt;&lt;top val=&quot;498&quot;/&gt;&lt;width val=&quot;169&quot;/&gt;&lt;height val=&quot;29&quot;/&gt;&lt;hasText val=&quot;1&quot;/&gt;&lt;/Image&gt;&lt;/ThreeDShapeInfo&gt;"/>
</p:tagLst>
</file>

<file path=ppt/tags/tag263.xml><?xml version="1.0" encoding="utf-8"?>
<p:tagLst xmlns:a="http://schemas.openxmlformats.org/drawingml/2006/main" xmlns:r="http://schemas.openxmlformats.org/officeDocument/2006/relationships" xmlns:p="http://schemas.openxmlformats.org/presentationml/2006/main">
  <p:tag name="PPSNARRATION" val="143,1301803418,C:\URS Training\Power Point Presentations\January_Release_PP_Pn\Intro Submit an App for New Reg_US_Canada\Intro Submit an App for New Reg_US_Canada_pptx\Media.ppcx"/>
  <p:tag name="HTML_SHAPEINFO" val="&lt;SlideThumbPath val=&quot;Slide55.PNG&quot;/&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21B384A7-8966-452E-90A9-FE9BDD576E7D}_55.png&quot;/&gt;&lt;left val=&quot;-9&quot;/&gt;&lt;top val=&quot;50&quot;/&gt;&lt;width val=&quot;730&quot;/&gt;&lt;height val=&quot;59&quot;/&gt;&lt;hasText val=&quot;1&quot;/&gt;&lt;/Image&gt;&lt;/ThreeDShape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0&quot;/&gt;&lt;lineCharCount val=&quot;30&quot;/&gt;&lt;lineCharCount val=&quot;2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5747776-672E-4A9B-9BB8-10750D944A6E}_55.png&quot;/&gt;&lt;left val=&quot;0&quot;/&gt;&lt;top val=&quot;93&quot;/&gt;&lt;width val=&quot;364&quot;/&gt;&lt;height val=&quot;111&quot;/&gt;&lt;hasText val=&quot;1&quot;/&gt;&lt;/Image&gt;&lt;/ThreeDShape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26&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41A166DF-34DC-4701-B612-1EAC0CAA582E}_55.png&quot;/&gt;&lt;left val=&quot;359&quot;/&gt;&lt;top val=&quot;93&quot;/&gt;&lt;width val=&quot;360&quot;/&gt;&lt;height val=&quot;104&quot;/&gt;&lt;hasText val=&quot;1&quot;/&gt;&lt;/Image&gt;&lt;/ThreeDShape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86A7349E-8F00-4283-B54F-374DCD847192}_55.png&quot;/&gt;&lt;left val=&quot;276&quot;/&gt;&lt;top val=&quot;498&quot;/&gt;&lt;width val=&quot;169&quot;/&gt;&lt;height val=&quot;29&quot;/&gt;&lt;hasText val=&quot;1&quot;/&gt;&lt;/Image&gt;&lt;/ThreeDShapeInfo&gt;"/>
</p:tagLst>
</file>

<file path=ppt/tags/tag268.xml><?xml version="1.0" encoding="utf-8"?>
<p:tagLst xmlns:a="http://schemas.openxmlformats.org/drawingml/2006/main" xmlns:r="http://schemas.openxmlformats.org/officeDocument/2006/relationships" xmlns:p="http://schemas.openxmlformats.org/presentationml/2006/main">
  <p:tag name="PPSNARRATION" val="144,1301803418,C:\URS Training\Power Point Presentations\January_Release_PP_Pn\Intro Submit an App for New Reg_US_Canada\Intro Submit an App for New Reg_US_Canada_pptx\Media.ppcx"/>
  <p:tag name="HTML_SHAPEINFO" val="&lt;SlideThumbPath val=&quot;Slide56.PNG&quot;/&gt;"/>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EC7C80A4-D466-4144-B006-51AD185BB882}_56.png&quot;/&gt;&lt;left val=&quot;-9&quot;/&gt;&lt;top val=&quot;50&quot;/&gt;&lt;width val=&quot;730&quot;/&gt;&lt;height val=&quot;59&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16F3C09D-6153-4CCA-9BFC-9A88F21C22E3}_2.png&quot;/&gt;&lt;left val=&quot;276&quot;/&gt;&lt;top val=&quot;498&quot;/&gt;&lt;width val=&quot;169&quot;/&gt;&lt;height val=&quot;29&quot;/&gt;&lt;hasText val=&quot;1&quot;/&gt;&lt;/Image&gt;&lt;/ThreeDShapeInfo&gt;"/>
</p:tagLst>
</file>

<file path=ppt/tags/tag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25&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11442CC4-F30D-4386-BB4A-CC10CC9AA10F}_56.png&quot;/&gt;&lt;left val=&quot;6&quot;/&gt;&lt;top val=&quot;93&quot;/&gt;&lt;width val=&quot;337&quot;/&gt;&lt;height val=&quot;105&quot;/&gt;&lt;hasText val=&quot;1&quot;/&gt;&lt;/Image&gt;&lt;/ThreeDShapeInfo&gt;"/>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8A182EFB-AC2F-479E-97C9-7A9E56DD483E}_56.png&quot;/&gt;&lt;left val=&quot;354&quot;/&gt;&lt;top val=&quot;93&quot;/&gt;&lt;width val=&quot;346&quot;/&gt;&lt;height val=&quot;70&quot;/&gt;&lt;hasText val=&quot;1&quot;/&gt;&lt;/Image&gt;&lt;/ThreeDShapeInfo&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35C8DCB7-C03D-4885-8340-B07CB438481A}_56.png&quot;/&gt;&lt;left val=&quot;276&quot;/&gt;&lt;top val=&quot;498&quot;/&gt;&lt;width val=&quot;169&quot;/&gt;&lt;height val=&quot;29&quot;/&gt;&lt;hasText val=&quot;1&quot;/&gt;&lt;/Image&gt;&lt;/ThreeDShapeInfo&gt;"/>
</p:tagLst>
</file>

<file path=ppt/tags/tag273.xml><?xml version="1.0" encoding="utf-8"?>
<p:tagLst xmlns:a="http://schemas.openxmlformats.org/drawingml/2006/main" xmlns:r="http://schemas.openxmlformats.org/officeDocument/2006/relationships" xmlns:p="http://schemas.openxmlformats.org/presentationml/2006/main">
  <p:tag name="PPSNARRATION" val="145,1301803418,C:\URS Training\Power Point Presentations\January_Release_PP_Pn\Intro Submit an App for New Reg_US_Canada\Intro Submit an App for New Reg_US_Canada_pptx\Media.ppcx"/>
  <p:tag name="HTML_SHAPEINFO" val="&lt;SlideThumbPath val=&quot;Slide57.PNG&quot;/&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F008A4F2-5B3C-4513-9099-FA95FC7F77D6}_57.png&quot;/&gt;&lt;left val=&quot;-9&quot;/&gt;&lt;top val=&quot;50&quot;/&gt;&lt;width val=&quot;730&quot;/&gt;&lt;height val=&quot;59&quot;/&gt;&lt;hasText val=&quot;1&quot;/&gt;&lt;/Image&gt;&lt;/ThreeDShape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2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44335711-7C4F-4195-8A4D-8EA86894FF50}_57.png&quot;/&gt;&lt;left val=&quot;0&quot;/&gt;&lt;top val=&quot;93&quot;/&gt;&lt;width val=&quot;357&quot;/&gt;&lt;height val=&quot;106&quot;/&gt;&lt;hasText val=&quot;1&quot;/&gt;&lt;/Image&gt;&lt;/ThreeDShape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2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61E38486-8F83-4570-A9A3-F115CA9FB454}_57.png&quot;/&gt;&lt;left val=&quot;372&quot;/&gt;&lt;top val=&quot;93&quot;/&gt;&lt;width val=&quot;337&quot;/&gt;&lt;height val=&quot;101&quot;/&gt;&lt;hasText val=&quot;1&quot;/&gt;&lt;/Image&gt;&lt;/ThreeDShape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8F9D232B-0F48-4768-A852-5BF1B0673644}_57.png&quot;/&gt;&lt;left val=&quot;276&quot;/&gt;&lt;top val=&quot;498&quot;/&gt;&lt;width val=&quot;169&quot;/&gt;&lt;height val=&quot;29&quot;/&gt;&lt;hasText val=&quot;1&quot;/&gt;&lt;/Image&gt;&lt;/ThreeDShapeInfo&gt;"/>
</p:tagLst>
</file>

<file path=ppt/tags/tag278.xml><?xml version="1.0" encoding="utf-8"?>
<p:tagLst xmlns:a="http://schemas.openxmlformats.org/drawingml/2006/main" xmlns:r="http://schemas.openxmlformats.org/officeDocument/2006/relationships" xmlns:p="http://schemas.openxmlformats.org/presentationml/2006/main">
  <p:tag name="PPSNARRATION" val="146,1301803418,C:\URS Training\Power Point Presentations\January_Release_PP_Pn\Intro Submit an App for New Reg_US_Canada\Intro Submit an App for New Reg_US_Canada_pptx\Media.ppcx"/>
  <p:tag name="HTML_SHAPEINFO" val="&lt;SlideThumbPath val=&quot;Slide58.PNG&quot;/&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AA83BEEC-389D-4D78-B524-52929F276601}_58.png&quot;/&gt;&lt;left val=&quot;-9&quot;/&gt;&lt;top val=&quot;50&quot;/&gt;&lt;width val=&quot;730&quot;/&gt;&lt;height val=&quot;59&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PSNARRATION" val="3,1301803418,C:\URS Training\Power Point Presentations\January_Release_PP_Pn\Intro Submit an App for New Reg_US_Canada\Intro Submit an App for New Reg_US_Canada_pptx\Media.ppcx"/>
  <p:tag name="HTML_SHAPEINFO" val="&lt;SlideThumbPath val=&quot;Slide3.PNG&quot;/&gt;"/>
</p:tagLst>
</file>

<file path=ppt/tags/tag2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08D6DA85-FEAE-4F96-BE40-AE7384023C32}_58.png&quot;/&gt;&lt;left val=&quot;12&quot;/&gt;&lt;top val=&quot;104&quot;/&gt;&lt;width val=&quot;670&quot;/&gt;&lt;height val=&quot;51&quot;/&gt;&lt;hasText val=&quot;1&quot;/&gt;&lt;/Image&gt;&lt;/ThreeDShapeInfo&gt;"/>
</p:tagLst>
</file>

<file path=ppt/tags/tag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41C27575-363C-4C83-9E84-4D15EF03DB1C}_58.png&quot;/&gt;&lt;left val=&quot;276&quot;/&gt;&lt;top val=&quot;498&quot;/&gt;&lt;width val=&quot;169&quot;/&gt;&lt;height val=&quot;29&quot;/&gt;&lt;hasText val=&quot;1&quot;/&gt;&lt;/Image&gt;&lt;/ThreeDShapeInfo&gt;"/>
</p:tagLst>
</file>

<file path=ppt/tags/tag282.xml><?xml version="1.0" encoding="utf-8"?>
<p:tagLst xmlns:a="http://schemas.openxmlformats.org/drawingml/2006/main" xmlns:r="http://schemas.openxmlformats.org/officeDocument/2006/relationships" xmlns:p="http://schemas.openxmlformats.org/presentationml/2006/main">
  <p:tag name="PPSNARRATION" val="147,1301803418,C:\URS Training\Power Point Presentations\January_Release_PP_Pn\Intro Submit an App for New Reg_US_Canada\Intro Submit an App for New Reg_US_Canada_pptx\Media.ppcx"/>
  <p:tag name="HTML_SHAPEINFO" val="&lt;SlideThumbPath val=&quot;Slide59.PNG&quot;/&gt;"/>
</p:tagLst>
</file>

<file path=ppt/tags/tag2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BC1E5865-4B31-4ABA-BFB7-7AAEAC7DB3E3}_59.png&quot;/&gt;&lt;left val=&quot;-9&quot;/&gt;&lt;top val=&quot;50&quot;/&gt;&lt;width val=&quot;730&quot;/&gt;&lt;height val=&quot;59&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F362875D-D9B9-4CED-AE98-88520A59F62E}_59.png&quot;/&gt;&lt;left val=&quot;276&quot;/&gt;&lt;top val=&quot;498&quot;/&gt;&lt;width val=&quot;169&quot;/&gt;&lt;height val=&quot;29&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PPSNARRATION" val="148,1301803418,C:\URS Training\Power Point Presentations\January_Release_PP_Pn\Intro Submit an App for New Reg_US_Canada\Intro Submit an App for New Reg_US_Canada_pptx\Media.ppcx"/>
  <p:tag name="HTML_SHAPEINFO" val="&lt;SlideThumbPath val=&quot;Slide60.PNG&quot;/&gt;"/>
</p:tagLst>
</file>

<file path=ppt/tags/tag2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D4822B95-13B3-4110-8CAB-077F30A55969}_60.png&quot;/&gt;&lt;left val=&quot;-9&quot;/&gt;&lt;top val=&quot;50&quot;/&gt;&lt;width val=&quot;730&quot;/&gt;&lt;height val=&quot;59&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9&quot;/&gt;&lt;lineCharCount val=&quot;24&quot;/&gt;&lt;lineCharCount val=&quot;24&quot;/&gt;&lt;lineCharCount val=&quot;26&quot;/&gt;&lt;lineCharCount val=&quot;21&quot;/&gt;&lt;lineCharCount val=&quot;22&quot;/&gt;&lt;lineCharCount val=&quot;28&quot;/&gt;&lt;lineCharCount val=&quot;28&quot;/&gt;&lt;lineCharCount val=&quot;29&quot;/&gt;&lt;lineCharCount val=&quot;28&quot;/&gt;&lt;lineCharCount val=&quot;1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160FA4E7-02C8-4064-B84B-EEE50774C9BD}_60.png&quot;/&gt;&lt;left val=&quot;0&quot;/&gt;&lt;top val=&quot;101&quot;/&gt;&lt;width val=&quot;319&quot;/&gt;&lt;height val=&quot;379&quot;/&gt;&lt;hasText val=&quot;1&quot;/&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9E7201E9-50AD-48DD-BDE0-AC7921058B18}_60.png&quot;/&gt;&lt;left val=&quot;276&quot;/&gt;&lt;top val=&quot;498&quot;/&gt;&lt;width val=&quot;169&quot;/&gt;&lt;height val=&quot;29&quot;/&gt;&lt;hasText val=&quot;1&quot;/&gt;&lt;/Image&gt;&lt;/ThreeDShapeInfo&gt;"/>
</p:tagLst>
</file>

<file path=ppt/tags/tag289.xml><?xml version="1.0" encoding="utf-8"?>
<p:tagLst xmlns:a="http://schemas.openxmlformats.org/drawingml/2006/main" xmlns:r="http://schemas.openxmlformats.org/officeDocument/2006/relationships" xmlns:p="http://schemas.openxmlformats.org/presentationml/2006/main">
  <p:tag name="PPSNARRATION" val="149,1301803418,C:\URS Training\Power Point Presentations\January_Release_PP_Pn\Intro Submit an App for New Reg_US_Canada\Intro Submit an App for New Reg_US_Canada_pptx\Media.ppcx"/>
  <p:tag name="HTML_SHAPEINFO" val="&lt;SlideThumbPath val=&quot;Slide61.PNG&quot;/&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1D86AC95-FE2B-4F8E-8C5D-5108D38AD0F5}_3.png&quot;/&gt;&lt;left val=&quot;-9&quot;/&gt;&lt;top val=&quot;50&quot;/&gt;&lt;width val=&quot;730&quot;/&gt;&lt;height val=&quot;59&quot;/&gt;&lt;hasText val=&quot;1&quot;/&gt;&lt;/Image&gt;&lt;/ThreeDShapeInfo&gt;"/>
</p:tagLst>
</file>

<file path=ppt/tags/tag2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8A4DB2E5-036E-42A4-BF0F-5B0033BE9FA0}_61.png&quot;/&gt;&lt;left val=&quot;-9&quot;/&gt;&lt;top val=&quot;50&quot;/&gt;&lt;width val=&quot;730&quot;/&gt;&lt;height val=&quot;59&quot;/&gt;&lt;hasText val=&quot;1&quot;/&gt;&lt;/Image&gt;&lt;/ThreeDShapeInfo&gt;"/>
</p:tagLst>
</file>

<file path=ppt/tags/tag2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0&quot;/&gt;&lt;lineCharCount val=&quot;24&quot;/&gt;&lt;lineCharCount val=&quot;17&quot;/&gt;&lt;lineCharCount val=&quot;1&quot;/&gt;&lt;lineCharCount val=&quot;23&quot;/&gt;&lt;lineCharCount val=&quot;17&quot;/&gt;&lt;lineCharCount val=&quot;16&quot;/&gt;&lt;lineCharCount val=&quot;19&quot;/&gt;&lt;lineCharCount val=&quot;21&quot;/&gt;&lt;lineCharCount val=&quot;1&quot;/&gt;&lt;lineCharCount val=&quot;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4A5A800D-3BEF-4661-81CB-98171501A344}_61.png&quot;/&gt;&lt;left val=&quot;0&quot;/&gt;&lt;top val=&quot;101&quot;/&gt;&lt;width val=&quot;283&quot;/&gt;&lt;height val=&quot;379&quot;/&gt;&lt;hasText val=&quot;1&quot;/&gt;&lt;/Image&gt;&lt;/ThreeDShapeInfo&gt;"/>
</p:tagLst>
</file>

<file path=ppt/tags/tag2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E26218E1-6E35-4C8E-9B3F-2EB3B0248F5E}_61.png&quot;/&gt;&lt;left val=&quot;276&quot;/&gt;&lt;top val=&quot;498&quot;/&gt;&lt;width val=&quot;169&quot;/&gt;&lt;height val=&quot;29&quot;/&gt;&lt;hasText val=&quot;1&quot;/&gt;&lt;/Image&gt;&lt;/ThreeDShapeInfo&gt;"/>
</p:tagLst>
</file>

<file path=ppt/tags/tag293.xml><?xml version="1.0" encoding="utf-8"?>
<p:tagLst xmlns:a="http://schemas.openxmlformats.org/drawingml/2006/main" xmlns:r="http://schemas.openxmlformats.org/officeDocument/2006/relationships" xmlns:p="http://schemas.openxmlformats.org/presentationml/2006/main">
  <p:tag name="PPSNARRATION" val="150,1301803418,C:\URS Training\Power Point Presentations\January_Release_PP_Pn\Intro Submit an App for New Reg_US_Canada\Intro Submit an App for New Reg_US_Canada_pptx\Media.ppcx"/>
  <p:tag name="HTML_SHAPEINFO" val="&lt;SlideThumbPath val=&quot;Slide62.PNG&quot;/&gt;"/>
</p:tagLst>
</file>

<file path=ppt/tags/tag2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2C3DDEE1-59D0-4CEF-A9EE-C2740200EC5D}_62.png&quot;/&gt;&lt;left val=&quot;-9&quot;/&gt;&lt;top val=&quot;48&quot;/&gt;&lt;width val=&quot;730&quot;/&gt;&lt;height val=&quot;56&quot;/&gt;&lt;hasText val=&quot;1&quot;/&gt;&lt;/Image&gt;&lt;/ThreeDShapeInfo&gt;"/>
</p:tagLst>
</file>

<file path=ppt/tags/tag2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7&quot;/&gt;&lt;lineCharCount val=&quot;25&quot;/&gt;&lt;lineCharCount val=&quot;18&quot;/&gt;&lt;lineCharCount val=&quot;29&quot;/&gt;&lt;lineCharCount val=&quot;24&quot;/&gt;&lt;lineCharCount val=&quot;25&quot;/&gt;&lt;lineCharCount val=&quot;1&quot;/&gt;&lt;lineCharCount val=&quot;26&quot;/&gt;&lt;lineCharCount val=&quot;21&quot;/&gt;&lt;lineCharCount val=&quot;28&quot;/&gt;&lt;lineCharCount val=&quot;6&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23161C3D-088E-4D7E-9B79-0B994C62B139}_62.png&quot;/&gt;&lt;left val=&quot;0&quot;/&gt;&lt;top val=&quot;93&quot;/&gt;&lt;width val=&quot;336&quot;/&gt;&lt;height val=&quot;381&quot;/&gt;&lt;hasText val=&quot;1&quot;/&gt;&lt;/Image&gt;&lt;/ThreeDShapeInfo&gt;"/>
</p:tagLst>
</file>

<file path=ppt/tags/tag2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45&quot;/&gt;&lt;lineCharCount val=&quot;3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769C9BCC-6F33-4FC1-97E2-3A6AEA65D46E}_62.png&quot;/&gt;&lt;left val=&quot;360&quot;/&gt;&lt;top val=&quot;108&quot;/&gt;&lt;width val=&quot;336&quot;/&gt;&lt;height val=&quot;82&quot;/&gt;&lt;hasText val=&quot;1&quot;/&gt;&lt;/Image&gt;&lt;/ThreeDShapeInfo&gt;"/>
</p:tagLst>
</file>

<file path=ppt/tags/tag2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FAAC2092-80D7-455E-BDF1-B26313D6E618}_62.png&quot;/&gt;&lt;left val=&quot;276&quot;/&gt;&lt;top val=&quot;498&quot;/&gt;&lt;width val=&quot;169&quot;/&gt;&lt;height val=&quot;29&quot;/&gt;&lt;hasText val=&quot;1&quot;/&gt;&lt;/Image&gt;&lt;/ThreeDShapeInfo&gt;"/>
</p:tagLst>
</file>

<file path=ppt/tags/tag298.xml><?xml version="1.0" encoding="utf-8"?>
<p:tagLst xmlns:a="http://schemas.openxmlformats.org/drawingml/2006/main" xmlns:r="http://schemas.openxmlformats.org/officeDocument/2006/relationships" xmlns:p="http://schemas.openxmlformats.org/presentationml/2006/main">
  <p:tag name="PPSNARRATION" val="151,1301803418,C:\URS Training\Power Point Presentations\January_Release_PP_Pn\Intro Submit an App for New Reg_US_Canada\Intro Submit an App for New Reg_US_Canada_pptx\Media.ppcx"/>
  <p:tag name="HTML_SHAPEINFO" val="&lt;SlideThumbPath val=&quot;Slide63.PNG&quot;/&gt;"/>
</p:tagLst>
</file>

<file path=ppt/tags/tag2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D02A5CBD-9D41-4954-9467-E200EAA707F8}_63.png&quot;/&gt;&lt;left val=&quot;-5&quot;/&gt;&lt;top val=&quot;56&quot;/&gt;&lt;width val=&quot;726&quot;/&gt;&lt;height val=&quot;43&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8&quot;/&gt;&lt;lineCharCount val=&quot;15&quot;/&gt;&lt;lineCharCount val=&quot;47&quot;/&gt;&lt;lineCharCount val=&quot;55&quot;/&gt;&lt;lineCharCount val=&quot;64&quot;/&gt;&lt;lineCharCount val=&quot;49&quot;/&gt;&lt;lineCharCount val=&quot;67&quot;/&gt;&lt;lineCharCount val=&quot;73&quot;/&gt;&lt;lineCharCount val=&quot;48&quot;/&gt;&lt;lineCharCount val=&quot;46&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41D88AF0-B7AB-4FB3-8E1E-9A9BCD6EC1C7}_3.png&quot;/&gt;&lt;left val=&quot;0&quot;/&gt;&lt;top val=&quot;102&quot;/&gt;&lt;width val=&quot;712&quot;/&gt;&lt;height val=&quot;370&quot;/&gt;&lt;hasText val=&quot;1&quot;/&gt;&lt;/Image&gt;&lt;/ThreeDShapeInfo&gt;"/>
</p:tagLst>
</file>

<file path=ppt/tags/tag3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3&quot;/&gt;&lt;lineCharCount val=&quot;63&quot;/&gt;&lt;lineCharCount val=&quot;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0A9B6614-DAE2-4DDB-8118-0833A21193CC}_63.png&quot;/&gt;&lt;left val=&quot;-2&quot;/&gt;&lt;top val=&quot;91&quot;/&gt;&lt;width val=&quot;718&quot;/&gt;&lt;height val=&quot;103&quot;/&gt;&lt;hasText val=&quot;1&quot;/&gt;&lt;/Image&gt;&lt;/ThreeDShapeInfo&gt;"/>
</p:tagLst>
</file>

<file path=ppt/tags/tag3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015EEAD-C9CC-4BCC-B809-292DAD0603DE}_63.png&quot;/&gt;&lt;left val=&quot;276&quot;/&gt;&lt;top val=&quot;498&quot;/&gt;&lt;width val=&quot;169&quot;/&gt;&lt;height val=&quot;29&quot;/&gt;&lt;hasText val=&quot;1&quot;/&gt;&lt;/Image&gt;&lt;/ThreeDShapeInfo&gt;"/>
</p:tagLst>
</file>

<file path=ppt/tags/tag302.xml><?xml version="1.0" encoding="utf-8"?>
<p:tagLst xmlns:a="http://schemas.openxmlformats.org/drawingml/2006/main" xmlns:r="http://schemas.openxmlformats.org/officeDocument/2006/relationships" xmlns:p="http://schemas.openxmlformats.org/presentationml/2006/main">
  <p:tag name="PPSNARRATION" val="152,1301803418,C:\URS Training\Power Point Presentations\January_Release_PP_Pn\Intro Submit an App for New Reg_US_Canada\Intro Submit an App for New Reg_US_Canada_pptx\Media.ppcx"/>
  <p:tag name="HTML_SHAPEINFO" val="&lt;SlideThumbPath val=&quot;Slide64.PNG&quot;/&gt;"/>
</p:tagLst>
</file>

<file path=ppt/tags/tag3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9&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4F30D1D3-C59E-42F4-B4CF-9A08E3406FE9}_64.png&quot;/&gt;&lt;left val=&quot;-5&quot;/&gt;&lt;top val=&quot;56&quot;/&gt;&lt;width val=&quot;726&quot;/&gt;&lt;height val=&quot;43&quot;/&gt;&lt;hasText val=&quot;1&quot;/&gt;&lt;/Image&gt;&lt;/ThreeDShapeInfo&gt;"/>
</p:tagLst>
</file>

<file path=ppt/tags/tag3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4&quot;/&gt;&lt;lineCharCount val=&quot;25&quot;/&gt;&lt;lineCharCount val=&quot;2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6700C250-A0AE-4A27-AA18-D430CC5C01F1}_64.png&quot;/&gt;&lt;left val=&quot;33&quot;/&gt;&lt;top val=&quot;132&quot;/&gt;&lt;width val=&quot;193&quot;/&gt;&lt;height val=&quot;98&quot;/&gt;&lt;hasText val=&quot;1&quot;/&gt;&lt;/Image&gt;&lt;/ThreeDShapeInfo&gt;"/>
</p:tagLst>
</file>

<file path=ppt/tags/tag3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9D1C1CC4-C0D3-4A2C-BE8C-497C1D707EEB}_64.png&quot;/&gt;&lt;left val=&quot;276&quot;/&gt;&lt;top val=&quot;498&quot;/&gt;&lt;width val=&quot;169&quot;/&gt;&lt;height val=&quot;29&quot;/&gt;&lt;hasText val=&quot;1&quot;/&gt;&lt;/Image&gt;&lt;/ThreeDShapeInfo&gt;"/>
</p:tagLst>
</file>

<file path=ppt/tags/tag306.xml><?xml version="1.0" encoding="utf-8"?>
<p:tagLst xmlns:a="http://schemas.openxmlformats.org/drawingml/2006/main" xmlns:r="http://schemas.openxmlformats.org/officeDocument/2006/relationships" xmlns:p="http://schemas.openxmlformats.org/presentationml/2006/main">
  <p:tag name="PPSNARRATION" val="153,1301803418,C:\URS Training\Power Point Presentations\January_Release_PP_Pn\Intro Submit an App for New Reg_US_Canada\Intro Submit an App for New Reg_US_Canada_pptx\Media.ppcx"/>
  <p:tag name="HTML_SHAPEINFO" val="&lt;SlideThumbPath val=&quot;Slide65.PNG&quot;/&gt;"/>
</p:tagLst>
</file>

<file path=ppt/tags/tag3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17C0EBE4-F4EB-4117-B27B-01BEA96FF5DE}_65.png&quot;/&gt;&lt;left val=&quot;-9&quot;/&gt;&lt;top val=&quot;50&quot;/&gt;&lt;width val=&quot;730&quot;/&gt;&lt;height val=&quot;59&quot;/&gt;&lt;hasText val=&quot;1&quot;/&gt;&lt;/Image&gt;&lt;/ThreeDShapeInfo&gt;"/>
</p:tagLst>
</file>

<file path=ppt/tags/tag3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4&quot;/&gt;&lt;lineCharCount val=&quot;27&quot;/&gt;&lt;lineCharCount val=&quot;1&quot;/&gt;&lt;lineCharCount val=&quot;44&quot;/&gt;&lt;lineCharCount val=&quot;39&quot;/&gt;&lt;lineCharCount val=&quot;38&quot;/&gt;&lt;lineCharCount val=&quot;1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F2198354-1A75-4535-94E0-FA13DC72D92D}_65.png&quot;/&gt;&lt;left val=&quot;2&quot;/&gt;&lt;top val=&quot;105&quot;/&gt;&lt;width val=&quot;478&quot;/&gt;&lt;height val=&quot;238&quot;/&gt;&lt;hasText val=&quot;1&quot;/&gt;&lt;/Image&gt;&lt;/ThreeDShapeInfo&gt;"/>
</p:tagLst>
</file>

<file path=ppt/tags/tag3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286F2D38-13FE-45D5-AB43-12D7459E11EF}_65.png&quot;/&gt;&lt;left val=&quot;276&quot;/&gt;&lt;top val=&quot;498&quot;/&gt;&lt;width val=&quot;169&quot;/&gt;&lt;height val=&quot;29&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E2FD7F08-2FFD-42D1-8B29-3026AAC26517}_3.png&quot;/&gt;&lt;left val=&quot;276&quot;/&gt;&lt;top val=&quot;498&quot;/&gt;&lt;width val=&quot;169&quot;/&gt;&lt;height val=&quot;29&quot;/&gt;&lt;hasText val=&quot;1&quot;/&gt;&lt;/Image&gt;&lt;/ThreeDShapeInfo&gt;"/>
</p:tagLst>
</file>

<file path=ppt/tags/tag310.xml><?xml version="1.0" encoding="utf-8"?>
<p:tagLst xmlns:a="http://schemas.openxmlformats.org/drawingml/2006/main" xmlns:r="http://schemas.openxmlformats.org/officeDocument/2006/relationships" xmlns:p="http://schemas.openxmlformats.org/presentationml/2006/main">
  <p:tag name="PPSNARRATION" val="154,1301803418,C:\URS Training\Power Point Presentations\January_Release_PP_Pn\Intro Submit an App for New Reg_US_Canada\Intro Submit an App for New Reg_US_Canada_pptx\Media.ppcx"/>
  <p:tag name="HTML_SHAPEINFO" val="&lt;SlideThumbPath val=&quot;Slide66.PNG&quot;/&gt;"/>
</p:tagLst>
</file>

<file path=ppt/tags/tag3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08CFACB7-B7F9-40B0-BBCC-60B500235F4B}_66.png&quot;/&gt;&lt;left val=&quot;-9&quot;/&gt;&lt;top val=&quot;50&quot;/&gt;&lt;width val=&quot;730&quot;/&gt;&lt;height val=&quot;59&quot;/&gt;&lt;hasText val=&quot;1&quot;/&gt;&lt;/Image&gt;&lt;/ThreeDShapeInfo&gt;"/>
</p:tagLst>
</file>

<file path=ppt/tags/tag3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4&quot;/&gt;&lt;lineCharCount val=&quot;21&quot;/&gt;&lt;lineCharCount val=&quot;18&quot;/&gt;&lt;lineCharCount val=&quot;19&quot;/&gt;&lt;lineCharCount val=&quot;18&quot;/&gt;&lt;lineCharCount val=&quot;22&quot;/&gt;&lt;lineCharCount val=&quot;19&quot;/&gt;&lt;lineCharCount val=&quot;1&quot;/&gt;&lt;lineCharCount val=&quot;27&quot;/&gt;&lt;lineCharCount val=&quot;17&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B559F9F0-B617-4305-B4FC-0B454712DC43}_66.png&quot;/&gt;&lt;left val=&quot;1&quot;/&gt;&lt;top val=&quot;98&quot;/&gt;&lt;width val=&quot;306&quot;/&gt;&lt;height val=&quot;380&quot;/&gt;&lt;hasText val=&quot;1&quot;/&gt;&lt;/Image&gt;&lt;/ThreeDShapeInfo&gt;"/>
</p:tagLst>
</file>

<file path=ppt/tags/tag3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6CBE7B39-1062-49E8-BCC9-41AF4C73E48F}_66.png&quot;/&gt;&lt;left val=&quot;276&quot;/&gt;&lt;top val=&quot;498&quot;/&gt;&lt;width val=&quot;169&quot;/&gt;&lt;height val=&quot;29&quot;/&gt;&lt;hasText val=&quot;1&quot;/&gt;&lt;/Image&gt;&lt;/ThreeDShapeInfo&gt;"/>
</p:tagLst>
</file>

<file path=ppt/tags/tag314.xml><?xml version="1.0" encoding="utf-8"?>
<p:tagLst xmlns:a="http://schemas.openxmlformats.org/drawingml/2006/main" xmlns:r="http://schemas.openxmlformats.org/officeDocument/2006/relationships" xmlns:p="http://schemas.openxmlformats.org/presentationml/2006/main">
  <p:tag name="PPSNARRATION" val="155,1301803418,C:\URS Training\Power Point Presentations\January_Release_PP_Pn\Intro Submit an App for New Reg_US_Canada\Intro Submit an App for New Reg_US_Canada_pptx\Media.ppcx"/>
  <p:tag name="HTML_SHAPEINFO" val="&lt;SlideThumbPath val=&quot;Slide67.PNG&quot;/&gt;"/>
</p:tagLst>
</file>

<file path=ppt/tags/tag3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B8330AC1-9F0C-4F2E-B948-C23CB07404FC}_67.png&quot;/&gt;&lt;left val=&quot;-9&quot;/&gt;&lt;top val=&quot;50&quot;/&gt;&lt;width val=&quot;730&quot;/&gt;&lt;height val=&quot;59&quot;/&gt;&lt;hasText val=&quot;1&quot;/&gt;&lt;/Image&gt;&lt;/ThreeDShapeInfo&gt;"/>
</p:tagLst>
</file>

<file path=ppt/tags/tag3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28&quot;/&gt;&lt;lineCharCount val=&quot;27&quot;/&gt;&lt;lineCharCount val=&quot;32&quot;/&gt;&lt;lineCharCount val=&quot;7&quot;/&gt;&lt;lineCharCount val=&quot;1&quot;/&gt;&lt;lineCharCount val=&quot;30&quot;/&gt;&lt;lineCharCount val=&quot;26&quot;/&gt;&lt;lineCharCount val=&quot;32&quot;/&gt;&lt;lineCharCount val=&quot;31&quot;/&gt;&lt;lineCharCount val=&quot;8&quot;/&gt;&lt;lineCharCount val=&quot;1&quot;/&gt;&lt;lineCharCount val=&quot;30&quot;/&gt;&lt;lineCharCount val=&quot;37&quot;/&gt;&lt;lineCharCount val=&quot;31&quot;/&gt;&lt;lineCharCount val=&quot;28&quot;/&gt;&lt;lineCharCount val=&quot;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F4192BBC-1596-4286-8793-B945F9DCB67C}_67.png&quot;/&gt;&lt;left val=&quot;2&quot;/&gt;&lt;top val=&quot;99&quot;/&gt;&lt;width val=&quot;367&quot;/&gt;&lt;height val=&quot;381&quot;/&gt;&lt;hasText val=&quot;1&quot;/&gt;&lt;/Image&gt;&lt;/ThreeDShapeInfo&gt;"/>
</p:tagLst>
</file>

<file path=ppt/tags/tag3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2332C53A-39D1-4AD8-97D0-5E292500C43A}_67.png&quot;/&gt;&lt;left val=&quot;276&quot;/&gt;&lt;top val=&quot;498&quot;/&gt;&lt;width val=&quot;169&quot;/&gt;&lt;height val=&quot;29&quot;/&gt;&lt;hasText val=&quot;1&quot;/&gt;&lt;/Image&gt;&lt;/ThreeDShapeInfo&gt;"/>
</p:tagLst>
</file>

<file path=ppt/tags/tag318.xml><?xml version="1.0" encoding="utf-8"?>
<p:tagLst xmlns:a="http://schemas.openxmlformats.org/drawingml/2006/main" xmlns:r="http://schemas.openxmlformats.org/officeDocument/2006/relationships" xmlns:p="http://schemas.openxmlformats.org/presentationml/2006/main">
  <p:tag name="PPSNARRATION" val="156,1301803418,C:\URS Training\Power Point Presentations\January_Release_PP_Pn\Intro Submit an App for New Reg_US_Canada\Intro Submit an App for New Reg_US_Canada_pptx\Media.ppcx"/>
  <p:tag name="HTML_SHAPEINFO" val="&lt;SlideThumbPath val=&quot;Slide68.PNG&quot;/&gt;"/>
</p:tagLst>
</file>

<file path=ppt/tags/tag3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2066EBAF-F2C9-47C9-AC39-238A933AB695}_68.png&quot;/&gt;&lt;left val=&quot;-9&quot;/&gt;&lt;top val=&quot;50&quot;/&gt;&lt;width val=&quot;730&quot;/&gt;&lt;height val=&quot;59&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PSNARRATION" val="4,1301803418,C:\URS Training\Power Point Presentations\January_Release_PP_Pn\Intro Submit an App for New Reg_US_Canada\Intro Submit an App for New Reg_US_Canada_pptx\Media.ppcx"/>
  <p:tag name="HTML_SHAPEINFO" val="&lt;SlideThumbPath val=&quot;Slide4.PNG&quot;/&gt;"/>
</p:tagLst>
</file>

<file path=ppt/tags/tag3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DEE0EA98-5A4A-4F9F-AEB8-180707E6755C}_68.png&quot;/&gt;&lt;left val=&quot;276&quot;/&gt;&lt;top val=&quot;498&quot;/&gt;&lt;width val=&quot;169&quot;/&gt;&lt;height val=&quot;29&quot;/&gt;&lt;hasText val=&quot;1&quot;/&gt;&lt;/Image&gt;&lt;/ThreeDShapeInfo&gt;"/>
</p:tagLst>
</file>

<file path=ppt/tags/tag321.xml><?xml version="1.0" encoding="utf-8"?>
<p:tagLst xmlns:a="http://schemas.openxmlformats.org/drawingml/2006/main" xmlns:r="http://schemas.openxmlformats.org/officeDocument/2006/relationships" xmlns:p="http://schemas.openxmlformats.org/presentationml/2006/main">
  <p:tag name="PPSNARRATION" val="157,1301803418,C:\URS Training\Power Point Presentations\January_Release_PP_Pn\Intro Submit an App for New Reg_US_Canada\Intro Submit an App for New Reg_US_Canada_pptx\Media.ppcx"/>
  <p:tag name="HTML_SHAPEINFO" val="&lt;SlideThumbPath val=&quot;Slide69.PNG&quot;/&gt;"/>
</p:tagLst>
</file>

<file path=ppt/tags/tag3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E336520C-619C-473E-87FC-6FDB196747C5}_69.png&quot;/&gt;&lt;left val=&quot;-9&quot;/&gt;&lt;top val=&quot;50&quot;/&gt;&lt;width val=&quot;730&quot;/&gt;&lt;height val=&quot;59&quot;/&gt;&lt;hasText val=&quot;1&quot;/&gt;&lt;/Image&gt;&lt;/ThreeDShapeInfo&gt;"/>
</p:tagLst>
</file>

<file path=ppt/tags/tag3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E950B886-A749-493E-8197-2D3CB065C6C3}_69.png&quot;/&gt;&lt;left val=&quot;2&quot;/&gt;&lt;top val=&quot;105&quot;/&gt;&lt;width val=&quot;709&quot;/&gt;&lt;height val=&quot;51&quot;/&gt;&lt;hasText val=&quot;1&quot;/&gt;&lt;/Image&gt;&lt;/ThreeDShapeInfo&gt;"/>
</p:tagLst>
</file>

<file path=ppt/tags/tag3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EFE37DB7-53AB-4A10-B31C-E5E2FEFE2380}_69.png&quot;/&gt;&lt;left val=&quot;276&quot;/&gt;&lt;top val=&quot;498&quot;/&gt;&lt;width val=&quot;169&quot;/&gt;&lt;height val=&quot;29&quot;/&gt;&lt;hasText val=&quot;1&quot;/&gt;&lt;/Image&gt;&lt;/ThreeDShapeInfo&gt;"/>
</p:tagLst>
</file>

<file path=ppt/tags/tag325.xml><?xml version="1.0" encoding="utf-8"?>
<p:tagLst xmlns:a="http://schemas.openxmlformats.org/drawingml/2006/main" xmlns:r="http://schemas.openxmlformats.org/officeDocument/2006/relationships" xmlns:p="http://schemas.openxmlformats.org/presentationml/2006/main">
  <p:tag name="PPSNARRATION" val="158,1301803418,C:\URS Training\Power Point Presentations\January_Release_PP_Pn\Intro Submit an App for New Reg_US_Canada\Intro Submit an App for New Reg_US_Canada_pptx\Media.ppcx"/>
  <p:tag name="HTML_SHAPEINFO" val="&lt;SlideThumbPath val=&quot;Slide70.PNG&quot;/&gt;"/>
</p:tagLst>
</file>

<file path=ppt/tags/tag3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C8B219E5-4F50-41C5-8B26-861E65A26219}_70.png&quot;/&gt;&lt;left val=&quot;-9&quot;/&gt;&lt;top val=&quot;50&quot;/&gt;&lt;width val=&quot;730&quot;/&gt;&lt;height val=&quot;59&quot;/&gt;&lt;hasText val=&quot;1&quot;/&gt;&lt;/Image&gt;&lt;/ThreeDShapeInfo&gt;"/>
</p:tagLst>
</file>

<file path=ppt/tags/tag3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60E96D8B-66FB-492F-AD80-C9342C93E466}_70.png&quot;/&gt;&lt;left val=&quot;276&quot;/&gt;&lt;top val=&quot;498&quot;/&gt;&lt;width val=&quot;169&quot;/&gt;&lt;height val=&quot;29&quot;/&gt;&lt;hasText val=&quot;1&quot;/&gt;&lt;/Image&gt;&lt;/ThreeDShapeInfo&gt;"/>
</p:tagLst>
</file>

<file path=ppt/tags/tag328.xml><?xml version="1.0" encoding="utf-8"?>
<p:tagLst xmlns:a="http://schemas.openxmlformats.org/drawingml/2006/main" xmlns:r="http://schemas.openxmlformats.org/officeDocument/2006/relationships" xmlns:p="http://schemas.openxmlformats.org/presentationml/2006/main">
  <p:tag name="PPSNARRATION" val="159,1301803418,C:\URS Training\Power Point Presentations\January_Release_PP_Pn\Intro Submit an App for New Reg_US_Canada\Intro Submit an App for New Reg_US_Canada_pptx\Media.ppcx"/>
  <p:tag name="HTML_SHAPEINFO" val="&lt;SlideThumbPath val=&quot;Slide71.PNG&quot;/&gt;"/>
</p:tagLst>
</file>

<file path=ppt/tags/tag3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000EA91E-B297-43DA-B9C3-1B486E884695}_71.png&quot;/&gt;&lt;left val=&quot;-9&quot;/&gt;&lt;top val=&quot;50&quot;/&gt;&lt;width val=&quot;730&quot;/&gt;&lt;height val=&quot;59&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A1529DBB-7348-4880-834C-C982C5955086}_4.png&quot;/&gt;&lt;left val=&quot;-9&quot;/&gt;&lt;top val=&quot;50&quot;/&gt;&lt;width val=&quot;730&quot;/&gt;&lt;height val=&quot;59&quot;/&gt;&lt;hasText val=&quot;1&quot;/&gt;&lt;/Image&gt;&lt;/ThreeDShapeInfo&gt;"/>
</p:tagLst>
</file>

<file path=ppt/tags/tag3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0&quot;/&gt;&lt;lineCharCount val=&quot;13&quot;/&gt;&lt;lineCharCount val=&quot;18&quot;/&gt;&lt;lineCharCount val=&quot;22&quot;/&gt;&lt;lineCharCount val=&quot;17&quot;/&gt;&lt;lineCharCount val=&quot;24&quot;/&gt;&lt;lineCharCount val=&quot;19&quot;/&gt;&lt;lineCharCount val=&quot;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2DF9F97-2538-4AB7-AF16-E1D3B0F16F33}_71.png&quot;/&gt;&lt;left val=&quot;0&quot;/&gt;&lt;top val=&quot;102&quot;/&gt;&lt;width val=&quot;295&quot;/&gt;&lt;height val=&quot;380&quot;/&gt;&lt;hasText val=&quot;1&quot;/&gt;&lt;/Image&gt;&lt;/ThreeDShapeInfo&gt;"/>
</p:tagLst>
</file>

<file path=ppt/tags/tag3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38C1ED38-418C-4E3F-A927-0311F2128CBE}_71.png&quot;/&gt;&lt;left val=&quot;276&quot;/&gt;&lt;top val=&quot;498&quot;/&gt;&lt;width val=&quot;169&quot;/&gt;&lt;height val=&quot;29&quot;/&gt;&lt;hasText val=&quot;1&quot;/&gt;&lt;/Image&gt;&lt;/ThreeDShapeInfo&gt;"/>
</p:tagLst>
</file>

<file path=ppt/tags/tag332.xml><?xml version="1.0" encoding="utf-8"?>
<p:tagLst xmlns:a="http://schemas.openxmlformats.org/drawingml/2006/main" xmlns:r="http://schemas.openxmlformats.org/officeDocument/2006/relationships" xmlns:p="http://schemas.openxmlformats.org/presentationml/2006/main">
  <p:tag name="PPSNARRATION" val="160,1301803418,C:\URS Training\Power Point Presentations\January_Release_PP_Pn\Intro Submit an App for New Reg_US_Canada\Intro Submit an App for New Reg_US_Canada_pptx\Media.ppcx"/>
  <p:tag name="HTML_SHAPEINFO" val="&lt;SlideThumbPath val=&quot;Slide72.PNG&quot;/&gt;"/>
</p:tagLst>
</file>

<file path=ppt/tags/tag3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4DD33688-3621-41F1-814A-F417C9FC7DE2}_72.png&quot;/&gt;&lt;left val=&quot;-9&quot;/&gt;&lt;top val=&quot;50&quot;/&gt;&lt;width val=&quot;730&quot;/&gt;&lt;height val=&quot;59&quot;/&gt;&lt;hasText val=&quot;1&quot;/&gt;&lt;/Image&gt;&lt;/ThreeDShapeInfo&gt;"/>
</p:tagLst>
</file>

<file path=ppt/tags/tag3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0&quot;/&gt;&lt;lineCharCount val=&quot;13&quot;/&gt;&lt;lineCharCount val=&quot;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EFC0D2D4-C132-4224-B48A-9D76E37ABA84}_72.png&quot;/&gt;&lt;left val=&quot;0&quot;/&gt;&lt;top val=&quot;95&quot;/&gt;&lt;width val=&quot;707&quot;/&gt;&lt;height val=&quot;77&quot;/&gt;&lt;hasText val=&quot;1&quot;/&gt;&lt;/Image&gt;&lt;/ThreeDShapeInfo&gt;"/>
</p:tagLst>
</file>

<file path=ppt/tags/tag3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CC2F374E-47BF-414F-9F17-1687F0E06299}_72.png&quot;/&gt;&lt;left val=&quot;276&quot;/&gt;&lt;top val=&quot;498&quot;/&gt;&lt;width val=&quot;169&quot;/&gt;&lt;height val=&quot;29&quot;/&gt;&lt;hasText val=&quot;1&quot;/&gt;&lt;/Image&gt;&lt;/ThreeDShapeInfo&gt;"/>
</p:tagLst>
</file>

<file path=ppt/tags/tag336.xml><?xml version="1.0" encoding="utf-8"?>
<p:tagLst xmlns:a="http://schemas.openxmlformats.org/drawingml/2006/main" xmlns:r="http://schemas.openxmlformats.org/officeDocument/2006/relationships" xmlns:p="http://schemas.openxmlformats.org/presentationml/2006/main">
  <p:tag name="PPSNARRATION" val="161,1301803418,C:\URS Training\Power Point Presentations\January_Release_PP_Pn\Intro Submit an App for New Reg_US_Canada\Intro Submit an App for New Reg_US_Canada_pptx\Media.ppcx"/>
  <p:tag name="HTML_SHAPEINFO" val="&lt;SlideThumbPath val=&quot;Slide73.PNG&quot;/&gt;"/>
</p:tagLst>
</file>

<file path=ppt/tags/tag3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FD5322C-DB3C-4936-ACB8-755D355E6B36}_73.png&quot;/&gt;&lt;left val=&quot;-9&quot;/&gt;&lt;top val=&quot;50&quot;/&gt;&lt;width val=&quot;730&quot;/&gt;&lt;height val=&quot;59&quot;/&gt;&lt;hasText val=&quot;1&quot;/&gt;&lt;/Image&gt;&lt;/ThreeDShapeInfo&gt;"/>
</p:tagLst>
</file>

<file path=ppt/tags/tag3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918B401-A1DD-4BBD-9CC6-72A406A3E6D0}_73.png&quot;/&gt;&lt;left val=&quot;276&quot;/&gt;&lt;top val=&quot;498&quot;/&gt;&lt;width val=&quot;169&quot;/&gt;&lt;height val=&quot;29&quot;/&gt;&lt;hasText val=&quot;1&quot;/&gt;&lt;/Image&gt;&lt;/ThreeDShapeInfo&gt;"/>
</p:tagLst>
</file>

<file path=ppt/tags/tag339.xml><?xml version="1.0" encoding="utf-8"?>
<p:tagLst xmlns:a="http://schemas.openxmlformats.org/drawingml/2006/main" xmlns:r="http://schemas.openxmlformats.org/officeDocument/2006/relationships" xmlns:p="http://schemas.openxmlformats.org/presentationml/2006/main">
  <p:tag name="PPSNARRATION" val="162,1301803418,C:\URS Training\Power Point Presentations\January_Release_PP_Pn\Intro Submit an App for New Reg_US_Canada\Intro Submit an App for New Reg_US_Canada_pptx\Media.ppcx"/>
  <p:tag name="HTML_SHAPEINFO" val="&lt;SlideThumbPath val=&quot;Slide74.PNG&quot;/&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5&quot;/&gt;&lt;lineCharCount val=&quot;6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63E803BF-ABDB-45FF-B56A-56680FB76EE3}_4.png&quot;/&gt;&lt;left val=&quot;0&quot;/&gt;&lt;top val=&quot;100&quot;/&gt;&lt;width val=&quot;712&quot;/&gt;&lt;height val=&quot;77&quot;/&gt;&lt;hasText val=&quot;1&quot;/&gt;&lt;/Image&gt;&lt;/ThreeDShapeInfo&gt;"/>
</p:tagLst>
</file>

<file path=ppt/tags/tag3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210C010F-33D2-43E2-A02C-C06EEBEA62AD}_74.png&quot;/&gt;&lt;left val=&quot;-9&quot;/&gt;&lt;top val=&quot;50&quot;/&gt;&lt;width val=&quot;730&quot;/&gt;&lt;height val=&quot;59&quot;/&gt;&lt;hasText val=&quot;1&quot;/&gt;&lt;/Image&gt;&lt;/ThreeDShapeInfo&gt;"/>
</p:tagLst>
</file>

<file path=ppt/tags/tag3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2&quot;/&gt;&lt;lineCharCount val=&quot;51&quot;/&gt;&lt;lineCharCount val=&quot;62&quot;/&gt;&lt;lineCharCount val=&quot;5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3BBD701E-E27A-4CAE-9858-1AE9C756C70D}_74.png&quot;/&gt;&lt;left val=&quot;0&quot;/&gt;&lt;top val=&quot;99&quot;/&gt;&lt;width val=&quot;707&quot;/&gt;&lt;height val=&quot;143&quot;/&gt;&lt;hasText val=&quot;1&quot;/&gt;&lt;/Image&gt;&lt;/ThreeDShapeInfo&gt;"/>
</p:tagLst>
</file>

<file path=ppt/tags/tag3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AF561E80-5ED6-40B8-B821-DCAE21105EB5}_74.png&quot;/&gt;&lt;left val=&quot;276&quot;/&gt;&lt;top val=&quot;498&quot;/&gt;&lt;width val=&quot;169&quot;/&gt;&lt;height val=&quot;29&quot;/&gt;&lt;hasText val=&quot;1&quot;/&gt;&lt;/Image&gt;&lt;/ThreeDShapeInfo&gt;"/>
</p:tagLst>
</file>

<file path=ppt/tags/tag343.xml><?xml version="1.0" encoding="utf-8"?>
<p:tagLst xmlns:a="http://schemas.openxmlformats.org/drawingml/2006/main" xmlns:r="http://schemas.openxmlformats.org/officeDocument/2006/relationships" xmlns:p="http://schemas.openxmlformats.org/presentationml/2006/main">
  <p:tag name="PPSNARRATION" val="163,1301803418,C:\URS Training\Power Point Presentations\January_Release_PP_Pn\Intro Submit an App for New Reg_US_Canada\Intro Submit an App for New Reg_US_Canada_pptx\Media.ppcx"/>
  <p:tag name="HTML_SHAPEINFO" val="&lt;SlideThumbPath val=&quot;Slide75.PNG&quot;/&gt;"/>
</p:tagLst>
</file>

<file path=ppt/tags/tag3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87E899EF-2DB1-47B7-946E-233B1A9E0915}_75.png&quot;/&gt;&lt;left val=&quot;-9&quot;/&gt;&lt;top val=&quot;50&quot;/&gt;&lt;width val=&quot;730&quot;/&gt;&lt;height val=&quot;59&quot;/&gt;&lt;hasText val=&quot;1&quot;/&gt;&lt;/Image&gt;&lt;/ThreeDShapeInfo&gt;"/>
</p:tagLst>
</file>

<file path=ppt/tags/tag3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9&quot;/&gt;&lt;lineCharCount val=&quot;25&quot;/&gt;&lt;lineCharCount val=&quot;65&quot;/&gt;&lt;lineCharCount val=&quot;20&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F8234D67-5662-4F19-A25B-F42A94CA1F98}_75.png&quot;/&gt;&lt;left val=&quot;0&quot;/&gt;&lt;top val=&quot;99&quot;/&gt;&lt;width val=&quot;707&quot;/&gt;&lt;height val=&quot;143&quot;/&gt;&lt;hasText val=&quot;1&quot;/&gt;&lt;/Image&gt;&lt;/ThreeDShapeInfo&gt;"/>
</p:tagLst>
</file>

<file path=ppt/tags/tag3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AA22F463-37A8-4A9F-831E-D7C4C690EB3A}_75.png&quot;/&gt;&lt;left val=&quot;276&quot;/&gt;&lt;top val=&quot;498&quot;/&gt;&lt;width val=&quot;169&quot;/&gt;&lt;height val=&quot;29&quot;/&gt;&lt;hasText val=&quot;1&quot;/&gt;&lt;/Image&gt;&lt;/ThreeDShapeInfo&gt;"/>
</p:tagLst>
</file>

<file path=ppt/tags/tag347.xml><?xml version="1.0" encoding="utf-8"?>
<p:tagLst xmlns:a="http://schemas.openxmlformats.org/drawingml/2006/main" xmlns:r="http://schemas.openxmlformats.org/officeDocument/2006/relationships" xmlns:p="http://schemas.openxmlformats.org/presentationml/2006/main">
  <p:tag name="PPSNARRATION" val="164,1301803418,C:\URS Training\Power Point Presentations\January_Release_PP_Pn\Intro Submit an App for New Reg_US_Canada\Intro Submit an App for New Reg_US_Canada_pptx\Media.ppcx"/>
  <p:tag name="HTML_SHAPEINFO" val="&lt;SlideThumbPath val=&quot;Slide76.PNG&quot;/&gt;"/>
</p:tagLst>
</file>

<file path=ppt/tags/tag3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418B909E-5826-4456-B860-564228BAA37C}_76.png&quot;/&gt;&lt;left val=&quot;-9&quot;/&gt;&lt;top val=&quot;50&quot;/&gt;&lt;width val=&quot;730&quot;/&gt;&lt;height val=&quot;59&quot;/&gt;&lt;hasText val=&quot;1&quot;/&gt;&lt;/Image&gt;&lt;/ThreeDShapeInfo&gt;"/>
</p:tagLst>
</file>

<file path=ppt/tags/tag3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3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400F2E81-D092-47C2-A5D6-FDE33DEB006F}_76.png&quot;/&gt;&lt;left val=&quot;7&quot;/&gt;&lt;top val=&quot;138&quot;/&gt;&lt;width val=&quot;700&quot;/&gt;&lt;height val=&quot;216&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C4CD0CDC-8169-4F83-B0DB-5CB0ECE48364}_4.png&quot;/&gt;&lt;left val=&quot;276&quot;/&gt;&lt;top val=&quot;498&quot;/&gt;&lt;width val=&quot;169&quot;/&gt;&lt;height val=&quot;29&quot;/&gt;&lt;hasText val=&quot;1&quot;/&gt;&lt;/Image&gt;&lt;/ThreeDShapeInfo&gt;"/>
</p:tagLst>
</file>

<file path=ppt/tags/tag3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2C780C3A-21F8-42B4-A836-42BE7683A169}_76.png&quot;/&gt;&lt;left val=&quot;276&quot;/&gt;&lt;top val=&quot;498&quot;/&gt;&lt;width val=&quot;169&quot;/&gt;&lt;height val=&quot;29&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PSNARRATION" val="5,1301803418,C:\URS Training\Power Point Presentations\January_Release_PP_Pn\Intro Submit an App for New Reg_US_Canada\Intro Submit an App for New Reg_US_Canada_pptx\Media.ppcx"/>
  <p:tag name="HTML_SHAPEINFO" val="&lt;SlideThumbPath val=&quot;Slide5.PNG&quot;/&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ED61A72-EE56-466F-8B60-FF869FCBEF7F}_5.png&quot;/&gt;&lt;left val=&quot;-9&quot;/&gt;&lt;top val=&quot;50&quot;/&gt;&lt;width val=&quot;730&quot;/&gt;&lt;height val=&quot;59&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8&quot;/&gt;&lt;lineCharCount val=&quot;20&quot;/&gt;&lt;lineCharCount val=&quot;38&quot;/&gt;&lt;lineCharCount val=&quot;3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D57BC64B-9472-43D5-BF51-1C1ED8566ECE}_5.png&quot;/&gt;&lt;left val=&quot;-1&quot;/&gt;&lt;top val=&quot;90&quot;/&gt;&lt;width val=&quot;715&quot;/&gt;&lt;height val=&quot;156&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4736FA75-862B-4553-BA57-995754308CB4}_5.png&quot;/&gt;&lt;left val=&quot;276&quot;/&gt;&lt;top val=&quot;498&quot;/&gt;&lt;width val=&quot;169&quot;/&gt;&lt;height val=&quot;2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PSNARRATION" val="6,1301803418,C:\URS Training\Power Point Presentations\January_Release_PP_Pn\Intro Submit an App for New Reg_US_Canada\Intro Submit an App for New Reg_US_Canada_pptx\Media.ppcx"/>
  <p:tag name="HTML_SHAPEINFO" val="&lt;SlideThumbPath val=&quot;Slide6.PNG&quot;/&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2B0D3B5F-C90D-486C-9348-2852BB35194D}_6.png&quot;/&gt;&lt;left val=&quot;-9&quot;/&gt;&lt;top val=&quot;50&quot;/&gt;&lt;width val=&quot;730&quot;/&gt;&lt;height val=&quot;59&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6&quot;/&gt;&lt;lineCharCount val=&quot;17&quot;/&gt;&lt;lineCharCount val=&quot;21&quot;/&gt;&lt;lineCharCount val=&quot;1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3592A0B1-8BD1-46A4-8CA6-A11915FF376E}_6.png&quot;/&gt;&lt;left val=&quot;12&quot;/&gt;&lt;top val=&quot;103&quot;/&gt;&lt;width val=&quot;326&quot;/&gt;&lt;height val=&quot;147&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16&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A286331-7A7B-43C4-8D64-B93835803F81}_6.png&quot;/&gt;&lt;left val=&quot;357&quot;/&gt;&lt;top val=&quot;103&quot;/&gt;&lt;width val=&quot;326&quot;/&gt;&lt;height val=&quot;8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86139611-C6D7-41B1-8202-67C8A88D3021}_6.png&quot;/&gt;&lt;left val=&quot;276&quot;/&gt;&lt;top val=&quot;498&quot;/&gt;&lt;width val=&quot;169&quot;/&gt;&lt;height val=&quot;29&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PSNARRATION" val="7,1301803418,C:\URS Training\Power Point Presentations\January_Release_PP_Pn\Intro Submit an App for New Reg_US_Canada\Intro Submit an App for New Reg_US_Canada_pptx\Media.ppcx"/>
  <p:tag name="HTML_SHAPEINFO" val="&lt;SlideThumbPath val=&quot;Slide7.PNG&quot;/&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82FD6D8F-297A-468A-BF0C-9BBB59D842A6}_7.png&quot;/&gt;&lt;left val=&quot;-9&quot;/&gt;&lt;top val=&quot;50&quot;/&gt;&lt;width val=&quot;730&quot;/&gt;&lt;height val=&quot;59&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8&quot;/&gt;&lt;lineCharCount val=&quot;28&quot;/&gt;&lt;lineCharCount val=&quot;30&quot;/&gt;&lt;lineCharCount val=&quot;31&quot;/&gt;&lt;lineCharCount val=&quot;5&quot;/&gt;&lt;lineCharCount val=&quot;1&quot;/&gt;&lt;lineCharCount val=&quot;30&quot;/&gt;&lt;lineCharCount val=&quot;28&quot;/&gt;&lt;lineCharCount val=&quot;30&quot;/&gt;&lt;lineCharCount val=&quot;30&quot;/&gt;&lt;lineCharCount val=&quot;25&quot;/&gt;&lt;lineCharCount val=&quot;1&quot;/&gt;&lt;lineCharCount val=&quot;29&quot;/&gt;&lt;lineCharCount val=&quot;29&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B36F0165-8A83-4BEE-A42D-2D91055221D1}_7.png&quot;/&gt;&lt;left val=&quot;-1&quot;/&gt;&lt;top val=&quot;90&quot;/&gt;&lt;width val=&quot;364&quot;/&gt;&lt;height val=&quot;40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2F36ED42-A978-404F-83BE-F98A6FD02185}_7.png&quot;/&gt;&lt;left val=&quot;276&quot;/&gt;&lt;top val=&quot;498&quot;/&gt;&lt;width val=&quot;169&quot;/&gt;&lt;height val=&quot;29&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PSNARRATION" val="8,1301803418,C:\URS Training\Power Point Presentations\January_Release_PP_Pn\Intro Submit an App for New Reg_US_Canada\Intro Submit an App for New Reg_US_Canada_pptx\Media.ppcx"/>
  <p:tag name="HTML_SHAPEINFO" val="&lt;SlideThumbPath val=&quot;Slide8.PNG&quot;/&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AA9D7FA2-E84A-4FE7-AA29-E03108D2359A}_8.png&quot;/&gt;&lt;left val=&quot;-9&quot;/&gt;&lt;top val=&quot;50&quot;/&gt;&lt;width val=&quot;730&quot;/&gt;&lt;height val=&quot;59&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7&quot;/&gt;&lt;lineCharCount val=&quot;28&quot;/&gt;&lt;lineCharCount val=&quot;30&quot;/&gt;&lt;lineCharCount val=&quot;23&quot;/&gt;&lt;lineCharCount val=&quot;25&quot;/&gt;&lt;lineCharCount val=&quot;25&quot;/&gt;&lt;lineCharCount val=&quot;1&quot;/&gt;&lt;lineCharCount val=&quot;25&quot;/&gt;&lt;lineCharCount val=&quot;28&quot;/&gt;&lt;lineCharCount val=&quot;28&quot;/&gt;&lt;lineCharCount val=&quot;15&quot;/&gt;&lt;lineCharCount val=&quot;26&quot;/&gt;&lt;lineCharCount val=&quot;25&quot;/&gt;&lt;lineCharCount val=&quot;19&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936126FB-52C6-4656-8778-451860B9DDCD}_8.png&quot;/&gt;&lt;left val=&quot;0&quot;/&gt;&lt;top val=&quot;101&quot;/&gt;&lt;width val=&quot;347&quot;/&gt;&lt;height val=&quot;38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EAEA03AF-8424-4F8E-A3D4-928A9B5E0590}_8.png&quot;/&gt;&lt;left val=&quot;276&quot;/&gt;&lt;top val=&quot;498&quot;/&gt;&lt;width val=&quot;169&quot;/&gt;&lt;height val=&quot;29&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PSNARRATION" val="9,1301803418,C:\URS Training\Power Point Presentations\January_Release_PP_Pn\Intro Submit an App for New Reg_US_Canada\Intro Submit an App for New Reg_US_Canada_pptx\Media.ppcx"/>
  <p:tag name="HTML_SHAPEINFO" val="&lt;SlideThumbPath val=&quot;Slide9.PNG&quot;/&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489C99D1-E0A2-42B4-B04E-B3EDD4EB87A2}_9.png&quot;/&gt;&lt;left val=&quot;-9&quot;/&gt;&lt;top val=&quot;50&quot;/&gt;&lt;width val=&quot;730&quot;/&gt;&lt;height val=&quot;59&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59&quot;/&gt;&lt;lineCharCount val=&quot;51&quot;/&gt;&lt;lineCharCount val=&quot;60&quot;/&gt;&lt;lineCharCount val=&quot;6&quot;/&gt;&lt;lineCharCount val=&quot;1&quot;/&gt;&lt;lineCharCount val=&quot;59&quot;/&gt;&lt;lineCharCount val=&quot;24&quot;/&gt;&lt;lineCharCount val=&quot;1&quot;/&gt;&lt;lineCharCount val=&quot;59&quot;/&gt;&lt;lineCharCount val=&quot;13&quot;/&gt;&lt;lineCharCount val=&quot;1&quot;/&gt;&lt;lineCharCount val=&quot;55&quot;/&gt;&lt;lineCharCount val=&quot;54&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49489A1E-B58B-47D7-BBBC-3E712E5D3DE2}_9.png&quot;/&gt;&lt;left val=&quot;7&quot;/&gt;&lt;top val=&quot;99&quot;/&gt;&lt;width val=&quot;565&quot;/&gt;&lt;height val=&quot;363&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16C05F11-1D97-4D14-B44A-032305825D2F}_9.png&quot;/&gt;&lt;left val=&quot;276&quot;/&gt;&lt;top val=&quot;498&quot;/&gt;&lt;width val=&quot;169&quot;/&gt;&lt;height val=&quot;29&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PSNARRATION" val="10,1301803418,C:\URS Training\Power Point Presentations\January_Release_PP_Pn\Intro Submit an App for New Reg_US_Canada\Intro Submit an App for New Reg_US_Canada_pptx\Media.ppcx"/>
  <p:tag name="HTML_SHAPEINFO" val="&lt;SlideThumbPath val=&quot;Slide10.PNG&quot;/&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882D129-05C3-4D70-A64D-1F25F5D885FA}_10.png&quot;/&gt;&lt;left val=&quot;-9&quot;/&gt;&lt;top val=&quot;50&quot;/&gt;&lt;width val=&quot;730&quot;/&gt;&lt;height val=&quot;59&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0&quot;/&gt;&lt;lineCharCount val=&quot;1&quot;/&gt;&lt;lineCharCount val=&quot;69&quot;/&gt;&lt;lineCharCount val=&quot;74&quot;/&gt;&lt;lineCharCount val=&quot;29&quot;/&gt;&lt;lineCharCount val=&quot;1&quot;/&gt;&lt;lineCharCount val=&quot;80&quot;/&gt;&lt;lineCharCount val=&quot;72&quot;/&gt;&lt;lineCharCount val=&quot;9&quot;/&gt;&lt;lineCharCount val=&quot;1&quot;/&gt;&lt;lineCharCount val=&quot;73&quot;/&gt;&lt;lineCharCount val=&quot;9&quot;/&gt;&lt;lineCharCount val=&quot;1&quot;/&gt;&lt;lineCharCount val=&quot;59&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8752457F-900D-43DA-A4F8-1430B5027890}_10.png&quot;/&gt;&lt;left val=&quot;0&quot;/&gt;&lt;top val=&quot;99&quot;/&gt;&lt;width val=&quot;703&quot;/&gt;&lt;height val=&quot;370&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9B6FD8CB-B37C-41D7-B4AB-46978102C9CB}_10.png&quot;/&gt;&lt;left val=&quot;276&quot;/&gt;&lt;top val=&quot;498&quot;/&gt;&lt;width val=&quot;169&quot;/&gt;&lt;height val=&quot;29&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PSNARRATION" val="11,1301803418,C:\URS Training\Power Point Presentations\January_Release_PP_Pn\Intro Submit an App for New Reg_US_Canada\Intro Submit an App for New Reg_US_Canada_pptx\Media.ppcx"/>
  <p:tag name="HTML_SHAPEINFO" val="&lt;SlideThumbPath val=&quot;Slide11.PNG&quot;/&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4D94EFFE-7812-4F09-81AF-CC6436DA8BF1}_11.png&quot;/&gt;&lt;left val=&quot;-9&quot;/&gt;&lt;top val=&quot;51&quot;/&gt;&lt;width val=&quot;730&quot;/&gt;&lt;height val=&quot;56&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8&quot;/&gt;&lt;lineCharCount val=&quot;27&quot;/&gt;&lt;lineCharCount val=&quot;29&quot;/&gt;&lt;lineCharCount val=&quot;28&quot;/&gt;&lt;lineCharCount val=&quot;29&quot;/&gt;&lt;lineCharCount val=&quot;28&quot;/&gt;&lt;lineCharCount val=&quot;29&quot;/&gt;&lt;lineCharCount val=&quot;1&quot;/&gt;&lt;lineCharCount val=&quot;29&quot;/&gt;&lt;lineCharCount val=&quot;26&quot;/&gt;&lt;lineCharCount val=&quot;25&quot;/&gt;&lt;lineCharCount val=&quot;5&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21AD7DB7-FACB-46E6-821D-B3833211A8CD}_11.png&quot;/&gt;&lt;left val=&quot;0&quot;/&gt;&lt;top val=&quot;101&quot;/&gt;&lt;width val=&quot;349&quot;/&gt;&lt;height val=&quot;379&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174DF81A-81F7-4FAA-96B5-E723868D6D5F}_11.png&quot;/&gt;&lt;left val=&quot;276&quot;/&gt;&lt;top val=&quot;498&quot;/&gt;&lt;width val=&quot;169&quot;/&gt;&lt;height val=&quot;29&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PSNARRATION" val="100,1301803418,C:\URS Training\Power Point Presentations\January_Release_PP_Pn\Intro Submit an App for New Reg_US_Canada\Intro Submit an App for New Reg_US_Canada_pptx\Media.ppcx"/>
  <p:tag name="HTML_SHAPEINFO" val="&lt;SlideThumbPath val=&quot;Slide12.PNG&quot;/&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6FEE0191-30AE-4A3E-A383-BF034EBEA02B}_12.png&quot;/&gt;&lt;left val=&quot;-9&quot;/&gt;&lt;top val=&quot;50&quot;/&gt;&lt;width val=&quot;730&quot;/&gt;&lt;height val=&quot;59&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5&quot;/&gt;&lt;lineCharCount val=&quot;24&quot;/&gt;&lt;lineCharCount val=&quot;13&quot;/&gt;&lt;lineCharCount val=&quot;22&quot;/&gt;&lt;lineCharCount val=&quot;22&quot;/&gt;&lt;lineCharCount val=&quot;20&quot;/&gt;&lt;lineCharCount val=&quot;26&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311D1439-14B1-400F-A1A5-E35199ED6AD6}_12.png&quot;/&gt;&lt;left val=&quot;0&quot;/&gt;&lt;top val=&quot;101&quot;/&gt;&lt;width val=&quot;312&quot;/&gt;&lt;height val=&quot;367&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8C6C792C-D547-4031-B65C-C1D4925979D3}_12.png&quot;/&gt;&lt;left val=&quot;276&quot;/&gt;&lt;top val=&quot;498&quot;/&gt;&lt;width val=&quot;169&quot;/&gt;&lt;height val=&quot;29&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PSNARRATION" val="101,1301803418,C:\URS Training\Power Point Presentations\January_Release_PP_Pn\Intro Submit an App for New Reg_US_Canada\Intro Submit an App for New Reg_US_Canada_pptx\Media.ppcx"/>
  <p:tag name="HTML_SHAPEINFO" val="&lt;SlideThumbPath val=&quot;Slide13.PNG&quot;/&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0122D6BE-F0F8-477A-94A2-780096C8C64C}_13.png&quot;/&gt;&lt;left val=&quot;-9&quot;/&gt;&lt;top val=&quot;50&quot;/&gt;&lt;width val=&quot;730&quot;/&gt;&lt;height val=&quot;59&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9&quot;/&gt;&lt;lineCharCount val=&quot;21&quot;/&gt;&lt;lineCharCount val=&quot;28&quot;/&gt;&lt;lineCharCount val=&quot;30&quot;/&gt;&lt;lineCharCount val=&quot;30&quot;/&gt;&lt;lineCharCount val=&quot;28&quot;/&gt;&lt;lineCharCount val=&quot;26&quot;/&gt;&lt;lineCharCount val=&quot;6&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691ECC1A-5CDB-49AF-9616-2C9EF6FF6BBB}_13.png&quot;/&gt;&lt;left val=&quot;0&quot;/&gt;&lt;top val=&quot;100&quot;/&gt;&lt;width val=&quot;337&quot;/&gt;&lt;height val=&quot;307&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6&quot;/&gt;&lt;lineCharCount val=&quot;87&quot;/&gt;&lt;lineCharCount val=&quot;6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B6D75BB6-3D0B-428A-A669-9ED97C4B5F4D}_13.png&quot;/&gt;&lt;left val=&quot;6&quot;/&gt;&lt;top val=&quot;408&quot;/&gt;&lt;width val=&quot;712&quot;/&gt;&lt;height val=&quot;8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C3FB59F6-9A0E-4FCC-865C-22C01E7D97CA}_13.png&quot;/&gt;&lt;left val=&quot;276&quot;/&gt;&lt;top val=&quot;498&quot;/&gt;&lt;width val=&quot;169&quot;/&gt;&lt;height val=&quot;2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PSNARRATION" val="102,1301803418,C:\URS Training\Power Point Presentations\January_Release_PP_Pn\Intro Submit an App for New Reg_US_Canada\Intro Submit an App for New Reg_US_Canada_pptx\Media.ppcx"/>
  <p:tag name="HTML_SHAPEINFO" val="&lt;SlideThumbPath val=&quot;Slide14.PNG&quot;/&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86C1D85E-20C5-4663-ABE5-805A35F89E94}_14.png&quot;/&gt;&lt;left val=&quot;-9&quot;/&gt;&lt;top val=&quot;50&quot;/&gt;&lt;width val=&quot;730&quot;/&gt;&lt;height val=&quot;59&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7&quot;/&gt;&lt;lineCharCount val=&quot;27&quot;/&gt;&lt;lineCharCount val=&quot;28&quot;/&gt;&lt;lineCharCount val=&quot;25&quot;/&gt;&lt;lineCharCount val=&quot;19&quot;/&gt;&lt;lineCharCount val=&quot;26&quot;/&gt;&lt;lineCharCount val=&quot;25&quot;/&gt;&lt;lineCharCount val=&quot;30&quot;/&gt;&lt;lineCharCount val=&quot;1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5761D7C3-7920-45C4-BDEB-9637DADA3458}_14.png&quot;/&gt;&lt;left val=&quot;0&quot;/&gt;&lt;top val=&quot;101&quot;/&gt;&lt;width val=&quot;337&quot;/&gt;&lt;height val=&quot;307&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4&quot;/&gt;&lt;lineCharCount val=&quot;91&quot;/&gt;&lt;lineCharCount val=&quot;45&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7A4552FE-4E6D-46CE-87B4-B703499D17FE}_14.png&quot;/&gt;&lt;left val=&quot;6&quot;/&gt;&lt;top val=&quot;408&quot;/&gt;&lt;width val=&quot;713&quot;/&gt;&lt;height val=&quot;82&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883858E8-7D1A-4312-9CF3-1364B55F3307}_14.png&quot;/&gt;&lt;left val=&quot;276&quot;/&gt;&lt;top val=&quot;498&quot;/&gt;&lt;width val=&quot;169&quot;/&gt;&lt;height val=&quot;29&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PSNARRATION" val="103,1301803418,C:\URS Training\Power Point Presentations\January_Release_PP_Pn\Intro Submit an App for New Reg_US_Canada\Intro Submit an App for New Reg_US_Canada_pptx\Media.ppcx"/>
  <p:tag name="HTML_SHAPEINFO" val="&lt;SlideThumbPath val=&quot;Slide15.PNG&quot;/&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D7143A06-E021-42A0-AE38-8FC6E79CC7F5}_15.png&quot;/&gt;&lt;left val=&quot;-9&quot;/&gt;&lt;top val=&quot;50&quot;/&gt;&lt;width val=&quot;730&quot;/&gt;&lt;height val=&quot;59&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9&quot;/&gt;&lt;lineCharCount val=&quot;24&quot;/&gt;&lt;lineCharCount val=&quot;29&quot;/&gt;&lt;lineCharCount val=&quot;32&quot;/&gt;&lt;lineCharCount val=&quot;28&quot;/&gt;&lt;lineCharCount val=&quot;1&quot;/&gt;&lt;lineCharCount val=&quot;28&quot;/&gt;&lt;lineCharCount val=&quot;28&quot;/&gt;&lt;lineCharCount val=&quot;22&quot;/&gt;&lt;lineCharCount val=&quot;1&quot;/&gt;&lt;lineCharCount val=&quot;30&quot;/&gt;&lt;lineCharCount val=&quot;33&quot;/&gt;&lt;lineCharCount val=&quot;32&quot;/&gt;&lt;lineCharCount val=&quot;9&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A059F2B0-3ED6-4C21-BA00-1FE4074C6427}_15.png&quot;/&gt;&lt;left val=&quot;1&quot;/&gt;&lt;top val=&quot;99&quot;/&gt;&lt;width val=&quot;359&quot;/&gt;&lt;height val=&quot;387&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6CE0E668-6B85-4CD9-8816-9D6403EED37A}_15.png&quot;/&gt;&lt;left val=&quot;276&quot;/&gt;&lt;top val=&quot;498&quot;/&gt;&lt;width val=&quot;169&quot;/&gt;&lt;height val=&quot;29&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PSNARRATION" val="104,1301803418,C:\URS Training\Power Point Presentations\January_Release_PP_Pn\Intro Submit an App for New Reg_US_Canada\Intro Submit an App for New Reg_US_Canada_pptx\Media.ppcx"/>
  <p:tag name="HTML_SHAPEINFO" val="&lt;SlideThumbPath val=&quot;Slide16.PNG&quot;/&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17818DAF-527A-404C-BCAA-C000DE2B32B7}_16.png&quot;/&gt;&lt;left val=&quot;-9&quot;/&gt;&lt;top val=&quot;50&quot;/&gt;&lt;width val=&quot;730&quot;/&gt;&lt;height val=&quot;59&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9&quot;/&gt;&lt;lineCharCount val=&quot;30&quot;/&gt;&lt;lineCharCount val=&quot;38&quot;/&gt;&lt;lineCharCount val=&quot;38&quot;/&gt;&lt;lineCharCount val=&quot;32&quot;/&gt;&lt;lineCharCount val=&quot;10&quot;/&gt;&lt;lineCharCount val=&quot;1&quot;/&gt;&lt;lineCharCount val=&quot;35&quot;/&gt;&lt;lineCharCount val=&quot;14&quot;/&gt;&lt;lineCharCount val=&quot;31&quot;/&gt;&lt;lineCharCount val=&quot;25&quot;/&gt;&lt;lineCharCount val=&quot;37&quot;/&gt;&lt;lineCharCount val=&quot;9&quot;/&gt;&lt;lineCharCount val=&quot;38&quot;/&gt;&lt;lineCharCount val=&quot;33&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FA461635-A2FC-470E-B0CE-89DC0B8EF384}_16.png&quot;/&gt;&lt;left val=&quot;-3&quot;/&gt;&lt;top val=&quot;99&quot;/&gt;&lt;width val=&quot;398&quot;/&gt;&lt;height val=&quot;393&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03D26023-4EBF-49A0-B202-1EBDD40B4F05}_16.png&quot;/&gt;&lt;left val=&quot;276&quot;/&gt;&lt;top val=&quot;498&quot;/&gt;&lt;width val=&quot;169&quot;/&gt;&lt;height val=&quot;29&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PSNARRATION" val="105,1301803418,C:\URS Training\Power Point Presentations\January_Release_PP_Pn\Intro Submit an App for New Reg_US_Canada\Intro Submit an App for New Reg_US_Canada_pptx\Media.ppcx"/>
  <p:tag name="HTML_SHAPEINFO" val="&lt;SlideThumbPath val=&quot;Slide17.PNG&quot;/&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1B2A04C4-15C8-44CA-9785-4FDB6DDF1795}_17.png&quot;/&gt;&lt;left val=&quot;-9&quot;/&gt;&lt;top val=&quot;50&quot;/&gt;&lt;width val=&quot;730&quot;/&gt;&lt;height val=&quot;59&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7&quot;/&gt;&lt;lineCharCount val=&quot;34&quot;/&gt;&lt;lineCharCount val=&quot;31&quot;/&gt;&lt;lineCharCount val=&quot;31&quot;/&gt;&lt;lineCharCount val=&quot;14&quot;/&gt;&lt;lineCharCount val=&quot;1&quot;/&gt;&lt;lineCharCount val=&quot;25&quot;/&gt;&lt;lineCharCount val=&quot;29&quot;/&gt;&lt;lineCharCount val=&quot;27&quot;/&gt;&lt;lineCharCount val=&quot;24&quot;/&gt;&lt;lineCharCount val=&quot;1&quot;/&gt;&lt;lineCharCount val=&quot;33&quot;/&gt;&lt;lineCharCount val=&quot;2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D1ED08AB-7D8D-4770-BF6F-975F3FB43805}_17.png&quot;/&gt;&lt;left val=&quot;0&quot;/&gt;&lt;top val=&quot;93&quot;/&gt;&lt;width val=&quot;373&quot;/&gt;&lt;height val=&quot;386&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9633F6AF-7DB3-4960-ADC9-5EB9CFB843C3}_17.png&quot;/&gt;&lt;left val=&quot;276&quot;/&gt;&lt;top val=&quot;498&quot;/&gt;&lt;width val=&quot;169&quot;/&gt;&lt;height val=&quot;29&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PSNARRATION" val="165,1301803418,C:\URS Training\Power Point Presentations\January_Release_PP_Pn\Intro Submit an App for New Reg_US_Canada\Intro Submit an App for New Reg_US_Canada_pptx\Media.ppcx"/>
  <p:tag name="HTML_SHAPEINFO" val="&lt;SlideThumbPath val=&quot;Slide18.PNG&quot;/&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BE73C243-835B-4F9C-8431-C42EDB2FB1AB}_18.png&quot;/&gt;&lt;left val=&quot;-9&quot;/&gt;&lt;top val=&quot;50&quot;/&gt;&lt;width val=&quot;730&quot;/&gt;&lt;height val=&quot;59&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30&quot;/&gt;&lt;lineCharCount val=&quot;30&quot;/&gt;&lt;lineCharCount val=&quot;31&quot;/&gt;&lt;lineCharCount val=&quot;30&quot;/&gt;&lt;lineCharCount val=&quot;1&quot;/&gt;&lt;lineCharCount val=&quot;27&quot;/&gt;&lt;lineCharCount val=&quot;24&quot;/&gt;&lt;lineCharCount val=&quot;33&quot;/&gt;&lt;lineCharCount val=&quot;30&quot;/&gt;&lt;lineCharCount val=&quot;15&quot;/&gt;&lt;lineCharCount val=&quot;1&quot;/&gt;&lt;lineCharCount val=&quot;25&quot;/&gt;&lt;lineCharCount val=&quot;21&quot;/&gt;&lt;lineCharCount val=&quot;25&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7F891DC6-6E3D-4DCA-87E9-E5B2972AF79B}_18.png&quot;/&gt;&lt;left val=&quot;2&quot;/&gt;&lt;top val=&quot;96&quot;/&gt;&lt;width val=&quot;333&quot;/&gt;&lt;height val=&quot;379&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78357AAE-76C2-4F0A-A871-F5C1F8F6965B}_18.png&quot;/&gt;&lt;left val=&quot;276&quot;/&gt;&lt;top val=&quot;498&quot;/&gt;&lt;width val=&quot;169&quot;/&gt;&lt;height val=&quot;29&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PSNARRATION" val="166,1301803418,C:\URS Training\Power Point Presentations\January_Release_PP_Pn\Intro Submit an App for New Reg_US_Canada\Intro Submit an App for New Reg_US_Canada_pptx\Media.ppcx"/>
  <p:tag name="HTML_SHAPEINFO" val="&lt;SlideThumbPath val=&quot;Slide19.PNG&quot;/&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DD7B9A3C-C8BD-44F1-83D1-3A92DE264D7A}_19.png&quot;/&gt;&lt;left val=&quot;-9&quot;/&gt;&lt;top val=&quot;50&quot;/&gt;&lt;width val=&quot;730&quot;/&gt;&lt;height val=&quot;59&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30&quot;/&gt;&lt;lineCharCount val=&quot;31&quot;/&gt;&lt;lineCharCount val=&quot;23&quot;/&gt;&lt;lineCharCount val=&quot;12&quot;/&gt;&lt;lineCharCount val=&quot;1&quot;/&gt;&lt;lineCharCount val=&quot;28&quot;/&gt;&lt;lineCharCount val=&quot;31&quot;/&gt;&lt;lineCharCount val=&quot;13&quot;/&gt;&lt;lineCharCount val=&quot;1&quot;/&gt;&lt;lineCharCount val=&quot;31&quot;/&gt;&lt;lineCharCount val=&quot;25&quot;/&gt;&lt;lineCharCount val=&quot;23&quot;/&gt;&lt;lineCharCount val=&quot;1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9AAC87D5-89A9-433C-BFBC-1D8383E3EB62}_19.png&quot;/&gt;&lt;left val=&quot;0&quot;/&gt;&lt;top val=&quot;101&quot;/&gt;&lt;width val=&quot;367&quot;/&gt;&lt;height val=&quot;382&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Intro Submit an App for New Reg_US_Canada\data\asimages\{6FDBBBF9-7329-41A2-A340-9322BB3E5868}_19.png&quot;/&gt;&lt;left val=&quot;276&quot;/&gt;&lt;top val=&quot;498&quot;/&gt;&lt;width val=&quot;169&quot;/&gt;&lt;height val=&quot;29&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PSNARRATION" val="108,1301803418,C:\URS Training\Power Point Presentations\January_Release_PP_Pn\Intro Submit an App for New Reg_US_Canada\Intro Submit an App for New Reg_US_Canada_pptx\Media.ppcx"/>
  <p:tag name="HTML_SHAPEINFO" val="&lt;SlideThumbPath val=&quot;Slide20.PNG&quot;/&g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S Training Mate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52327</TotalTime>
  <Words>9686</Words>
  <Application>Microsoft Office PowerPoint</Application>
  <PresentationFormat>On-screen Show (4:3)</PresentationFormat>
  <Paragraphs>1021</Paragraphs>
  <Slides>76</Slides>
  <Notes>76</Notes>
  <HiddenSlides>0</HiddenSlides>
  <MMClips>0</MMClips>
  <ScaleCrop>false</ScaleCrop>
  <HeadingPairs>
    <vt:vector size="4" baseType="variant">
      <vt:variant>
        <vt:lpstr>Theme</vt:lpstr>
      </vt:variant>
      <vt:variant>
        <vt:i4>3</vt:i4>
      </vt:variant>
      <vt:variant>
        <vt:lpstr>Slide Titles</vt:lpstr>
      </vt:variant>
      <vt:variant>
        <vt:i4>76</vt:i4>
      </vt:variant>
    </vt:vector>
  </HeadingPairs>
  <TitlesOfParts>
    <vt:vector size="79" baseType="lpstr">
      <vt:lpstr>1_Office Theme</vt:lpstr>
      <vt:lpstr>URS Training Material</vt:lpstr>
      <vt:lpstr>2_Office Theme</vt:lpstr>
      <vt:lpstr>Unified Registration System (URS) </vt:lpstr>
      <vt:lpstr>Training Objectives</vt:lpstr>
      <vt:lpstr>Introduction to the URS Online Application Process</vt:lpstr>
      <vt:lpstr>Accessing the URS Online Application Process </vt:lpstr>
      <vt:lpstr>Accessing the URS Online Application Process (Cont.)</vt:lpstr>
      <vt:lpstr>Accessing the URS Online Application Process (Cont.)</vt:lpstr>
      <vt:lpstr>Welcome Page</vt:lpstr>
      <vt:lpstr>Navigation Menu</vt:lpstr>
      <vt:lpstr>Navigation Menu (Cont.)</vt:lpstr>
      <vt:lpstr>Navigation Menu (Cont.)</vt:lpstr>
      <vt:lpstr>How to Navigate the URS Online Application Process </vt:lpstr>
      <vt:lpstr>Required Information</vt:lpstr>
      <vt:lpstr>Financial Responsibility Notice</vt:lpstr>
      <vt:lpstr>Designation of Process Agent Notice</vt:lpstr>
      <vt:lpstr>Issuance of Active USDOT Number Notice</vt:lpstr>
      <vt:lpstr>Certifications and Oaths Signature Notice</vt:lpstr>
      <vt:lpstr>Information Collection Notice</vt:lpstr>
      <vt:lpstr>Application Security</vt:lpstr>
      <vt:lpstr>Application Security (Cont.)</vt:lpstr>
      <vt:lpstr>Application Security (Cont.)</vt:lpstr>
      <vt:lpstr>Application Security (Cont.)</vt:lpstr>
      <vt:lpstr>Application Contact</vt:lpstr>
      <vt:lpstr>Application Contact (Cont.)</vt:lpstr>
      <vt:lpstr>Application Contact (Cont.)</vt:lpstr>
      <vt:lpstr>Application Contact (Cont.)</vt:lpstr>
      <vt:lpstr>Application Contact (Cont.)</vt:lpstr>
      <vt:lpstr>Business Description</vt:lpstr>
      <vt:lpstr>Business Description (Cont.)</vt:lpstr>
      <vt:lpstr>Business Description (Cont.)</vt:lpstr>
      <vt:lpstr>Business Description (Cont.)</vt:lpstr>
      <vt:lpstr>Business Description (Cont.)</vt:lpstr>
      <vt:lpstr>Business Description (Cont.)</vt:lpstr>
      <vt:lpstr>Business Description (Cont.)</vt:lpstr>
      <vt:lpstr>Business Description (Cont.)</vt:lpstr>
      <vt:lpstr>Business Description (Cont.)</vt:lpstr>
      <vt:lpstr>Business Description (Cont.)</vt:lpstr>
      <vt:lpstr>Business Description (Cont.)</vt:lpstr>
      <vt:lpstr>Business Description (Cont.)</vt:lpstr>
      <vt:lpstr>Business Description (Cont.)</vt:lpstr>
      <vt:lpstr>Operation Classification</vt:lpstr>
      <vt:lpstr>Vehicles</vt:lpstr>
      <vt:lpstr>Drivers</vt:lpstr>
      <vt:lpstr>Hazardous Materials</vt:lpstr>
      <vt:lpstr>Cargo Tank Facility</vt:lpstr>
      <vt:lpstr>Transport Passengers</vt:lpstr>
      <vt:lpstr>Household Goods</vt:lpstr>
      <vt:lpstr>Financial Responsibility</vt:lpstr>
      <vt:lpstr>Affiliation with Others</vt:lpstr>
      <vt:lpstr>Affiliation with Others (Cont.)</vt:lpstr>
      <vt:lpstr>Affiliation with Others (Cont.)</vt:lpstr>
      <vt:lpstr>Affiliation with Other (Cont.)</vt:lpstr>
      <vt:lpstr>Certification Statement</vt:lpstr>
      <vt:lpstr>Certification Statement (Cont.)</vt:lpstr>
      <vt:lpstr>Compliance Certifications</vt:lpstr>
      <vt:lpstr>Compliance Certifications (Cont.)</vt:lpstr>
      <vt:lpstr>Compliance Certifications (Cont.)</vt:lpstr>
      <vt:lpstr>Compliance Certifications (Cont.)</vt:lpstr>
      <vt:lpstr>Compliance Certifications (Cont.)</vt:lpstr>
      <vt:lpstr>Compliance Certifications (Cont.)</vt:lpstr>
      <vt:lpstr>Applicant’s Oath</vt:lpstr>
      <vt:lpstr>Applicant’s Oath (Cont.)</vt:lpstr>
      <vt:lpstr>URS Company Official Portal Account </vt:lpstr>
      <vt:lpstr>Creating a PDF File of the Application for Viewing, Printing and Saving</vt:lpstr>
      <vt:lpstr>Creating a PDF File of the Application for Viewing, Printing and Saving (Cont.)</vt:lpstr>
      <vt:lpstr>Printing the Application</vt:lpstr>
      <vt:lpstr>Printing the Application (Cont.)</vt:lpstr>
      <vt:lpstr>Payment Information</vt:lpstr>
      <vt:lpstr>Payment Information (Cont.)</vt:lpstr>
      <vt:lpstr>Payment Information – Electronic Funds Transfer (EFT)</vt:lpstr>
      <vt:lpstr>Payment Information – Credit Card</vt:lpstr>
      <vt:lpstr>Payment Information (Cont.)</vt:lpstr>
      <vt:lpstr>Uploading Documents</vt:lpstr>
      <vt:lpstr>Uploading Documents (Cont.)</vt:lpstr>
      <vt:lpstr>Returning to Complete an Incomplete Application</vt:lpstr>
      <vt:lpstr>Returning to Complete an Incomplete Application (Cont.)</vt:lpstr>
      <vt:lpstr>End of the Training Module</vt:lpstr>
    </vt:vector>
  </TitlesOfParts>
  <Company>Leidos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US-Canada - Introduction to Submit an Application for New Registration</dc:title>
  <dc:subject>Unified Registration System URS</dc:subject>
  <dc:creator>Leidos Training Team</dc:creator>
  <cp:lastModifiedBy>King, Tawana L.</cp:lastModifiedBy>
  <cp:revision>1276</cp:revision>
  <dcterms:created xsi:type="dcterms:W3CDTF">2015-06-22T14:46:22Z</dcterms:created>
  <dcterms:modified xsi:type="dcterms:W3CDTF">2016-02-18T00:39:27Z</dcterms:modified>
</cp:coreProperties>
</file>