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8.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33"/>
  </p:notesMasterIdLst>
  <p:handoutMasterIdLst>
    <p:handoutMasterId r:id="rId34"/>
  </p:handoutMasterIdLst>
  <p:sldIdLst>
    <p:sldId id="256" r:id="rId4"/>
    <p:sldId id="257" r:id="rId5"/>
    <p:sldId id="615" r:id="rId6"/>
    <p:sldId id="616" r:id="rId7"/>
    <p:sldId id="614" r:id="rId8"/>
    <p:sldId id="595" r:id="rId9"/>
    <p:sldId id="596" r:id="rId10"/>
    <p:sldId id="597" r:id="rId11"/>
    <p:sldId id="598" r:id="rId12"/>
    <p:sldId id="599" r:id="rId13"/>
    <p:sldId id="600" r:id="rId14"/>
    <p:sldId id="399" r:id="rId15"/>
    <p:sldId id="557" r:id="rId16"/>
    <p:sldId id="545" r:id="rId17"/>
    <p:sldId id="547" r:id="rId18"/>
    <p:sldId id="494" r:id="rId19"/>
    <p:sldId id="601" r:id="rId20"/>
    <p:sldId id="583" r:id="rId21"/>
    <p:sldId id="584" r:id="rId22"/>
    <p:sldId id="602" r:id="rId23"/>
    <p:sldId id="586" r:id="rId24"/>
    <p:sldId id="604" r:id="rId25"/>
    <p:sldId id="605" r:id="rId26"/>
    <p:sldId id="606" r:id="rId27"/>
    <p:sldId id="607" r:id="rId28"/>
    <p:sldId id="608" r:id="rId29"/>
    <p:sldId id="609" r:id="rId30"/>
    <p:sldId id="553" r:id="rId31"/>
    <p:sldId id="61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17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192" autoAdjust="0"/>
  </p:normalViewPr>
  <p:slideViewPr>
    <p:cSldViewPr snapToObjects="1">
      <p:cViewPr>
        <p:scale>
          <a:sx n="100" d="100"/>
          <a:sy n="100" d="100"/>
        </p:scale>
        <p:origin x="-1944" y="156"/>
      </p:cViewPr>
      <p:guideLst>
        <p:guide orient="horz" pos="2160"/>
        <p:guide pos="2880"/>
      </p:guideLst>
    </p:cSldViewPr>
  </p:slideViewPr>
  <p:outlineViewPr>
    <p:cViewPr>
      <p:scale>
        <a:sx n="33" d="100"/>
        <a:sy n="33" d="100"/>
      </p:scale>
      <p:origin x="0" y="11640"/>
    </p:cViewPr>
    <p:sldLst>
      <p:sld r:id="rId1" collapse="1"/>
    </p:sldLst>
  </p:outlineViewPr>
  <p:notesTextViewPr>
    <p:cViewPr>
      <p:scale>
        <a:sx n="1" d="1"/>
        <a:sy n="1" d="1"/>
      </p:scale>
      <p:origin x="0" y="0"/>
    </p:cViewPr>
  </p:notesTextViewPr>
  <p:notesViewPr>
    <p:cSldViewPr snapToObjects="1">
      <p:cViewPr varScale="1">
        <p:scale>
          <a:sx n="84" d="100"/>
          <a:sy n="84" d="100"/>
        </p:scale>
        <p:origin x="-3936" y="-8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Registration</a:t>
            </a:r>
            <a:r>
              <a:rPr lang="en-US" baseline="0" dirty="0" smtClean="0"/>
              <a:t> System (URS).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Mexican Owned United States Based Enterprise </a:t>
            </a:r>
            <a:r>
              <a:rPr lang="en-US" baseline="0" dirty="0" smtClean="0"/>
              <a:t>(International Transportation of </a:t>
            </a:r>
            <a:r>
              <a:rPr lang="en-US" dirty="0" smtClean="0"/>
              <a:t>Property</a:t>
            </a:r>
            <a:r>
              <a:rPr lang="en-US" baseline="0" dirty="0" smtClean="0"/>
              <a:t> and </a:t>
            </a:r>
            <a:r>
              <a:rPr lang="en-US" dirty="0" smtClean="0"/>
              <a:t>Household</a:t>
            </a:r>
            <a:r>
              <a:rPr lang="en-US" baseline="0" dirty="0" smtClean="0"/>
              <a:t> Goods and Passengers): Submit an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a:p>
        </p:txBody>
      </p:sp>
    </p:spTree>
    <p:extLst>
      <p:ext uri="{BB962C8B-B14F-4D97-AF65-F5344CB8AC3E}">
        <p14:creationId xmlns:p14="http://schemas.microsoft.com/office/powerpoint/2010/main" val="220635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Business Description.</a:t>
            </a:r>
          </a:p>
          <a:p>
            <a:pPr marL="173736" indent="-173736">
              <a:buFont typeface="Arial" panose="020B0604020202020204" pitchFamily="34" charset="0"/>
              <a:buChar char="•"/>
            </a:pPr>
            <a:r>
              <a:rPr lang="en-US" sz="1200" dirty="0" smtClean="0"/>
              <a:t>FMCSA needs to capture the business details regarding the Applicant </a:t>
            </a:r>
            <a:r>
              <a:rPr lang="en-US" sz="1200" baseline="0" dirty="0" smtClean="0"/>
              <a:t>applying for new registration. </a:t>
            </a:r>
            <a:r>
              <a:rPr lang="en-US" sz="1200" dirty="0" smtClean="0"/>
              <a:t> </a:t>
            </a:r>
          </a:p>
          <a:p>
            <a:pPr marL="173736" indent="-173736">
              <a:buFont typeface="Arial" panose="020B0604020202020204" pitchFamily="34" charset="0"/>
              <a:buChar char="•"/>
            </a:pPr>
            <a:r>
              <a:rPr lang="en-US" sz="1200" dirty="0" smtClean="0"/>
              <a:t>The information includes the following:</a:t>
            </a:r>
          </a:p>
          <a:p>
            <a:pPr marL="630936" lvl="1" indent="-173736">
              <a:buFont typeface="Arial" panose="020B0604020202020204" pitchFamily="34" charset="0"/>
              <a:buChar char="•"/>
            </a:pPr>
            <a:r>
              <a:rPr lang="en-US" sz="1200" dirty="0" smtClean="0"/>
              <a:t>Dunn &amp; Bradstreet Number</a:t>
            </a:r>
          </a:p>
          <a:p>
            <a:pPr marL="630936" lvl="1" indent="-173736">
              <a:buFont typeface="Arial" panose="020B0604020202020204" pitchFamily="34" charset="0"/>
              <a:buChar char="•"/>
            </a:pPr>
            <a:r>
              <a:rPr lang="en-US" sz="1200" dirty="0" smtClean="0"/>
              <a:t>Legal and Doing Business As Name</a:t>
            </a:r>
          </a:p>
          <a:p>
            <a:pPr marL="630936" lvl="1" indent="-173736">
              <a:buFont typeface="Arial" panose="020B0604020202020204" pitchFamily="34" charset="0"/>
              <a:buChar char="•"/>
            </a:pPr>
            <a:r>
              <a:rPr lang="en-US" sz="1200" dirty="0" smtClean="0"/>
              <a:t>Principal Place of Business Addresses</a:t>
            </a:r>
          </a:p>
          <a:p>
            <a:pPr marL="630936" lvl="1" indent="-173736">
              <a:buFont typeface="Arial" panose="020B0604020202020204" pitchFamily="34" charset="0"/>
              <a:buChar char="•"/>
            </a:pPr>
            <a:r>
              <a:rPr lang="en-US" sz="1200" dirty="0" smtClean="0"/>
              <a:t>Telephone, Fax, Cell Numbers</a:t>
            </a:r>
          </a:p>
          <a:p>
            <a:pPr marL="630936" lvl="1" indent="-173736">
              <a:buFont typeface="Arial" panose="020B0604020202020204" pitchFamily="34" charset="0"/>
              <a:buChar char="•"/>
            </a:pPr>
            <a:r>
              <a:rPr lang="en-US" sz="1200" dirty="0" smtClean="0"/>
              <a:t>EIN or SSN</a:t>
            </a:r>
          </a:p>
          <a:p>
            <a:pPr marL="630936" lvl="1" indent="-173736">
              <a:buFont typeface="Arial" panose="020B0604020202020204" pitchFamily="34" charset="0"/>
              <a:buChar char="•"/>
            </a:pPr>
            <a:r>
              <a:rPr lang="en-US" sz="1200" dirty="0" smtClean="0"/>
              <a:t>If applicable, Canadian NCS Number</a:t>
            </a:r>
          </a:p>
          <a:p>
            <a:pPr marL="630936" lvl="1" indent="-173736">
              <a:buFont typeface="Arial" panose="020B0604020202020204" pitchFamily="34" charset="0"/>
              <a:buChar char="•"/>
            </a:pPr>
            <a:r>
              <a:rPr lang="en-US" sz="1200" dirty="0" smtClean="0"/>
              <a:t>If applicable, Mexico RFC Number</a:t>
            </a:r>
          </a:p>
          <a:p>
            <a:pPr marL="630936" lvl="1" indent="-173736">
              <a:buFont typeface="Arial" panose="020B0604020202020204" pitchFamily="34" charset="0"/>
              <a:buChar char="•"/>
            </a:pPr>
            <a:r>
              <a:rPr lang="en-US" sz="1200" dirty="0" smtClean="0"/>
              <a:t>Unit of Government</a:t>
            </a:r>
          </a:p>
          <a:p>
            <a:pPr marL="630936" lvl="1" indent="-173736">
              <a:buFont typeface="Arial" panose="020B0604020202020204" pitchFamily="34" charset="0"/>
              <a:buChar char="•"/>
            </a:pPr>
            <a:r>
              <a:rPr lang="en-US" sz="1200" dirty="0" smtClean="0"/>
              <a:t>Form of Business</a:t>
            </a:r>
          </a:p>
          <a:p>
            <a:pPr marL="630936" lvl="1" indent="-173736">
              <a:buFont typeface="Arial" panose="020B0604020202020204" pitchFamily="34" charset="0"/>
              <a:buChar char="•"/>
            </a:pPr>
            <a:r>
              <a:rPr lang="en-US" sz="1200" dirty="0" smtClean="0"/>
              <a:t>Ownership and Control</a:t>
            </a:r>
          </a:p>
          <a:p>
            <a:pPr marL="630936" lvl="1" indent="-173736">
              <a:buFont typeface="Arial" panose="020B0604020202020204" pitchFamily="34" charset="0"/>
              <a:buChar char="•"/>
            </a:pPr>
            <a:r>
              <a:rPr lang="en-US" sz="1200" dirty="0" smtClean="0"/>
              <a:t>Company Contact Names, Titles and Addresses</a:t>
            </a:r>
          </a:p>
          <a:p>
            <a:pPr marL="630936" lvl="1" indent="-173736">
              <a:buFont typeface="Arial" panose="020B0604020202020204" pitchFamily="34" charset="0"/>
              <a:buChar cha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Business Description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Operation</a:t>
            </a:r>
            <a:r>
              <a:rPr lang="en-US" sz="1200" baseline="0" dirty="0" smtClean="0"/>
              <a:t> Classification.</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baseline="0" dirty="0" smtClean="0"/>
          </a:p>
          <a:p>
            <a:pPr marL="171450" indent="-171450">
              <a:buFont typeface="Arial" panose="020B0604020202020204" pitchFamily="34" charset="0"/>
              <a:buChar char="•"/>
            </a:pPr>
            <a:r>
              <a:rPr lang="en-US" sz="1200" dirty="0" smtClean="0"/>
              <a:t>FMCSA needs to capture details regarding</a:t>
            </a:r>
            <a:r>
              <a:rPr lang="en-US" sz="1200" baseline="0" dirty="0" smtClean="0"/>
              <a:t> the Applicant’s planned operation.</a:t>
            </a:r>
          </a:p>
          <a:p>
            <a:pPr marL="171450" indent="-171450">
              <a:buFont typeface="Arial" panose="020B0604020202020204" pitchFamily="34" charset="0"/>
              <a:buChar char="•"/>
            </a:pPr>
            <a:r>
              <a:rPr lang="en-US" sz="1200" baseline="0" dirty="0" smtClean="0"/>
              <a:t>This includes the following information:</a:t>
            </a:r>
          </a:p>
          <a:p>
            <a:pPr marL="630936" lvl="1" indent="-173736">
              <a:buFont typeface="Arial" panose="020B0604020202020204" pitchFamily="34" charset="0"/>
              <a:buChar char="•"/>
            </a:pPr>
            <a:r>
              <a:rPr lang="en-US" sz="1200" dirty="0" smtClean="0"/>
              <a:t>Intermodal Equipment Provider</a:t>
            </a:r>
          </a:p>
          <a:p>
            <a:pPr marL="630936" lvl="1" indent="-173736">
              <a:buFont typeface="Arial" panose="020B0604020202020204" pitchFamily="34" charset="0"/>
              <a:buChar char="•"/>
            </a:pPr>
            <a:r>
              <a:rPr lang="en-US" sz="1200" dirty="0" smtClean="0"/>
              <a:t>Transporting Property</a:t>
            </a:r>
          </a:p>
          <a:p>
            <a:pPr marL="630936" lvl="1" indent="-173736">
              <a:buFont typeface="Arial" panose="020B0604020202020204" pitchFamily="34" charset="0"/>
              <a:buChar char="•"/>
            </a:pPr>
            <a:r>
              <a:rPr lang="en-US" sz="1200" dirty="0" smtClean="0"/>
              <a:t>Broker Services</a:t>
            </a:r>
          </a:p>
          <a:p>
            <a:pPr marL="630936" lvl="1" indent="-173736">
              <a:buFont typeface="Arial" panose="020B0604020202020204" pitchFamily="34" charset="0"/>
              <a:buChar char="•"/>
            </a:pPr>
            <a:r>
              <a:rPr lang="en-US" sz="1200" dirty="0" smtClean="0"/>
              <a:t>Type of Cargo or Property Transporting</a:t>
            </a:r>
          </a:p>
          <a:p>
            <a:pPr marL="630936" lvl="1" indent="-173736">
              <a:buFont typeface="Arial" panose="020B0604020202020204" pitchFamily="34" charset="0"/>
              <a:buChar char="•"/>
            </a:pPr>
            <a:r>
              <a:rPr lang="en-US" sz="1200" dirty="0" smtClean="0"/>
              <a:t>Transporting  across state lines with/without HM</a:t>
            </a:r>
          </a:p>
          <a:p>
            <a:pPr marL="630936" lvl="1" indent="-173736">
              <a:buFont typeface="Arial" panose="020B0604020202020204" pitchFamily="34" charset="0"/>
              <a:buChar char="•"/>
            </a:pPr>
            <a:r>
              <a:rPr lang="en-US" sz="1200" dirty="0" smtClean="0"/>
              <a:t>Transporting passengers</a:t>
            </a:r>
          </a:p>
          <a:p>
            <a:pPr marL="630936" lvl="1" indent="-173736">
              <a:buFont typeface="Arial" panose="020B0604020202020204" pitchFamily="34" charset="0"/>
              <a:buChar char="•"/>
            </a:pPr>
            <a:r>
              <a:rPr lang="en-US" sz="1200" dirty="0" smtClean="0"/>
              <a:t>Receiving a grant from the FTA</a:t>
            </a:r>
          </a:p>
          <a:p>
            <a:pPr marL="630936" lvl="1" indent="-173736">
              <a:buFont typeface="Arial" panose="020B0604020202020204" pitchFamily="34" charset="0"/>
              <a:buChar char="•"/>
            </a:pPr>
            <a:r>
              <a:rPr lang="en-US" sz="1200" dirty="0" smtClean="0"/>
              <a:t>Freight Forwarder Services</a:t>
            </a:r>
          </a:p>
          <a:p>
            <a:pPr marL="630936" lvl="1" indent="-173736">
              <a:buFont typeface="Arial" panose="020B0604020202020204" pitchFamily="34" charset="0"/>
              <a:buChar char="•"/>
            </a:pPr>
            <a:r>
              <a:rPr lang="en-US" sz="1200" dirty="0" smtClean="0"/>
              <a:t>Cargo Tank Facility</a:t>
            </a:r>
          </a:p>
          <a:p>
            <a:pPr marL="630936" lvl="1" indent="-173736">
              <a:buFont typeface="Arial" panose="020B0604020202020204" pitchFamily="34" charset="0"/>
              <a:buChar char="•"/>
            </a:pPr>
            <a:r>
              <a:rPr lang="en-US" sz="1200" dirty="0" smtClean="0"/>
              <a:t>Driveaway or Towaway</a:t>
            </a:r>
          </a:p>
          <a:p>
            <a:pPr marL="630936" lvl="1" indent="-173736">
              <a:buFont typeface="Arial" panose="020B0604020202020204" pitchFamily="34" charset="0"/>
              <a:buChar char="•"/>
            </a:pPr>
            <a:r>
              <a:rPr lang="en-US" sz="1200" dirty="0" smtClean="0"/>
              <a:t>Classification of Cargo</a:t>
            </a:r>
          </a:p>
          <a:p>
            <a:pPr marL="201168" lvl="1" indent="-274320"/>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Is the Applicant a Mexico-owned, United States based Enterprise?</a:t>
            </a:r>
            <a:r>
              <a:rPr lang="en-US" dirty="0" smtClean="0"/>
              <a:t>  </a:t>
            </a:r>
          </a:p>
          <a:p>
            <a:pPr marL="628650" lvl="1" indent="-171450">
              <a:buFont typeface="Arial" panose="020B0604020202020204" pitchFamily="34" charset="0"/>
              <a:buChar char="•"/>
            </a:pPr>
            <a:r>
              <a:rPr lang="en-US" sz="1200" dirty="0" smtClean="0"/>
              <a:t>If the Applicant is a Mexico-owned, United States based Enterprise, </a:t>
            </a:r>
            <a:r>
              <a:rPr lang="en-US" baseline="0" dirty="0" smtClean="0"/>
              <a:t>select the </a:t>
            </a:r>
            <a:r>
              <a:rPr lang="en-US" b="0" i="0" baseline="0" dirty="0" smtClean="0"/>
              <a:t>Yes </a:t>
            </a:r>
            <a:r>
              <a:rPr lang="en-US" baseline="0" dirty="0" smtClean="0"/>
              <a:t>box.</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 in the Navigation Menu to </a:t>
            </a:r>
            <a:r>
              <a:rPr lang="en-US" baseline="0" dirty="0" smtClean="0"/>
              <a:t>move to the next page.</a:t>
            </a:r>
          </a:p>
          <a:p>
            <a:endParaRPr lang="en-US" baseline="0" dirty="0" smtClean="0"/>
          </a:p>
          <a:p>
            <a:pPr marL="171450" indent="-171450">
              <a:buFont typeface="Arial" panose="020B0604020202020204" pitchFamily="34" charset="0"/>
              <a:buChar char="•"/>
            </a:pPr>
            <a:r>
              <a:rPr lang="en-US" dirty="0" smtClean="0"/>
              <a:t>Will the Applicant transport international property?</a:t>
            </a:r>
          </a:p>
          <a:p>
            <a:pPr marL="628650" lvl="1" indent="-171450">
              <a:buFont typeface="Arial" panose="020B0604020202020204" pitchFamily="34" charset="0"/>
              <a:buChar char="•"/>
            </a:pPr>
            <a:r>
              <a:rPr lang="en-US" dirty="0" smtClean="0"/>
              <a:t>If the Applicant will transport international property, </a:t>
            </a:r>
            <a:r>
              <a:rPr lang="en-US" baseline="0" dirty="0" smtClean="0"/>
              <a:t>select the </a:t>
            </a:r>
            <a:r>
              <a:rPr lang="en-US" b="0" i="0" baseline="0" dirty="0" smtClean="0"/>
              <a:t>Yes box.</a:t>
            </a:r>
          </a:p>
          <a:p>
            <a:pPr marL="628650" lvl="1" indent="-171450">
              <a:buFont typeface="Arial" panose="020B0604020202020204" pitchFamily="34" charset="0"/>
              <a:buChar char="•"/>
            </a:pPr>
            <a:r>
              <a:rPr lang="en-US" b="0" i="0" baseline="0" dirty="0" smtClean="0"/>
              <a:t>If the Applicant Will NOT transport international property, select the No box.</a:t>
            </a:r>
          </a:p>
          <a:p>
            <a:endParaRPr lang="en-US" b="0" i="0" baseline="0" dirty="0" smtClean="0"/>
          </a:p>
          <a:p>
            <a:r>
              <a:rPr lang="en-US" baseline="0" dirty="0" smtClean="0"/>
              <a:t>Click </a:t>
            </a:r>
            <a:r>
              <a:rPr lang="en-US" b="0" i="0" baseline="0" dirty="0" smtClean="0"/>
              <a:t>Next i</a:t>
            </a:r>
            <a:r>
              <a:rPr lang="en-US" baseline="0" dirty="0" smtClean="0"/>
              <a:t>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What type of international property will the Applicant transport? (Select all that apply)</a:t>
            </a:r>
          </a:p>
          <a:p>
            <a:pPr marL="628650" lvl="1" indent="-171450">
              <a:buFont typeface="Arial" panose="020B0604020202020204" pitchFamily="34" charset="0"/>
              <a:buChar char="•"/>
            </a:pPr>
            <a:r>
              <a:rPr lang="en-US" sz="1200" dirty="0" smtClean="0"/>
              <a:t>Select</a:t>
            </a:r>
            <a:r>
              <a:rPr lang="en-US" sz="1200" baseline="0" dirty="0" smtClean="0"/>
              <a:t> the Cargo (Except Household Goods) and/or the Household Goods check box.</a:t>
            </a:r>
            <a:endParaRPr lang="en-US" sz="1200" dirty="0" smtClean="0"/>
          </a:p>
          <a:p>
            <a:pPr marL="628650" lvl="1"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a:t>
            </a:r>
            <a:r>
              <a:rPr lang="en-US" baseline="0" dirty="0" smtClean="0"/>
              <a:t> in the Navigation Menu to move to the next page.</a:t>
            </a:r>
          </a:p>
          <a:p>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any Passengers?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transport any Passengers,</a:t>
            </a:r>
            <a:r>
              <a:rPr lang="en-US" sz="1200" baseline="0" dirty="0" smtClean="0"/>
              <a:t> s</a:t>
            </a:r>
            <a:r>
              <a:rPr lang="en-US" baseline="0" dirty="0" smtClean="0"/>
              <a:t>elect the </a:t>
            </a:r>
            <a:r>
              <a:rPr lang="en-US" b="0" i="0" baseline="0" dirty="0" smtClean="0"/>
              <a:t>Yes</a:t>
            </a:r>
            <a:r>
              <a:rPr lang="en-US" baseline="0" dirty="0" smtClean="0"/>
              <a:t> 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transport any Passengers,</a:t>
            </a:r>
            <a:r>
              <a:rPr lang="en-US" sz="1200" baseline="0" dirty="0" smtClean="0"/>
              <a:t> s</a:t>
            </a:r>
            <a:r>
              <a:rPr lang="en-US" baseline="0" dirty="0" smtClean="0"/>
              <a:t>elect the </a:t>
            </a:r>
            <a:r>
              <a:rPr lang="en-US" b="0" i="0" baseline="0" dirty="0" smtClean="0"/>
              <a:t>No </a:t>
            </a:r>
            <a:r>
              <a:rPr lang="en-US" baseline="0" dirty="0" smtClean="0"/>
              <a:t>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i</a:t>
            </a:r>
            <a:r>
              <a:rPr lang="en-US" baseline="0" dirty="0" smtClean="0"/>
              <a:t>n the Navigation Menu to move to the next page.</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What type of passenger transportation will the Applicant provide?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Select the Charter &amp; Special Operations check box and/or the Regular Route check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a:t>
            </a:r>
            <a:r>
              <a:rPr lang="en-US" baseline="0" dirty="0" smtClean="0"/>
              <a: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Select all the check boxes for classifications of cargo that the Applicant will transport or handle.</a:t>
            </a:r>
          </a:p>
          <a:p>
            <a:pPr marL="628650" lvl="1" indent="-171450">
              <a:buFont typeface="Arial" panose="020B0604020202020204" pitchFamily="34" charset="0"/>
              <a:buChar char="•"/>
            </a:pPr>
            <a:r>
              <a:rPr lang="en-US" dirty="0" smtClean="0"/>
              <a:t>Select </a:t>
            </a:r>
            <a:r>
              <a:rPr lang="en-US" baseline="0" dirty="0" smtClean="0"/>
              <a:t>Household Goods and any other property the Applicant will transport or handle.</a:t>
            </a:r>
            <a:r>
              <a:rPr lang="en-US" dirty="0" smtClean="0"/>
              <a:t> </a:t>
            </a:r>
          </a:p>
          <a:p>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Operation Classification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Household Goods.</a:t>
            </a:r>
          </a:p>
          <a:p>
            <a:pPr marL="0" indent="0" algn="l">
              <a:buNone/>
            </a:pPr>
            <a:r>
              <a:rPr lang="en-US" sz="1200" b="0" i="0" dirty="0" smtClean="0"/>
              <a:t>Some of the questions in the following section may or may not display in the URS Online Application Process. </a:t>
            </a:r>
          </a:p>
          <a:p>
            <a:pPr marL="0" indent="0" algn="l">
              <a:buNone/>
            </a:pPr>
            <a:r>
              <a:rPr lang="en-US" sz="1200" b="0" i="0" dirty="0" smtClean="0"/>
              <a:t>The questions display based on the answers selected or entered by the Applicant in the Operation Classification section.   </a:t>
            </a:r>
          </a:p>
          <a:p>
            <a:endParaRPr lang="en-US" sz="1200" dirty="0" smtClean="0"/>
          </a:p>
          <a:p>
            <a:pPr marL="173736" indent="-173736">
              <a:buFont typeface="Arial" panose="020B0604020202020204" pitchFamily="34" charset="0"/>
              <a:buChar char="•"/>
            </a:pPr>
            <a:r>
              <a:rPr lang="en-US" sz="1200" dirty="0" smtClean="0"/>
              <a:t>FMCSA would like to capture the details for the Arbitration Program and Tariff for the Applicant regarding the transportation of Household Goods (HHG):</a:t>
            </a:r>
          </a:p>
          <a:p>
            <a:pPr marL="630936" lvl="1" indent="-173736">
              <a:buFont typeface="Arial" panose="020B0604020202020204" pitchFamily="34" charset="0"/>
              <a:buChar char="•"/>
            </a:pPr>
            <a:r>
              <a:rPr lang="en-US" sz="1200" dirty="0" smtClean="0"/>
              <a:t>HHG Brokerage Certification</a:t>
            </a:r>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This Household Goods Certification certifies the following:</a:t>
            </a:r>
          </a:p>
          <a:p>
            <a:pPr lvl="1"/>
            <a:r>
              <a:rPr lang="en-US" dirty="0" smtClean="0"/>
              <a:t>That you are fit, willing, and able to provide the specialized services necessary to transport household goods. I am familiar with FMCSA regulations for household goods movements and have acquired or am willing to acquire the protective equipment and trained operators necessary to perform household goods movements. I certify that my tariff is available for inspection by shippers upon reasonable request. I further certify that I will offer arbitration as a means of settling loss and damage disputes and disputes regarding carrier charges in addition to those collected at delivery. The following information can be used to contact a representative of the </a:t>
            </a:r>
            <a:r>
              <a:rPr lang="en-US" b="0" i="0" dirty="0" smtClean="0"/>
              <a:t>arbitration program in which I will participate.</a:t>
            </a:r>
          </a:p>
          <a:p>
            <a:pPr marL="171450" lvl="0" indent="-171450">
              <a:buFont typeface="Arial" panose="020B0604020202020204" pitchFamily="34" charset="0"/>
              <a:buChar char="•"/>
            </a:pPr>
            <a:r>
              <a:rPr lang="en-US" sz="1200" b="0" i="0" baseline="0" dirty="0" smtClean="0"/>
              <a:t>Enter the following information:</a:t>
            </a:r>
          </a:p>
          <a:p>
            <a:pPr marL="628650" lvl="1" indent="-171450">
              <a:buFont typeface="Arial" panose="020B0604020202020204" pitchFamily="34" charset="0"/>
              <a:buChar char="•"/>
            </a:pPr>
            <a:r>
              <a:rPr lang="en-US" sz="1200" b="0" i="0" baseline="0" dirty="0" smtClean="0"/>
              <a:t>First Name</a:t>
            </a:r>
          </a:p>
          <a:p>
            <a:pPr marL="628650" lvl="1" indent="-171450">
              <a:buFont typeface="Arial" panose="020B0604020202020204" pitchFamily="34" charset="0"/>
              <a:buChar char="•"/>
            </a:pPr>
            <a:r>
              <a:rPr lang="en-US" sz="1200" b="0" i="0" baseline="0" dirty="0" smtClean="0"/>
              <a:t>Middle Name</a:t>
            </a:r>
          </a:p>
          <a:p>
            <a:pPr marL="628650" lvl="1" indent="-171450">
              <a:buFont typeface="Arial" panose="020B0604020202020204" pitchFamily="34" charset="0"/>
              <a:buChar char="•"/>
            </a:pPr>
            <a:r>
              <a:rPr lang="en-US" sz="1200" b="0" i="0" baseline="0" dirty="0" smtClean="0"/>
              <a:t>Last Name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Suffix, values include the following:  </a:t>
            </a:r>
            <a:r>
              <a:rPr lang="en-US" sz="1200" b="0" i="0" kern="1200" dirty="0" smtClean="0">
                <a:solidFill>
                  <a:schemeClr val="tx1"/>
                </a:solidFill>
                <a:effectLst/>
                <a:latin typeface="+mn-lt"/>
                <a:ea typeface="+mn-ea"/>
                <a:cs typeface="+mn-cs"/>
              </a:rPr>
              <a:t>Jr., Sr., 2</a:t>
            </a:r>
            <a:r>
              <a:rPr lang="en-US" sz="1200" b="0" i="0" kern="1200" baseline="30000" dirty="0"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II, III, IV, V, VI</a:t>
            </a:r>
          </a:p>
          <a:p>
            <a:pPr marL="628650" lvl="1" indent="-171450">
              <a:buFont typeface="Arial" panose="020B0604020202020204" pitchFamily="34" charset="0"/>
              <a:buChar char="•"/>
            </a:pPr>
            <a:r>
              <a:rPr lang="en-US" sz="1200" b="0" i="0" baseline="0" dirty="0" smtClean="0"/>
              <a:t>Title </a:t>
            </a:r>
          </a:p>
          <a:p>
            <a:pPr marL="171450" lvl="0" indent="-171450">
              <a:buFont typeface="Arial" panose="020B0604020202020204" pitchFamily="34" charset="0"/>
              <a:buChar char="•"/>
            </a:pPr>
            <a:r>
              <a:rPr lang="en-US" sz="1200" b="0" i="0" baseline="0" dirty="0" smtClean="0"/>
              <a:t>Enter your Application Password to E-sign the certification.</a:t>
            </a:r>
          </a:p>
          <a:p>
            <a:pPr marL="171450" lvl="0" indent="-171450">
              <a:buFont typeface="Arial" panose="020B0604020202020204" pitchFamily="34" charset="0"/>
              <a:buChar char="•"/>
            </a:pPr>
            <a:endParaRPr lang="en-US" sz="1200" b="0" i="0" dirty="0" smtClean="0">
              <a:solidFill>
                <a:schemeClr val="tx1"/>
              </a:solidFill>
            </a:endParaRPr>
          </a:p>
          <a:p>
            <a:pPr marL="171450" lvl="0" indent="-171450">
              <a:buFont typeface="Arial" panose="020B0604020202020204" pitchFamily="34" charset="0"/>
              <a:buChar char="•"/>
            </a:pPr>
            <a:r>
              <a:rPr lang="en-US" sz="1200" b="0" i="0" dirty="0" smtClean="0">
                <a:solidFill>
                  <a:schemeClr val="tx1"/>
                </a:solidFill>
              </a:rPr>
              <a:t>The Date will default to the current date. </a:t>
            </a:r>
          </a:p>
          <a:p>
            <a:endParaRPr lang="en-US" sz="1200" b="0" i="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smtClean="0"/>
              <a:t>Enter the Arbitration Program Name, Address</a:t>
            </a:r>
            <a:r>
              <a:rPr lang="en-US" sz="1200" b="0" i="0" baseline="0" dirty="0" smtClean="0"/>
              <a:t> and Telephone Number for the arbitration program in which the Applicant will participate.  </a:t>
            </a:r>
          </a:p>
          <a:p>
            <a:pPr marL="171450" indent="-171450">
              <a:buFont typeface="Arial" panose="020B0604020202020204" pitchFamily="34" charset="0"/>
              <a:buChar char="•"/>
            </a:pPr>
            <a:r>
              <a:rPr lang="en-US" sz="1200" b="0" i="0" baseline="0" dirty="0" smtClean="0"/>
              <a:t>If the Applicant is domiciled outside of the United States, the More button will display allowing the Applicant to enter additional address information.  </a:t>
            </a:r>
          </a:p>
          <a:p>
            <a:endParaRPr lang="en-US" sz="1200" b="0" i="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Training Objectives.</a:t>
            </a:r>
          </a:p>
          <a:p>
            <a:pPr marL="173736" indent="-173736">
              <a:buFont typeface="Arial" panose="020B0604020202020204" pitchFamily="34" charset="0"/>
              <a:buChar char="•"/>
            </a:pPr>
            <a:r>
              <a:rPr lang="en-US" sz="1200" b="0" i="0" dirty="0" smtClean="0"/>
              <a:t>The prerequisite</a:t>
            </a:r>
            <a:r>
              <a:rPr lang="en-US" sz="1200" b="0" i="0" baseline="0" dirty="0" smtClean="0"/>
              <a:t> for this training module is the c</a:t>
            </a:r>
            <a:r>
              <a:rPr lang="en-US" sz="1200" b="0" i="0" dirty="0" smtClean="0"/>
              <a:t>ompletion of the training module titled ‘Introduction to Submit an Application for New Registration’.</a:t>
            </a:r>
          </a:p>
          <a:p>
            <a:pPr marL="173736" indent="-173736">
              <a:buFont typeface="Arial" panose="020B0604020202020204" pitchFamily="34" charset="0"/>
              <a:buChar char="•"/>
            </a:pPr>
            <a:endParaRPr lang="en-US" sz="1200" b="1" i="1" dirty="0" smtClean="0"/>
          </a:p>
          <a:p>
            <a:pPr marL="173736" indent="-173736">
              <a:buFont typeface="Arial" panose="020B0604020202020204" pitchFamily="34" charset="0"/>
              <a:buChar char="•"/>
            </a:pPr>
            <a:r>
              <a:rPr lang="en-US" sz="1200" dirty="0" smtClean="0"/>
              <a:t>A training objective is to provide Mexico</a:t>
            </a:r>
            <a:r>
              <a:rPr lang="en-US" sz="1200" baseline="0" dirty="0" smtClean="0"/>
              <a:t> Owned United States Based </a:t>
            </a:r>
            <a:r>
              <a:rPr lang="en-US" sz="1200" dirty="0" smtClean="0"/>
              <a:t>Enterprises of International</a:t>
            </a:r>
            <a:r>
              <a:rPr lang="en-US" sz="1200" baseline="0" dirty="0" smtClean="0"/>
              <a:t> Transportation of </a:t>
            </a:r>
            <a:r>
              <a:rPr lang="en-US" sz="1200" dirty="0" smtClean="0"/>
              <a:t>Property, Household Goods (HHG) and Passengers an overview for submitting an application for New Registration using the URS Online Application Process.</a:t>
            </a:r>
          </a:p>
          <a:p>
            <a:pPr marL="173736" indent="-173736">
              <a:buFont typeface="Arial" panose="020B0604020202020204" pitchFamily="34" charset="0"/>
              <a:buChar char="•"/>
            </a:pPr>
            <a:endParaRPr lang="en-US" sz="1200" dirty="0" smtClean="0"/>
          </a:p>
          <a:p>
            <a:pPr marL="173736" indent="-173736">
              <a:buFont typeface="Arial" panose="020B0604020202020204" pitchFamily="34" charset="0"/>
              <a:buChar char="•"/>
            </a:pPr>
            <a:r>
              <a:rPr lang="en-US" sz="1200" dirty="0" smtClean="0"/>
              <a:t>The functionality in this module includes the following:</a:t>
            </a:r>
          </a:p>
          <a:p>
            <a:pPr marL="630936" lvl="1" indent="-173736">
              <a:buFont typeface="Arial" panose="020B0604020202020204" pitchFamily="34" charset="0"/>
              <a:buChar char="•"/>
            </a:pPr>
            <a:r>
              <a:rPr lang="en-US" sz="1200" dirty="0" smtClean="0"/>
              <a:t>Completing the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Provide the following documentation in support of the application:</a:t>
            </a:r>
          </a:p>
          <a:p>
            <a:pPr lvl="1"/>
            <a:r>
              <a:rPr lang="en-US" sz="1200" baseline="0" dirty="0" smtClean="0"/>
              <a:t>1. Provide evidence of participation in an arbitration program and a copy of the notice they provide to shippers of the availability of binding arbitration.</a:t>
            </a:r>
          </a:p>
          <a:p>
            <a:pPr lvl="1"/>
            <a:r>
              <a:rPr lang="en-US" sz="1200" baseline="0" dirty="0" smtClean="0"/>
              <a:t>2. Identify their tariff and provide a copy of the notice to shippers of the availability of that tariff for inspection, indicating how that notice is provided.</a:t>
            </a:r>
          </a:p>
          <a:p>
            <a:pPr marL="171450" indent="-171450">
              <a:buFont typeface="Arial" panose="020B0604020202020204" pitchFamily="34" charset="0"/>
              <a:buChar char="•"/>
            </a:pPr>
            <a:r>
              <a:rPr lang="en-US" sz="1200" b="0" i="0" baseline="0" dirty="0" smtClean="0"/>
              <a:t>Click the Upload File button in the Navigation Menu to upload the supporting documentation to be submitted with the application.</a:t>
            </a:r>
          </a:p>
          <a:p>
            <a:pPr marL="171450" indent="-171450">
              <a:buFont typeface="Arial" panose="020B0604020202020204" pitchFamily="34" charset="0"/>
              <a:buChar char="•"/>
            </a:pPr>
            <a:r>
              <a:rPr lang="en-US" sz="1200" b="0" i="0" baseline="0" dirty="0" smtClean="0"/>
              <a:t>Enter your Application Password to E-sign the certification.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Enter your Title.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solidFill>
                  <a:schemeClr val="tx1"/>
                </a:solidFill>
              </a:rPr>
              <a:t>The Date will default to the current date. </a:t>
            </a:r>
          </a:p>
          <a:p>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dirty="0" smtClean="0"/>
              <a:t>For more</a:t>
            </a:r>
            <a:r>
              <a:rPr lang="en-US" sz="1200" b="0" i="0" baseline="0" dirty="0" smtClean="0"/>
              <a:t> detailed information on how to upload a document, reference the 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dirty="0" smtClean="0"/>
              <a:t>Enter </a:t>
            </a:r>
            <a:r>
              <a:rPr lang="en-US" sz="1200" b="0" i="0" baseline="0" dirty="0" smtClean="0"/>
              <a:t>the information and c</a:t>
            </a:r>
            <a:r>
              <a:rPr lang="en-US" sz="1200" b="0" i="0" dirty="0" smtClean="0"/>
              <a:t>lick 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smtClean="0"/>
              <a:t>Review</a:t>
            </a:r>
            <a:r>
              <a:rPr lang="en-US" sz="1200" b="0" i="0" baseline="0" dirty="0" smtClean="0"/>
              <a:t> the Household Goods Summary of questions and answers to ensure the information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sz="1200" b="0" i="0" dirty="0" smtClean="0"/>
          </a:p>
          <a:p>
            <a:r>
              <a:rPr lang="en-US" sz="1200" b="0" i="0" dirty="0" smtClean="0"/>
              <a:t>Click Next in the Menu 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Financial Responsibility.</a:t>
            </a:r>
          </a:p>
          <a:p>
            <a:pPr marL="173736" indent="-173736">
              <a:buFont typeface="Arial" panose="020B0604020202020204" pitchFamily="34" charset="0"/>
              <a:buChar char="•"/>
            </a:pPr>
            <a:r>
              <a:rPr lang="en-US" sz="1200" dirty="0" smtClean="0"/>
              <a:t>Based on the Operation Classification(s), FMCSA will determine the financial responsibility minimum for the following:</a:t>
            </a:r>
          </a:p>
          <a:p>
            <a:pPr marL="630936" lvl="1" indent="-173736">
              <a:buFont typeface="Arial" panose="020B0604020202020204" pitchFamily="34" charset="0"/>
              <a:buChar char="•"/>
            </a:pPr>
            <a:r>
              <a:rPr lang="en-US" sz="1200" dirty="0" smtClean="0"/>
              <a:t>Insurance Type Cargo Liability </a:t>
            </a:r>
          </a:p>
          <a:p>
            <a:pPr marL="630936" lvl="1" indent="-173736">
              <a:buFont typeface="Arial" panose="020B0604020202020204" pitchFamily="34" charset="0"/>
              <a:buChar char="•"/>
            </a:pPr>
            <a:r>
              <a:rPr lang="en-US" sz="1200" dirty="0" smtClean="0"/>
              <a:t>Insurance Type Surety Bond or Trust Fund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Financial Responsibility section of the application, reference the </a:t>
            </a:r>
            <a:r>
              <a:rPr lang="en-US" sz="1200" b="0" i="0" baseline="0" dirty="0" smtClean="0"/>
              <a:t>t</a:t>
            </a:r>
            <a:r>
              <a:rPr lang="en-US" sz="1200" b="0" i="0" dirty="0" smtClean="0"/>
              <a:t>raining module: “Introduction to Submit an Application for New Registration”.</a:t>
            </a:r>
          </a:p>
          <a:p>
            <a:endParaRPr lang="en-US" sz="1200" dirty="0" smtClean="0"/>
          </a:p>
          <a:p>
            <a:r>
              <a:rPr lang="en-US" sz="1200" dirty="0" smtClean="0"/>
              <a:t>Click </a:t>
            </a:r>
            <a:r>
              <a:rPr lang="en-US" sz="1200" b="0" i="0" dirty="0" smtClean="0"/>
              <a:t>Next in the Menu 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Affiliation with Others.</a:t>
            </a:r>
          </a:p>
          <a:p>
            <a:pPr marL="171450" indent="-171450">
              <a:buFont typeface="Arial" panose="020B0604020202020204" pitchFamily="34" charset="0"/>
              <a:buChar char="•"/>
            </a:pPr>
            <a:r>
              <a:rPr lang="en-US" sz="1200" dirty="0" smtClean="0"/>
              <a:t>FMCSA needs to capture some details regarding the Applicant's relationship with any FMCSA-regulated entities.</a:t>
            </a:r>
          </a:p>
          <a:p>
            <a:pPr marL="171450" indent="-171450">
              <a:buFont typeface="Arial" panose="020B0604020202020204" pitchFamily="34" charset="0"/>
              <a:buChar char="•"/>
            </a:pPr>
            <a:r>
              <a:rPr lang="en-US" sz="1200" dirty="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Affiliation with Others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Certification Statement.</a:t>
            </a:r>
          </a:p>
          <a:p>
            <a:pPr marL="171450" indent="-171450">
              <a:buFont typeface="Arial" panose="020B0604020202020204" pitchFamily="34" charset="0"/>
              <a:buChar char="•"/>
            </a:pPr>
            <a:r>
              <a:rPr lang="en-US" dirty="0" smtClean="0"/>
              <a:t>This certification applies to the responses provided to this application by the Applicant.</a:t>
            </a:r>
          </a:p>
          <a:p>
            <a:pPr marL="171450" indent="-171450">
              <a:buFont typeface="Arial" panose="020B0604020202020204" pitchFamily="34" charset="0"/>
              <a:buChar char="•"/>
            </a:pPr>
            <a:r>
              <a:rPr lang="en-US" dirty="0" smtClean="0"/>
              <a:t>The Applicant must certify to the truthfulness of statements in this application under penalty of perjury.</a:t>
            </a:r>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Certification Statement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800"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Compliance Certifications.</a:t>
            </a:r>
          </a:p>
          <a:p>
            <a:pPr marL="171450" indent="-171450">
              <a:buFont typeface="Arial" panose="020B0604020202020204" pitchFamily="34" charset="0"/>
              <a:buChar char="•"/>
            </a:pPr>
            <a:r>
              <a:rPr lang="en-US" sz="1200" dirty="0" smtClean="0"/>
              <a:t>By signing these certifications, the certifying official is on notice that the representations made herein are subject to verification through inspections in the United States and through the request for examination of records and documents.  </a:t>
            </a:r>
          </a:p>
          <a:p>
            <a:pPr marL="171450" indent="-171450">
              <a:buFont typeface="Arial" panose="020B0604020202020204" pitchFamily="34" charset="0"/>
              <a:buChar char="•"/>
            </a:pPr>
            <a:r>
              <a:rPr lang="en-US" sz="1200" dirty="0" smtClean="0"/>
              <a:t>Failure to support the representations contained in this application could form the basis of a proceeding to assess civil penalties and/or lead to the revocation of the registration granted.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Compliance Certifications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Applicant’s Oath.</a:t>
            </a:r>
          </a:p>
          <a:p>
            <a:pPr marL="171450" indent="-171450">
              <a:buFont typeface="Arial" panose="020B0604020202020204" pitchFamily="34" charset="0"/>
              <a:buChar char="•"/>
            </a:pPr>
            <a:r>
              <a:rPr lang="en-US" sz="1200" baseline="0" dirty="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Applicant’s Oath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URS Company Official Portal Account.</a:t>
            </a:r>
          </a:p>
          <a:p>
            <a:pPr marL="171450" indent="-171450">
              <a:buFont typeface="Arial" panose="020B0604020202020204" pitchFamily="34" charset="0"/>
              <a:buChar char="•"/>
            </a:pPr>
            <a:r>
              <a:rPr lang="en-US" sz="1200" dirty="0" smtClean="0"/>
              <a:t>FMCSA requires applicants to have access to the FMCSA Portal to maintain their registration information and to monitor their safety information and activity. </a:t>
            </a:r>
          </a:p>
          <a:p>
            <a:pPr marL="171450" indent="-171450">
              <a:buFont typeface="Arial" panose="020B0604020202020204" pitchFamily="34" charset="0"/>
              <a:buChar char="•"/>
            </a:pPr>
            <a:r>
              <a:rPr lang="en-US" sz="1200" dirty="0" smtClean="0"/>
              <a:t>As part of submitting the application for registration, an individual needs to be assigned the Company Official role for the FMCSA Portal. </a:t>
            </a:r>
          </a:p>
          <a:p>
            <a:pPr marL="171450" indent="-171450">
              <a:buFont typeface="Arial" panose="020B0604020202020204" pitchFamily="34" charset="0"/>
              <a:buChar char="•"/>
            </a:pPr>
            <a:r>
              <a:rPr lang="en-US" sz="1200" dirty="0" smtClean="0"/>
              <a:t>The Company Official administers access to sensitive company information in the FMCSA Portal or Existing Systems for their specific entity.</a:t>
            </a:r>
          </a:p>
          <a:p>
            <a:pPr marL="0" lv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Click </a:t>
            </a:r>
            <a:r>
              <a:rPr lang="en-US" sz="1200" b="0" i="0" baseline="0" dirty="0" smtClean="0"/>
              <a:t>Next </a:t>
            </a:r>
            <a:r>
              <a:rPr lang="en-US" sz="1200" baseline="0" dirty="0" smtClean="0"/>
              <a:t>in the Navigation Menu to move to the next page. </a:t>
            </a:r>
            <a:endParaRPr lang="en-US" sz="1200" dirty="0" smtClean="0"/>
          </a:p>
          <a:p>
            <a:pPr marL="0" lv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For detailed</a:t>
            </a:r>
            <a:r>
              <a:rPr lang="en-US" sz="1200" b="0" i="0" baseline="0" dirty="0" smtClean="0"/>
              <a:t> information on obtaining a FMCSA Portal Account for a Company Official, reference the training module: “URS Company Official Portal Account”.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Payment Information.</a:t>
            </a:r>
          </a:p>
          <a:p>
            <a:pPr marL="171450" indent="-171450">
              <a:buFont typeface="Arial" panose="020B0604020202020204" pitchFamily="34" charset="0"/>
              <a:buChar char="•"/>
            </a:pPr>
            <a:r>
              <a:rPr lang="en-US" sz="1200" dirty="0" smtClean="0"/>
              <a:t>Based on the Operation Classification(s), FMCSA determines the Applicant's required application fee dollar amount.</a:t>
            </a:r>
          </a:p>
          <a:p>
            <a:pPr marL="630936" lvl="1" indent="-173736">
              <a:buFont typeface="Arial" panose="020B0604020202020204" pitchFamily="34" charset="0"/>
              <a:buChar char="•"/>
            </a:pPr>
            <a:r>
              <a:rPr lang="en-US" sz="2400" dirty="0" smtClean="0"/>
              <a:t>FMCSA does not refund filing fees</a:t>
            </a:r>
          </a:p>
          <a:p>
            <a:pPr marL="630936" lvl="1" indent="-173736">
              <a:buFont typeface="Arial" panose="020B0604020202020204" pitchFamily="34" charset="0"/>
              <a:buChar char="•"/>
            </a:pPr>
            <a:r>
              <a:rPr lang="en-US" sz="2400" dirty="0" smtClean="0"/>
              <a:t>Your filing fees must be payable to the FMCSA, by Electronic Funding Transfer (EFT), or by an approved credit card</a:t>
            </a:r>
          </a:p>
          <a:p>
            <a:pPr marL="630936" lvl="1" indent="-173736">
              <a:buFont typeface="Arial" panose="020B0604020202020204" pitchFamily="34" charset="0"/>
              <a:buChar char="•"/>
            </a:pPr>
            <a:r>
              <a:rPr lang="en-US" sz="2400" dirty="0" smtClean="0"/>
              <a:t>EFT must be from an account in a bank in the United States</a:t>
            </a:r>
          </a:p>
          <a:p>
            <a:pPr marL="630936" lvl="1" indent="-173736">
              <a:buFont typeface="Arial" panose="020B0604020202020204" pitchFamily="34" charset="0"/>
              <a:buChar char="•"/>
            </a:pPr>
            <a:r>
              <a:rPr lang="en-US" sz="2400" dirty="0" smtClean="0"/>
              <a:t>Fees are required for each type of registration requested. For example, if applicant wishes to be registered as both a motor carrier and a broker, applicant may file a single application and make a single payment of $600.</a:t>
            </a:r>
          </a:p>
          <a:p>
            <a:pPr marL="630936" lvl="1" indent="-173736">
              <a:buFont typeface="Arial" panose="020B0604020202020204" pitchFamily="34" charset="0"/>
              <a:buChar char="•"/>
            </a:pPr>
            <a:r>
              <a:rPr lang="en-US" sz="2400" dirty="0" smtClean="0"/>
              <a:t>FTA grantees do not pay a fee to file an application for registration</a:t>
            </a:r>
          </a:p>
          <a:p>
            <a:pPr marL="630936" lvl="1" indent="-173736">
              <a:buFont typeface="Arial" panose="020B0604020202020204" pitchFamily="34" charset="0"/>
              <a:buChar char="•"/>
            </a:pPr>
            <a:r>
              <a:rPr lang="en-US" sz="2400" dirty="0" smtClean="0"/>
              <a:t>FMCSA will not process an applicant’s application until the payment has been deducted from his/her banking or credit card account </a:t>
            </a:r>
          </a:p>
          <a:p>
            <a:pPr marL="630936" lvl="1" indent="-173736">
              <a:buFont typeface="Arial" panose="020B0604020202020204" pitchFamily="34" charset="0"/>
              <a:buChar char="•"/>
            </a:pPr>
            <a:r>
              <a:rPr lang="en-US" sz="2400" dirty="0" smtClean="0"/>
              <a:t>Creation of a FMCSA application does not guarantee access to the FMCSA Portal Account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For more</a:t>
            </a:r>
            <a:r>
              <a:rPr lang="en-US" sz="2400" baseline="0" dirty="0" smtClean="0"/>
              <a:t> detailed information about the Payment Information section of the application, reference the </a:t>
            </a:r>
            <a:r>
              <a:rPr lang="en-US" sz="2400" b="0" i="0" baseline="0" dirty="0" smtClean="0"/>
              <a:t>t</a:t>
            </a:r>
            <a:r>
              <a:rPr lang="en-US" sz="24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Click </a:t>
            </a:r>
            <a:r>
              <a:rPr lang="en-US" sz="2400" b="0" i="0" dirty="0" smtClean="0"/>
              <a:t>Next in the Navigation Menu to move to the next page.</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t>This is the end of the training module, please close the browser window.</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URS Online</a:t>
            </a:r>
            <a:r>
              <a:rPr lang="en-US" baseline="0" dirty="0" smtClean="0"/>
              <a:t> </a:t>
            </a:r>
            <a:r>
              <a:rPr lang="en-US" dirty="0" smtClean="0"/>
              <a:t>Application Process.</a:t>
            </a:r>
          </a:p>
          <a:p>
            <a:r>
              <a:rPr lang="en-US" dirty="0" smtClean="0"/>
              <a:t>To apply for New </a:t>
            </a:r>
            <a:r>
              <a:rPr lang="en-US" baseline="0" dirty="0" smtClean="0"/>
              <a:t>Registration t</a:t>
            </a:r>
            <a:r>
              <a:rPr lang="en-US" dirty="0" smtClean="0"/>
              <a:t>he</a:t>
            </a:r>
            <a:r>
              <a:rPr lang="en-US" baseline="0" dirty="0" smtClean="0"/>
              <a:t> </a:t>
            </a:r>
            <a:r>
              <a:rPr lang="en-US" dirty="0" smtClean="0"/>
              <a:t>URS Online Application Process can be accessed from the FMCSA Website,</a:t>
            </a:r>
            <a:r>
              <a:rPr lang="en-US" baseline="0" dirty="0" smtClean="0"/>
              <a:t> www.fmcsa.dot.gov/urs.</a:t>
            </a:r>
          </a:p>
          <a:p>
            <a:endParaRPr lang="en-US" baseline="0" dirty="0" smtClean="0"/>
          </a:p>
          <a:p>
            <a:r>
              <a:rPr lang="en-US" baseline="0" dirty="0" smtClean="0"/>
              <a:t>These are the steps to access the online application:</a:t>
            </a:r>
          </a:p>
          <a:p>
            <a:pPr marL="228600" indent="-228600">
              <a:buFont typeface="+mj-lt"/>
              <a:buAutoNum type="arabicPeriod"/>
            </a:pPr>
            <a:r>
              <a:rPr lang="en-US" baseline="0" dirty="0" smtClean="0"/>
              <a:t>Navigate to the FMCSA Website</a:t>
            </a:r>
          </a:p>
          <a:p>
            <a:pPr marL="228600" indent="-228600">
              <a:buFont typeface="+mj-lt"/>
              <a:buAutoNum type="arabicPeriod"/>
            </a:pPr>
            <a:r>
              <a:rPr lang="en-US" baseline="0" dirty="0" smtClean="0"/>
              <a:t>Click the “To Get Started Click Here” button in the middle of the page</a:t>
            </a:r>
          </a:p>
          <a:p>
            <a:pPr marL="228600" indent="-228600">
              <a:buFont typeface="+mj-lt"/>
              <a:buAutoNum type="arabicPeriod"/>
            </a:pPr>
            <a:r>
              <a:rPr lang="en-US" baseline="0" dirty="0" smtClean="0"/>
              <a:t>Completed the Human Verification</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2774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Before accessing the application the Applicant will need to provide Human</a:t>
            </a:r>
            <a:r>
              <a:rPr lang="en-US" b="0" i="0" baseline="0" dirty="0" smtClean="0"/>
              <a:t> Verification.</a:t>
            </a:r>
          </a:p>
          <a:p>
            <a:pPr marL="628650" lvl="1" indent="-171450">
              <a:buFont typeface="Arial" panose="020B0604020202020204" pitchFamily="34" charset="0"/>
              <a:buChar char="•"/>
            </a:pPr>
            <a:r>
              <a:rPr lang="en-US" b="0" i="0" baseline="0" dirty="0" smtClean="0"/>
              <a:t>Select the check box I’m not a robot</a:t>
            </a:r>
          </a:p>
          <a:p>
            <a:pPr marL="628650" lvl="1" indent="-171450">
              <a:buFont typeface="Arial" panose="020B0604020202020204" pitchFamily="34" charset="0"/>
              <a:buChar char="•"/>
            </a:pPr>
            <a:r>
              <a:rPr lang="en-US" b="0" i="0" baseline="0" dirty="0" smtClean="0"/>
              <a:t>Complete the verification request</a:t>
            </a:r>
          </a:p>
          <a:p>
            <a:pPr marL="628650" lvl="1" indent="-171450">
              <a:buFont typeface="Arial" panose="020B0604020202020204" pitchFamily="34" charset="0"/>
              <a:buChar char="•"/>
            </a:pPr>
            <a:r>
              <a:rPr lang="en-US" b="0" i="0" baseline="0" dirty="0" smtClean="0"/>
              <a:t>When complete, click Verify</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3905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The system</a:t>
            </a:r>
            <a:r>
              <a:rPr lang="en-US" b="0" i="0" baseline="0" dirty="0" smtClean="0"/>
              <a:t> will display a green check mark confirming the human verification.</a:t>
            </a:r>
          </a:p>
          <a:p>
            <a:pPr marL="171450" indent="-171450">
              <a:buFont typeface="Arial" panose="020B0604020202020204" pitchFamily="34" charset="0"/>
              <a:buChar char="•"/>
            </a:pPr>
            <a:r>
              <a:rPr lang="en-US" b="0" i="0" baseline="0" dirty="0" smtClean="0"/>
              <a:t>The system will display the URS </a:t>
            </a:r>
            <a:r>
              <a:rPr lang="en-US" b="0" i="0" dirty="0" smtClean="0"/>
              <a:t>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Page.  </a:t>
            </a:r>
          </a:p>
          <a:p>
            <a:pPr marL="171450" indent="-171450">
              <a:buFont typeface="Arial" panose="020B0604020202020204" pitchFamily="34" charset="0"/>
              <a:buChar char="•"/>
            </a:pPr>
            <a:r>
              <a:rPr lang="en-US" b="0" i="0" dirty="0" smtClean="0"/>
              <a:t>The Welcome page provides</a:t>
            </a:r>
            <a:r>
              <a:rPr lang="en-US" b="0" i="0" baseline="0" dirty="0" smtClean="0"/>
              <a:t> the Applicant the option to choose New Applicant or Returning Applicant.</a:t>
            </a:r>
          </a:p>
          <a:p>
            <a:pPr marL="171450" indent="-171450">
              <a:buFont typeface="Arial" panose="020B0604020202020204" pitchFamily="34" charset="0"/>
              <a:buChar char="•"/>
            </a:pPr>
            <a:r>
              <a:rPr lang="en-US" b="0" i="0" dirty="0" smtClean="0"/>
              <a:t>Applicants applying for New Registration select the New Applicant box under</a:t>
            </a:r>
            <a:r>
              <a:rPr lang="en-US" b="0" i="0" baseline="0" dirty="0" smtClean="0"/>
              <a:t> the green avatar on the left side of the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When all the information on a page has been provided, the Next option in the Navigation Menu on the</a:t>
            </a:r>
            <a:r>
              <a:rPr lang="en-US" b="0" i="0" baseline="0" dirty="0" smtClean="0"/>
              <a:t> right of the page </a:t>
            </a:r>
            <a:r>
              <a:rPr lang="en-US" b="0" i="0" dirty="0" smtClean="0"/>
              <a:t>will display yellow.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The Navigation Menu on the right</a:t>
            </a:r>
            <a:r>
              <a:rPr lang="en-US" b="0" i="0" baseline="0" dirty="0" smtClean="0"/>
              <a:t> side of the page will display throughout the URS Online Application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Detailed Information for the URS Online Application</a:t>
            </a:r>
            <a:r>
              <a:rPr lang="en-US" sz="1200" b="0" baseline="0" dirty="0" smtClean="0"/>
              <a:t> Process</a:t>
            </a:r>
            <a:r>
              <a:rPr lang="en-US" sz="1200" b="0" dirty="0" smtClean="0"/>
              <a:t>.</a:t>
            </a:r>
          </a:p>
          <a:p>
            <a:pPr marL="173736" indent="-173736">
              <a:buFont typeface="Arial" panose="020B0604020202020204" pitchFamily="34" charset="0"/>
              <a:buChar char="•"/>
            </a:pPr>
            <a:r>
              <a:rPr lang="en-US" sz="1200" dirty="0" smtClean="0"/>
              <a:t>Reference the training module </a:t>
            </a:r>
            <a:r>
              <a:rPr lang="en-US" sz="1200" b="0" i="0" dirty="0" smtClean="0"/>
              <a:t>‘Introduction to Submit an Application  for New Registration’  for detailed information </a:t>
            </a:r>
            <a:r>
              <a:rPr lang="en-US" sz="1200" dirty="0" smtClean="0"/>
              <a:t>on the following topics and</a:t>
            </a:r>
            <a:r>
              <a:rPr lang="en-US" sz="1200" baseline="0" dirty="0" smtClean="0"/>
              <a:t> </a:t>
            </a:r>
            <a:r>
              <a:rPr lang="en-US" sz="1200" dirty="0" smtClean="0"/>
              <a:t>application sections:</a:t>
            </a:r>
          </a:p>
          <a:p>
            <a:pPr marL="630936" lvl="1" indent="-173736">
              <a:buFont typeface="Arial" panose="020B0604020202020204" pitchFamily="34" charset="0"/>
              <a:buChar char="•"/>
            </a:pPr>
            <a:r>
              <a:rPr lang="en-US" sz="1200" dirty="0" smtClean="0"/>
              <a:t>Navigating the URS Online</a:t>
            </a:r>
            <a:r>
              <a:rPr lang="en-US" sz="1200" baseline="0" dirty="0" smtClean="0"/>
              <a:t> </a:t>
            </a:r>
            <a:r>
              <a:rPr lang="en-US" sz="1200" dirty="0" smtClean="0"/>
              <a:t>Application Process</a:t>
            </a:r>
          </a:p>
          <a:p>
            <a:pPr marL="630936" lvl="1" indent="-173736">
              <a:buFont typeface="Arial" panose="020B0604020202020204" pitchFamily="34" charset="0"/>
              <a:buChar char="•"/>
            </a:pPr>
            <a:r>
              <a:rPr lang="en-US" sz="1200" dirty="0" smtClean="0"/>
              <a:t>Required Information</a:t>
            </a:r>
          </a:p>
          <a:p>
            <a:pPr marL="630936" lvl="1" indent="-173736">
              <a:buFont typeface="Arial" panose="020B0604020202020204" pitchFamily="34" charset="0"/>
              <a:buChar char="•"/>
            </a:pPr>
            <a:r>
              <a:rPr lang="en-US" sz="1200" dirty="0" smtClean="0"/>
              <a:t>Informational</a:t>
            </a:r>
            <a:r>
              <a:rPr lang="en-US" sz="1200" baseline="0" dirty="0" smtClean="0"/>
              <a:t> Notices </a:t>
            </a:r>
          </a:p>
          <a:p>
            <a:pPr marL="630936" lvl="1" indent="-173736">
              <a:buFont typeface="Arial" panose="020B0604020202020204" pitchFamily="34" charset="0"/>
              <a:buChar char="•"/>
            </a:pPr>
            <a:r>
              <a:rPr lang="en-US" sz="1200" baseline="0" dirty="0" smtClean="0"/>
              <a:t>Application Contact Information</a:t>
            </a:r>
          </a:p>
          <a:p>
            <a:pPr marL="630936" lvl="1" indent="-173736">
              <a:buFont typeface="Arial" panose="020B0604020202020204" pitchFamily="34" charset="0"/>
              <a:buChar char="•"/>
            </a:pPr>
            <a:r>
              <a:rPr lang="en-US" sz="1200" baseline="0" dirty="0" smtClean="0"/>
              <a:t>Business Description Information</a:t>
            </a:r>
          </a:p>
          <a:p>
            <a:pPr marL="630936" lvl="1" indent="-173736">
              <a:buFont typeface="Arial" panose="020B0604020202020204" pitchFamily="34" charset="0"/>
              <a:buChar char="•"/>
            </a:pPr>
            <a:r>
              <a:rPr lang="en-US" sz="1200" baseline="0" dirty="0" smtClean="0"/>
              <a:t>Process Agent Designation</a:t>
            </a:r>
          </a:p>
          <a:p>
            <a:pPr marL="630936" lvl="1" indent="-173736">
              <a:buFont typeface="Arial" panose="020B0604020202020204" pitchFamily="34" charset="0"/>
              <a:buChar char="•"/>
            </a:pPr>
            <a:r>
              <a:rPr lang="en-US" sz="1200" baseline="0" dirty="0" smtClean="0"/>
              <a:t>Financial Responsibility</a:t>
            </a:r>
          </a:p>
          <a:p>
            <a:pPr marL="630936" lvl="1" indent="-173736">
              <a:spcBef>
                <a:spcPts val="576"/>
              </a:spcBef>
              <a:buFont typeface="Arial" panose="020B0604020202020204" pitchFamily="34" charset="0"/>
              <a:buChar char="•"/>
            </a:pPr>
            <a:r>
              <a:rPr lang="en-US" sz="1200" dirty="0" smtClean="0"/>
              <a:t>Affiliation with Others</a:t>
            </a:r>
          </a:p>
          <a:p>
            <a:pPr marL="630936" lvl="1" indent="-173736">
              <a:spcBef>
                <a:spcPts val="576"/>
              </a:spcBef>
              <a:buFont typeface="Arial" panose="020B0604020202020204" pitchFamily="34" charset="0"/>
              <a:buChar char="•"/>
            </a:pPr>
            <a:r>
              <a:rPr lang="en-US" sz="1200" dirty="0" smtClean="0"/>
              <a:t>Certification Statement</a:t>
            </a:r>
          </a:p>
          <a:p>
            <a:pPr marL="630936" lvl="1" indent="-173736">
              <a:spcBef>
                <a:spcPts val="576"/>
              </a:spcBef>
              <a:buFont typeface="Arial" panose="020B0604020202020204" pitchFamily="34" charset="0"/>
              <a:buChar char="•"/>
            </a:pPr>
            <a:r>
              <a:rPr lang="en-US" sz="1200" dirty="0" smtClean="0"/>
              <a:t>Compliance Certifications</a:t>
            </a:r>
          </a:p>
          <a:p>
            <a:pPr marL="630936" lvl="1" indent="-173736">
              <a:spcBef>
                <a:spcPts val="576"/>
              </a:spcBef>
              <a:buFont typeface="Arial" panose="020B0604020202020204" pitchFamily="34" charset="0"/>
              <a:buChar char="•"/>
            </a:pPr>
            <a:r>
              <a:rPr lang="en-US" sz="1200" dirty="0" smtClean="0"/>
              <a:t>Applicant’s Oath</a:t>
            </a:r>
          </a:p>
          <a:p>
            <a:pPr marL="630936" lvl="1" indent="-173736">
              <a:spcBef>
                <a:spcPts val="576"/>
              </a:spcBef>
              <a:buFont typeface="Arial" panose="020B0604020202020204" pitchFamily="34" charset="0"/>
              <a:buChar char="•"/>
            </a:pPr>
            <a:r>
              <a:rPr lang="en-US" sz="1200" dirty="0" smtClean="0"/>
              <a:t>Submitting Payment </a:t>
            </a:r>
          </a:p>
          <a:p>
            <a:pPr marL="630936" lvl="1" indent="-173736">
              <a:spcBef>
                <a:spcPts val="576"/>
              </a:spcBef>
              <a:buFont typeface="Arial" panose="020B0604020202020204" pitchFamily="34" charset="0"/>
              <a:buChar char="•"/>
            </a:pPr>
            <a:r>
              <a:rPr lang="en-US" sz="1200" dirty="0" smtClean="0"/>
              <a:t>Uploading Documents</a:t>
            </a:r>
          </a:p>
          <a:p>
            <a:pPr marL="630936" lvl="1" indent="-173736">
              <a:spcBef>
                <a:spcPts val="576"/>
              </a:spcBef>
              <a:buFont typeface="Arial" panose="020B0604020202020204" pitchFamily="34" charset="0"/>
              <a:buChar char="•"/>
            </a:pPr>
            <a:r>
              <a:rPr lang="en-US" sz="1200" dirty="0" smtClean="0"/>
              <a:t>Returning to Complete</a:t>
            </a:r>
            <a:r>
              <a:rPr lang="en-US" sz="1200" baseline="0" dirty="0" smtClean="0"/>
              <a:t> </a:t>
            </a:r>
            <a:r>
              <a:rPr lang="en-US" sz="1200" dirty="0" smtClean="0"/>
              <a:t>an Incomplete Application</a:t>
            </a:r>
            <a:endParaRPr lang="en-US" sz="8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Application Security.</a:t>
            </a:r>
          </a:p>
          <a:p>
            <a:pPr marL="171450" indent="-171450">
              <a:buFont typeface="Arial" panose="020B0604020202020204" pitchFamily="34" charset="0"/>
              <a:buChar char="•"/>
            </a:pPr>
            <a:r>
              <a:rPr lang="en-US" sz="1200" b="0" i="0" dirty="0" smtClean="0"/>
              <a:t>FMCSA would like to you to create an account for accessing the application. The account will allow you to return to complete your application if you are not able to complete it in a single sitting.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 Applicant ID is system generated and assigned to the Applicant and associated to the application being completed.  </a:t>
            </a:r>
          </a:p>
          <a:p>
            <a:pPr marL="171450" indent="-171450">
              <a:buFont typeface="Arial" panose="020B0604020202020204" pitchFamily="34" charset="0"/>
              <a:buChar char="•"/>
            </a:pPr>
            <a:r>
              <a:rPr lang="en-US" sz="1200" b="0" i="0" dirty="0" smtClean="0"/>
              <a:t>The Applicant</a:t>
            </a:r>
            <a:r>
              <a:rPr lang="en-US" sz="1200" b="0" i="0" baseline="0" dirty="0" smtClean="0"/>
              <a:t> will need to create a </a:t>
            </a:r>
            <a:r>
              <a:rPr lang="en-US" sz="1200" b="0" i="0" dirty="0" smtClean="0"/>
              <a:t>password,</a:t>
            </a:r>
            <a:r>
              <a:rPr lang="en-US" sz="1200" b="0" i="0" baseline="0" dirty="0" smtClean="0"/>
              <a:t> select three </a:t>
            </a:r>
            <a:r>
              <a:rPr lang="en-US" sz="1200" b="0" i="0" dirty="0" smtClean="0"/>
              <a:t>security questions and provide</a:t>
            </a:r>
            <a:r>
              <a:rPr lang="en-US" sz="1200" b="0" i="0" baseline="0" dirty="0" smtClean="0"/>
              <a:t> the answers</a:t>
            </a:r>
            <a:r>
              <a:rPr lang="en-US" sz="1200" b="0" i="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 saved application must be completed within 30 calendar days of the saved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Enter a Password and Re-enter or Confirm the Password</a:t>
            </a:r>
            <a:r>
              <a:rPr lang="en-US" b="0" i="0" baseline="0" dirty="0" smtClean="0"/>
              <a:t>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Use the Security Question drop down arrow to view the different questions. </a:t>
            </a:r>
            <a:r>
              <a:rPr lang="en-US" b="0" i="0" dirty="0" smtClean="0"/>
              <a:t>Select three Security Questions and provide the Security Answers</a:t>
            </a:r>
            <a:r>
              <a:rPr lang="en-US" b="0" i="0" baseline="0" dirty="0" smtClean="0"/>
              <a:t>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a:t>
            </a:r>
            <a:r>
              <a:rPr lang="en-US" b="0" i="0" dirty="0" smtClean="0"/>
              <a:t>he Application Security</a:t>
            </a:r>
            <a:r>
              <a:rPr lang="en-US" b="0" i="0" baseline="0" dirty="0" smtClean="0"/>
              <a:t> Page can be printed to retain the information for future use.</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For more</a:t>
            </a:r>
            <a:r>
              <a:rPr lang="en-US" b="0" i="0" baseline="0" dirty="0" smtClean="0"/>
              <a:t> detailed information about the Application Security section of the application, reference the t</a:t>
            </a:r>
            <a:r>
              <a:rPr lang="en-US" sz="1200" b="0" i="0" dirty="0" smtClean="0"/>
              <a:t>raining module: “Introduction to Submit an Application for New Registration”.</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Application Contact.</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information includes the following: </a:t>
            </a:r>
          </a:p>
          <a:p>
            <a:pPr marL="630936" lvl="1" indent="-173736">
              <a:buFont typeface="Arial" panose="020B0604020202020204" pitchFamily="34" charset="0"/>
              <a:buChar char="•"/>
            </a:pPr>
            <a:r>
              <a:rPr lang="en-US" sz="1200" dirty="0" smtClean="0"/>
              <a:t>Application Contact Type</a:t>
            </a:r>
          </a:p>
          <a:p>
            <a:pPr marL="630936" lvl="1" indent="-173736">
              <a:buFont typeface="Arial" panose="020B0604020202020204" pitchFamily="34" charset="0"/>
              <a:buChar char="•"/>
            </a:pPr>
            <a:r>
              <a:rPr lang="en-US" sz="1200" dirty="0" smtClean="0"/>
              <a:t>First Name</a:t>
            </a:r>
          </a:p>
          <a:p>
            <a:pPr marL="630936" lvl="1" indent="-173736">
              <a:buFont typeface="Arial" panose="020B0604020202020204" pitchFamily="34" charset="0"/>
              <a:buChar char="•"/>
            </a:pPr>
            <a:r>
              <a:rPr lang="en-US" sz="1200" dirty="0" smtClean="0"/>
              <a:t>Middle Name</a:t>
            </a:r>
          </a:p>
          <a:p>
            <a:pPr marL="630936" lvl="1" indent="-173736">
              <a:buFont typeface="Arial" panose="020B0604020202020204" pitchFamily="34" charset="0"/>
              <a:buChar char="•"/>
            </a:pPr>
            <a:r>
              <a:rPr lang="en-US" sz="1200" baseline="0" dirty="0" smtClean="0"/>
              <a:t>Last </a:t>
            </a:r>
            <a:r>
              <a:rPr lang="en-US" sz="1200" dirty="0" smtClean="0"/>
              <a:t>Name</a:t>
            </a:r>
          </a:p>
          <a:p>
            <a:pPr marL="630936" lvl="1" indent="-173736">
              <a:buFont typeface="Arial" panose="020B0604020202020204" pitchFamily="34" charset="0"/>
              <a:buChar char="•"/>
            </a:pPr>
            <a:r>
              <a:rPr lang="en-US" sz="120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630936" lvl="1" indent="-173736">
              <a:buFont typeface="Arial" panose="020B0604020202020204" pitchFamily="34" charset="0"/>
              <a:buChar char="•"/>
            </a:pPr>
            <a:r>
              <a:rPr lang="en-US" sz="1200" dirty="0" smtClean="0"/>
              <a:t>Title</a:t>
            </a:r>
          </a:p>
          <a:p>
            <a:pPr marL="630936" lvl="1" indent="-173736">
              <a:buFont typeface="Arial" panose="020B0604020202020204" pitchFamily="34" charset="0"/>
              <a:buChar char="•"/>
            </a:pPr>
            <a:r>
              <a:rPr lang="en-US" sz="1200" dirty="0" smtClean="0"/>
              <a:t>Address</a:t>
            </a:r>
          </a:p>
          <a:p>
            <a:pPr marL="630936" lvl="1" indent="-173736">
              <a:buFont typeface="Arial" panose="020B0604020202020204" pitchFamily="34" charset="0"/>
              <a:buChar char="•"/>
            </a:pPr>
            <a:r>
              <a:rPr lang="en-US" sz="1200" dirty="0" smtClean="0"/>
              <a:t>Email Address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Telephone, Fax and Cell Phone Numbers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Preferred Contact Method</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Application Contact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24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3.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01E099F-D07E-4DB9-AE8A-89E43E73D4FA}" type="slidenum">
              <a:rPr lang="en-US" smtClean="0"/>
              <a:t>‹#›</a:t>
            </a:fld>
            <a:endParaRPr lang="en-US"/>
          </a:p>
        </p:txBody>
      </p:sp>
      <p:sp>
        <p:nvSpPr>
          <p:cNvPr id="7" name="Title 1"/>
          <p:cNvSpPr>
            <a:spLocks noGrp="1"/>
          </p:cNvSpPr>
          <p:nvPr>
            <p:ph type="title" hasCustomPrompt="1"/>
            <p:custDataLst>
              <p:tags r:id="rId3"/>
            </p:custDataLst>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custDataLst>
              <p:tags r:id="rId2"/>
            </p:custDataLst>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3"/>
            </p:custDataLst>
          </p:nvPr>
        </p:nvSpPr>
        <p:spPr/>
        <p:txBody>
          <a:bodyPr/>
          <a:lstStyle/>
          <a:p>
            <a:fld id="{001E099F-D07E-4DB9-AE8A-89E43E73D4FA}" type="slidenum">
              <a:rPr lang="en-US" smtClean="0"/>
              <a:t>‹#›</a:t>
            </a:fld>
            <a:endParaRPr lang="en-US"/>
          </a:p>
        </p:txBody>
      </p:sp>
      <p:sp>
        <p:nvSpPr>
          <p:cNvPr id="10" name="Title 1"/>
          <p:cNvSpPr>
            <a:spLocks noGrp="1"/>
          </p:cNvSpPr>
          <p:nvPr>
            <p:ph type="title" hasCustomPrompt="1"/>
            <p:custDataLst>
              <p:tags r:id="rId4"/>
            </p:custDataLst>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10">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custDataLst>
              <p:tags r:id="rId3"/>
            </p:custDataLst>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2.xml"/><Relationship Id="rId7" Type="http://schemas.openxmlformats.org/officeDocument/2006/relationships/slideLayout" Target="../slideLayouts/slideLayout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8.xml"/><Relationship Id="rId7" Type="http://schemas.openxmlformats.org/officeDocument/2006/relationships/notesSlide" Target="../notesSlides/notesSlide1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5.xml"/><Relationship Id="rId5" Type="http://schemas.openxmlformats.org/officeDocument/2006/relationships/tags" Target="../tags/tag70.xml"/><Relationship Id="rId4" Type="http://schemas.openxmlformats.org/officeDocument/2006/relationships/tags" Target="../tags/tag69.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3.xml"/><Relationship Id="rId7" Type="http://schemas.openxmlformats.org/officeDocument/2006/relationships/notesSlide" Target="../notesSlides/notesSlide1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5.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9.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tags" Target="../tags/tag79.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2.xml"/><Relationship Id="rId7" Type="http://schemas.openxmlformats.org/officeDocument/2006/relationships/notesSlide" Target="../notesSlides/notesSlide14.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2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5.xml"/><Relationship Id="rId5" Type="http://schemas.openxmlformats.org/officeDocument/2006/relationships/slideLayout" Target="../slideLayouts/slideLayout5.xml"/><Relationship Id="rId4" Type="http://schemas.openxmlformats.org/officeDocument/2006/relationships/tags" Target="../tags/tag88.xml"/></Relationships>
</file>

<file path=ppt/slides/_rels/slide16.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23.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tags" Target="../tags/tag9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95.xml"/><Relationship Id="rId7" Type="http://schemas.openxmlformats.org/officeDocument/2006/relationships/notesSlide" Target="../notesSlides/notesSlide17.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6.xml"/><Relationship Id="rId5" Type="http://schemas.openxmlformats.org/officeDocument/2006/relationships/tags" Target="../tags/tag97.xml"/><Relationship Id="rId4" Type="http://schemas.openxmlformats.org/officeDocument/2006/relationships/tags" Target="../tags/tag96.xml"/></Relationships>
</file>

<file path=ppt/slides/_rels/slide18.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8.xml"/><Relationship Id="rId5" Type="http://schemas.openxmlformats.org/officeDocument/2006/relationships/slideLayout" Target="../slideLayouts/slideLayout6.xml"/><Relationship Id="rId4" Type="http://schemas.openxmlformats.org/officeDocument/2006/relationships/tags" Target="../tags/tag101.xml"/></Relationships>
</file>

<file path=ppt/slides/_rels/slide19.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26.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tags" Target="../tags/tag105.xml"/></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08.xml"/><Relationship Id="rId7" Type="http://schemas.openxmlformats.org/officeDocument/2006/relationships/notesSlide" Target="../notesSlides/notesSlide20.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6.xml"/><Relationship Id="rId5" Type="http://schemas.openxmlformats.org/officeDocument/2006/relationships/tags" Target="../tags/tag110.xml"/><Relationship Id="rId4" Type="http://schemas.openxmlformats.org/officeDocument/2006/relationships/tags" Target="../tags/tag109.xml"/></Relationships>
</file>

<file path=ppt/slides/_rels/slide21.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28.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11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17.xml"/><Relationship Id="rId7" Type="http://schemas.openxmlformats.org/officeDocument/2006/relationships/tags" Target="../tags/tag12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10" Type="http://schemas.openxmlformats.org/officeDocument/2006/relationships/image" Target="../media/image29.png"/><Relationship Id="rId4" Type="http://schemas.openxmlformats.org/officeDocument/2006/relationships/tags" Target="../tags/tag118.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24.xml"/><Relationship Id="rId7" Type="http://schemas.openxmlformats.org/officeDocument/2006/relationships/notesSlide" Target="../notesSlides/notesSlide23.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6.xml"/><Relationship Id="rId5" Type="http://schemas.openxmlformats.org/officeDocument/2006/relationships/tags" Target="../tags/tag126.xml"/><Relationship Id="rId4" Type="http://schemas.openxmlformats.org/officeDocument/2006/relationships/tags" Target="../tags/tag125.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29.xml"/><Relationship Id="rId7" Type="http://schemas.openxmlformats.org/officeDocument/2006/relationships/notesSlide" Target="../notesSlides/notesSlide24.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6.xml"/><Relationship Id="rId5" Type="http://schemas.openxmlformats.org/officeDocument/2006/relationships/tags" Target="../tags/tag131.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34.xml"/><Relationship Id="rId7" Type="http://schemas.openxmlformats.org/officeDocument/2006/relationships/slideLayout" Target="../slideLayouts/slideLayout6.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40.xml"/><Relationship Id="rId7" Type="http://schemas.openxmlformats.org/officeDocument/2006/relationships/notesSlide" Target="../notesSlides/notesSlide26.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6.xml"/><Relationship Id="rId5" Type="http://schemas.openxmlformats.org/officeDocument/2006/relationships/tags" Target="../tags/tag142.xml"/><Relationship Id="rId4" Type="http://schemas.openxmlformats.org/officeDocument/2006/relationships/tags" Target="../tags/tag141.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45.xml"/><Relationship Id="rId7" Type="http://schemas.openxmlformats.org/officeDocument/2006/relationships/notesSlide" Target="../notesSlides/notesSlide27.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5.xml"/><Relationship Id="rId5" Type="http://schemas.openxmlformats.org/officeDocument/2006/relationships/tags" Target="../tags/tag147.xml"/><Relationship Id="rId4" Type="http://schemas.openxmlformats.org/officeDocument/2006/relationships/tags" Target="../tags/tag146.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50.xml"/><Relationship Id="rId7" Type="http://schemas.openxmlformats.org/officeDocument/2006/relationships/slideLayout" Target="../slideLayouts/slideLayout6.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tags" Target="../tags/tag157.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notesSlide" Target="../notesSlides/notesSlid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7.xml"/><Relationship Id="rId7"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7.xml"/><Relationship Id="rId7" Type="http://schemas.openxmlformats.org/officeDocument/2006/relationships/notesSlide" Target="../notesSlides/notesSlide9.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6.xml"/><Relationship Id="rId5" Type="http://schemas.openxmlformats.org/officeDocument/2006/relationships/tags" Target="../tags/tag59.xml"/><Relationship Id="rId4"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ified Registration System URS"/>
          <p:cNvSpPr>
            <a:spLocks noGrp="1"/>
          </p:cNvSpPr>
          <p:nvPr>
            <p:ph type="ctrTitle"/>
            <p:custDataLst>
              <p:tags r:id="rId2"/>
            </p:custDataLst>
          </p:nvPr>
        </p:nvSpPr>
        <p:spPr>
          <a:xfrm>
            <a:off x="162411" y="753571"/>
            <a:ext cx="8827272" cy="1062530"/>
          </a:xfrm>
        </p:spPr>
        <p:txBody>
          <a:bodyPr/>
          <a:lstStyle/>
          <a:p>
            <a:r>
              <a:rPr lang="en-US" b="1" dirty="0" smtClean="0"/>
              <a:t>Unified Registration System (URS)</a:t>
            </a:r>
            <a:endParaRPr lang="en-US" b="1" dirty="0"/>
          </a:p>
        </p:txBody>
      </p:sp>
      <p:sp>
        <p:nvSpPr>
          <p:cNvPr id="3" name="Subtitle 2"/>
          <p:cNvSpPr>
            <a:spLocks noGrp="1"/>
          </p:cNvSpPr>
          <p:nvPr>
            <p:ph type="subTitle" idx="1"/>
            <p:custDataLst>
              <p:tags r:id="rId3"/>
            </p:custDataLst>
          </p:nvPr>
        </p:nvSpPr>
        <p:spPr>
          <a:xfrm>
            <a:off x="171161" y="2138785"/>
            <a:ext cx="8818521" cy="3415275"/>
          </a:xfrm>
        </p:spPr>
        <p:txBody>
          <a:bodyPr/>
          <a:lstStyle/>
          <a:p>
            <a:r>
              <a:rPr lang="en-US" sz="4000" b="1" dirty="0" smtClean="0">
                <a:latin typeface="Arial" panose="020B0604020202020204" pitchFamily="34" charset="0"/>
                <a:cs typeface="Arial" panose="020B0604020202020204" pitchFamily="34" charset="0"/>
              </a:rPr>
              <a:t>Mexican Owned U.S. Based Enterprise:</a:t>
            </a:r>
            <a:endParaRPr lang="en-US" sz="40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(International Transportation of Property and  Household Goods and Passengers)</a:t>
            </a:r>
          </a:p>
          <a:p>
            <a:pPr algn="l"/>
            <a:endParaRPr lang="en-US" sz="2000"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Submit an Application for New Registration</a:t>
            </a:r>
            <a:endParaRPr lang="en-US" dirty="0"/>
          </a:p>
        </p:txBody>
      </p:sp>
      <p:sp>
        <p:nvSpPr>
          <p:cNvPr id="6" name="Subtitle 2"/>
          <p:cNvSpPr txBox="1">
            <a:spLocks/>
          </p:cNvSpPr>
          <p:nvPr>
            <p:custDataLst>
              <p:tags r:id="rId4"/>
            </p:custDataLst>
          </p:nvPr>
        </p:nvSpPr>
        <p:spPr>
          <a:xfrm>
            <a:off x="151993" y="6085325"/>
            <a:ext cx="7627448" cy="45537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smtClean="0"/>
              <a:t>URS New Application Release for First-Time Applicants, January 2016, v1.1</a:t>
            </a:r>
            <a:endParaRPr lang="en-US" sz="1800" b="1" dirty="0"/>
          </a:p>
        </p:txBody>
      </p:sp>
    </p:spTree>
    <p:custDataLst>
      <p:tags r:id="rId1"/>
    </p:custDataLst>
    <p:extLst>
      <p:ext uri="{BB962C8B-B14F-4D97-AF65-F5344CB8AC3E}">
        <p14:creationId xmlns:p14="http://schemas.microsoft.com/office/powerpoint/2010/main" val="182950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a:t>
            </a:r>
            <a:endParaRPr lang="en-US" sz="2000" b="1" dirty="0"/>
          </a:p>
        </p:txBody>
      </p:sp>
      <p:sp>
        <p:nvSpPr>
          <p:cNvPr id="6" name="Content Placeholder 1"/>
          <p:cNvSpPr>
            <a:spLocks noGrp="1"/>
          </p:cNvSpPr>
          <p:nvPr>
            <p:ph sz="half" idx="2"/>
            <p:custDataLst>
              <p:tags r:id="rId3"/>
            </p:custDataLst>
          </p:nvPr>
        </p:nvSpPr>
        <p:spPr>
          <a:xfrm>
            <a:off x="94195" y="1316736"/>
            <a:ext cx="4477805" cy="4768588"/>
          </a:xfrm>
        </p:spPr>
        <p:txBody>
          <a:bodyPr>
            <a:normAutofit fontScale="92500" lnSpcReduction="2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a:p>
            <a:pPr lvl="1"/>
            <a:r>
              <a:rPr lang="en-US" sz="2200" dirty="0" smtClean="0"/>
              <a:t>Unit of Government</a:t>
            </a:r>
            <a:endParaRPr lang="en-US" dirty="0" smtClean="0"/>
          </a:p>
        </p:txBody>
      </p:sp>
      <p:sp>
        <p:nvSpPr>
          <p:cNvPr id="11" name="Content Placeholder 2"/>
          <p:cNvSpPr>
            <a:spLocks noGrp="1"/>
          </p:cNvSpPr>
          <p:nvPr>
            <p:ph sz="half" idx="2"/>
            <p:custDataLst>
              <p:tags r:id="rId4"/>
            </p:custDataLst>
          </p:nvPr>
        </p:nvSpPr>
        <p:spPr>
          <a:xfrm>
            <a:off x="4571999" y="4567425"/>
            <a:ext cx="4477806" cy="1517899"/>
          </a:xfrm>
        </p:spPr>
        <p:txBody>
          <a:bodyPr>
            <a:noAutofit/>
          </a:bodyPr>
          <a:lstStyle/>
          <a:p>
            <a:pPr marL="201168" lvl="1" indent="-274320">
              <a:spcBef>
                <a:spcPts val="19"/>
              </a:spcBef>
            </a:pPr>
            <a:endParaRPr lang="en-US" sz="900" dirty="0" smtClean="0"/>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Titles and </a:t>
            </a:r>
            <a:r>
              <a:rPr lang="en-US" dirty="0" smtClean="0"/>
              <a:t>Addresses</a:t>
            </a:r>
            <a:endParaRPr lang="en-US" sz="2000" dirty="0" smtClean="0"/>
          </a:p>
        </p:txBody>
      </p:sp>
      <p:pic>
        <p:nvPicPr>
          <p:cNvPr id="9" name="Picture 2" descr="An image of the Business Description Page."/>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4572000" y="2366469"/>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1999" y="1179576"/>
            <a:ext cx="4325113" cy="103510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10</a:t>
            </a:fld>
            <a:endParaRPr lang="en-US">
              <a:solidFill>
                <a:prstClr val="black"/>
              </a:solidFill>
            </a:endParaRPr>
          </a:p>
        </p:txBody>
      </p:sp>
    </p:spTree>
    <p:custDataLst>
      <p:tags r:id="rId1"/>
    </p:custDataLst>
    <p:extLst>
      <p:ext uri="{BB962C8B-B14F-4D97-AF65-F5344CB8AC3E}">
        <p14:creationId xmlns:p14="http://schemas.microsoft.com/office/powerpoint/2010/main" val="3996837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custDataLst>
              <p:tags r:id="rId2"/>
            </p:custDataLst>
          </p:nvPr>
        </p:nvSpPr>
        <p:spPr>
          <a:xfrm>
            <a:off x="0" y="722376"/>
            <a:ext cx="9144000" cy="457200"/>
          </a:xfrm>
        </p:spPr>
        <p:txBody>
          <a:bodyPr/>
          <a:lstStyle/>
          <a:p>
            <a:r>
              <a:rPr lang="en-US" sz="2800" b="1" dirty="0" smtClean="0"/>
              <a:t>Operation Classification</a:t>
            </a:r>
            <a:endParaRPr lang="en-US" sz="2800" b="1" dirty="0"/>
          </a:p>
        </p:txBody>
      </p:sp>
      <p:sp>
        <p:nvSpPr>
          <p:cNvPr id="6" name="Content Placeholder 1"/>
          <p:cNvSpPr txBox="1">
            <a:spLocks/>
          </p:cNvSpPr>
          <p:nvPr>
            <p:custDataLst>
              <p:tags r:id="rId3"/>
            </p:custDataLst>
          </p:nvPr>
        </p:nvSpPr>
        <p:spPr>
          <a:xfrm>
            <a:off x="94195" y="1316736"/>
            <a:ext cx="447780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Intermodal Equipment Provider</a:t>
            </a:r>
          </a:p>
          <a:p>
            <a:pPr lvl="1"/>
            <a:r>
              <a:rPr lang="en-US" sz="2000" dirty="0" smtClean="0">
                <a:solidFill>
                  <a:prstClr val="black"/>
                </a:solidFill>
              </a:rPr>
              <a:t>Transporting Property</a:t>
            </a:r>
          </a:p>
          <a:p>
            <a:pPr lvl="1"/>
            <a:r>
              <a:rPr lang="en-US" sz="2000" dirty="0" smtClean="0">
                <a:solidFill>
                  <a:prstClr val="black"/>
                </a:solidFill>
              </a:rPr>
              <a:t>Broker Services (Property, HHG)</a:t>
            </a:r>
          </a:p>
          <a:p>
            <a:pPr lvl="1"/>
            <a:r>
              <a:rPr lang="en-US" sz="2000" dirty="0" smtClean="0">
                <a:solidFill>
                  <a:prstClr val="black"/>
                </a:solidFill>
              </a:rPr>
              <a:t>Type of Cargo or Property Transporting</a:t>
            </a:r>
          </a:p>
          <a:p>
            <a:pPr lvl="1"/>
            <a:r>
              <a:rPr lang="en-US" sz="2000" dirty="0" smtClean="0">
                <a:solidFill>
                  <a:prstClr val="black"/>
                </a:solidFill>
              </a:rPr>
              <a:t>Transporting passengers</a:t>
            </a:r>
          </a:p>
          <a:p>
            <a:pPr lvl="1"/>
            <a:r>
              <a:rPr lang="en-US" sz="2000" dirty="0" smtClean="0">
                <a:solidFill>
                  <a:prstClr val="black"/>
                </a:solidFill>
              </a:rPr>
              <a:t>Freight Forwarder Services</a:t>
            </a:r>
          </a:p>
          <a:p>
            <a:pPr lvl="1"/>
            <a:r>
              <a:rPr lang="en-US" sz="2000" dirty="0" smtClean="0">
                <a:solidFill>
                  <a:prstClr val="black"/>
                </a:solidFill>
              </a:rPr>
              <a:t>Cargo </a:t>
            </a:r>
            <a:r>
              <a:rPr lang="en-US" sz="2000" dirty="0">
                <a:solidFill>
                  <a:prstClr val="black"/>
                </a:solidFill>
              </a:rPr>
              <a:t>Tank </a:t>
            </a:r>
            <a:r>
              <a:rPr lang="en-US" sz="2000" dirty="0" smtClean="0">
                <a:solidFill>
                  <a:prstClr val="black"/>
                </a:solidFill>
              </a:rPr>
              <a:t>Facility</a:t>
            </a:r>
          </a:p>
          <a:p>
            <a:pPr lvl="1"/>
            <a:r>
              <a:rPr lang="en-US" sz="2000" dirty="0" smtClean="0">
                <a:solidFill>
                  <a:prstClr val="black"/>
                </a:solidFill>
              </a:rPr>
              <a:t>Driveaway </a:t>
            </a:r>
            <a:r>
              <a:rPr lang="en-US" sz="2000" dirty="0">
                <a:solidFill>
                  <a:prstClr val="black"/>
                </a:solidFill>
              </a:rPr>
              <a:t>or </a:t>
            </a:r>
            <a:r>
              <a:rPr lang="en-US" sz="2000" dirty="0" smtClean="0">
                <a:solidFill>
                  <a:prstClr val="black"/>
                </a:solidFill>
              </a:rPr>
              <a:t>Towaway</a:t>
            </a:r>
          </a:p>
          <a:p>
            <a:pPr lvl="1"/>
            <a:r>
              <a:rPr lang="en-US" sz="2000" dirty="0" smtClean="0">
                <a:solidFill>
                  <a:prstClr val="black"/>
                </a:solidFill>
              </a:rPr>
              <a:t>Classification </a:t>
            </a:r>
            <a:r>
              <a:rPr lang="en-US" sz="2000" dirty="0">
                <a:solidFill>
                  <a:prstClr val="black"/>
                </a:solidFill>
              </a:rPr>
              <a:t>of </a:t>
            </a:r>
            <a:r>
              <a:rPr lang="en-US" sz="2000" dirty="0" smtClean="0">
                <a:solidFill>
                  <a:prstClr val="black"/>
                </a:solidFill>
              </a:rPr>
              <a:t>Cargo</a:t>
            </a:r>
            <a:endParaRPr lang="en-US" sz="2000" dirty="0">
              <a:solidFill>
                <a:prstClr val="black"/>
              </a:solidFill>
            </a:endParaRPr>
          </a:p>
        </p:txBody>
      </p:sp>
      <p:pic>
        <p:nvPicPr>
          <p:cNvPr id="1026" name="Picture 2" descr="An image of the Operation Classification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2674684"/>
            <a:ext cx="4477805" cy="2676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custDataLst>
              <p:tags r:id="rId4"/>
            </p:custDataLst>
          </p:nvPr>
        </p:nvSpPr>
        <p:spPr>
          <a:xfrm>
            <a:off x="4571999" y="1179575"/>
            <a:ext cx="4477805"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11</a:t>
            </a:fld>
            <a:endParaRPr lang="en-US">
              <a:solidFill>
                <a:prstClr val="black"/>
              </a:solidFill>
            </a:endParaRPr>
          </a:p>
        </p:txBody>
      </p:sp>
    </p:spTree>
    <p:custDataLst>
      <p:tags r:id="rId1"/>
    </p:custDataLst>
    <p:extLst>
      <p:ext uri="{BB962C8B-B14F-4D97-AF65-F5344CB8AC3E}">
        <p14:creationId xmlns:p14="http://schemas.microsoft.com/office/powerpoint/2010/main" val="408540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94195" y="1319191"/>
            <a:ext cx="4477805"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Is the Applicant a Mexico-owned, United States based Enterprise?</a:t>
            </a:r>
            <a:endParaRPr lang="en-US" sz="2400" dirty="0" smtClean="0"/>
          </a:p>
        </p:txBody>
      </p:sp>
      <p:pic>
        <p:nvPicPr>
          <p:cNvPr id="1027" name="Picture 3" descr="Is the Applicant a Mexico-owned, United States based Enterprise?  &#10;If the Applicant is a Mexico-owned, United States based Enterprise, select the Yes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915" y="3030280"/>
            <a:ext cx="4368924" cy="267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custDataLst>
              <p:tags r:id="rId4"/>
            </p:custDataLst>
          </p:nvPr>
        </p:nvSpPr>
        <p:spPr>
          <a:xfrm>
            <a:off x="4647895" y="1319191"/>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international property?</a:t>
            </a:r>
          </a:p>
        </p:txBody>
      </p:sp>
      <p:pic>
        <p:nvPicPr>
          <p:cNvPr id="1028" name="Picture 4" descr="Will the Applicant transport international property?&#10;If the Applicant will transport international property, select the Yes box.&#10;If the Applicant Will NOT transport international property, select the No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3899" y="3030280"/>
            <a:ext cx="4477805" cy="267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Slide Number Placeholder 3"/>
          <p:cNvSpPr>
            <a:spLocks noGrp="1"/>
          </p:cNvSpPr>
          <p:nvPr>
            <p:ph type="sldNum" sz="quarter" idx="12"/>
            <p:custDataLst>
              <p:tags r:id="rId5"/>
            </p:custDataLst>
          </p:nvPr>
        </p:nvSpPr>
        <p:spPr>
          <a:xfrm>
            <a:off x="3505200" y="6313010"/>
            <a:ext cx="2133600" cy="365125"/>
          </a:xfrm>
        </p:spPr>
        <p:txBody>
          <a:bodyPr/>
          <a:lstStyle/>
          <a:p>
            <a:fld id="{001E099F-D07E-4DB9-AE8A-89E43E73D4FA}" type="slidenum">
              <a:rPr lang="en-US" smtClean="0"/>
              <a:t>12</a:t>
            </a:fld>
            <a:endParaRPr lang="en-US"/>
          </a:p>
        </p:txBody>
      </p:sp>
    </p:spTree>
    <p:custDataLst>
      <p:tags r:id="rId1"/>
    </p:custDataLst>
    <p:extLst>
      <p:ext uri="{BB962C8B-B14F-4D97-AF65-F5344CB8AC3E}">
        <p14:creationId xmlns:p14="http://schemas.microsoft.com/office/powerpoint/2010/main" val="312946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94195" y="1319191"/>
            <a:ext cx="8955610" cy="89548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type of international property will the Applicant transport? (Select all that apply)</a:t>
            </a:r>
          </a:p>
        </p:txBody>
      </p:sp>
      <p:pic>
        <p:nvPicPr>
          <p:cNvPr id="2050" name="Picture 2" descr="What type of international property will the Applicant transport? (Select all that apply)&#10;Select the Cargo (Except Household Goods) and/or the Household Goods check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4262" y="2442365"/>
            <a:ext cx="6370637"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403255"/>
            <a:ext cx="2133600" cy="365125"/>
          </a:xfrm>
        </p:spPr>
        <p:txBody>
          <a:bodyPr/>
          <a:lstStyle/>
          <a:p>
            <a:fld id="{001E099F-D07E-4DB9-AE8A-89E43E73D4FA}" type="slidenum">
              <a:rPr lang="en-US" smtClean="0"/>
              <a:t>13</a:t>
            </a:fld>
            <a:endParaRPr lang="en-US"/>
          </a:p>
        </p:txBody>
      </p:sp>
    </p:spTree>
    <p:custDataLst>
      <p:tags r:id="rId1"/>
    </p:custDataLst>
    <p:extLst>
      <p:ext uri="{BB962C8B-B14F-4D97-AF65-F5344CB8AC3E}">
        <p14:creationId xmlns:p14="http://schemas.microsoft.com/office/powerpoint/2010/main" val="901804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2" name="Content Placeholder 1"/>
          <p:cNvSpPr txBox="1">
            <a:spLocks/>
          </p:cNvSpPr>
          <p:nvPr>
            <p:custDataLst>
              <p:tags r:id="rId3"/>
            </p:custDataLst>
          </p:nvPr>
        </p:nvSpPr>
        <p:spPr>
          <a:xfrm>
            <a:off x="94195" y="1316737"/>
            <a:ext cx="4477805"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any Passengers?</a:t>
            </a:r>
            <a:endParaRPr lang="en-US" sz="2400" dirty="0" smtClean="0"/>
          </a:p>
        </p:txBody>
      </p:sp>
      <p:pic>
        <p:nvPicPr>
          <p:cNvPr id="3074" name="Picture 2" descr="Will the Applicant transport any Passengers?&#10;If the Applicant will transport any Passengers, select the Yes box.&#10;If the Applicant will NOT transport any Passengers, select the No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95" y="2973630"/>
            <a:ext cx="4401910" cy="269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Content Placeholder 2"/>
          <p:cNvSpPr txBox="1">
            <a:spLocks/>
          </p:cNvSpPr>
          <p:nvPr>
            <p:custDataLst>
              <p:tags r:id="rId4"/>
            </p:custDataLst>
          </p:nvPr>
        </p:nvSpPr>
        <p:spPr>
          <a:xfrm>
            <a:off x="4647895" y="1316736"/>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type of passenger transportation will the Applicant provide</a:t>
            </a:r>
            <a:r>
              <a:rPr lang="en-US" sz="2400" dirty="0" smtClean="0"/>
              <a:t>?</a:t>
            </a:r>
            <a:endParaRPr lang="en-US" sz="2400" dirty="0"/>
          </a:p>
        </p:txBody>
      </p:sp>
      <p:pic>
        <p:nvPicPr>
          <p:cNvPr id="1027" name="Picture 3" descr="What type of passenger transportation will the Applicant provide?&#10;Select the Charter &amp; Special Operations check box and/or the Regular Route check box. &#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625" y="2973629"/>
            <a:ext cx="4362450" cy="297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Slide Number Placeholder 3"/>
          <p:cNvSpPr>
            <a:spLocks noGrp="1"/>
          </p:cNvSpPr>
          <p:nvPr>
            <p:ph type="sldNum" sz="quarter" idx="12"/>
            <p:custDataLst>
              <p:tags r:id="rId5"/>
            </p:custDataLst>
          </p:nvPr>
        </p:nvSpPr>
        <p:spPr>
          <a:xfrm>
            <a:off x="3505200" y="6313010"/>
            <a:ext cx="2133600" cy="365125"/>
          </a:xfrm>
        </p:spPr>
        <p:txBody>
          <a:bodyPr/>
          <a:lstStyle/>
          <a:p>
            <a:fld id="{001E099F-D07E-4DB9-AE8A-89E43E73D4FA}" type="slidenum">
              <a:rPr lang="en-US" smtClean="0"/>
              <a:t>14</a:t>
            </a:fld>
            <a:endParaRPr lang="en-US"/>
          </a:p>
        </p:txBody>
      </p:sp>
    </p:spTree>
    <p:custDataLst>
      <p:tags r:id="rId1"/>
    </p:custDataLst>
    <p:extLst>
      <p:ext uri="{BB962C8B-B14F-4D97-AF65-F5344CB8AC3E}">
        <p14:creationId xmlns:p14="http://schemas.microsoft.com/office/powerpoint/2010/main" val="3485418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25" name="Content Placeholder 1"/>
          <p:cNvSpPr txBox="1">
            <a:spLocks/>
          </p:cNvSpPr>
          <p:nvPr>
            <p:custDataLst>
              <p:tags r:id="rId3"/>
            </p:custDataLst>
          </p:nvPr>
        </p:nvSpPr>
        <p:spPr>
          <a:xfrm>
            <a:off x="129821" y="1316736"/>
            <a:ext cx="8856054" cy="752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Select </a:t>
            </a:r>
            <a:r>
              <a:rPr lang="en-US" sz="2400" dirty="0"/>
              <a:t>all classifications of cargo that the Applicant will transport or handle.</a:t>
            </a:r>
          </a:p>
        </p:txBody>
      </p:sp>
      <p:pic>
        <p:nvPicPr>
          <p:cNvPr id="4098" name="Picture 2" descr="Select all the check boxes for classifications of cargo that the Applicant will transport or handle.&#10;Select Household Goods and any other property the Applicant will transport or handle.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502" y="2138785"/>
            <a:ext cx="8856663"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15</a:t>
            </a:fld>
            <a:endParaRPr lang="en-US"/>
          </a:p>
        </p:txBody>
      </p:sp>
    </p:spTree>
    <p:custDataLst>
      <p:tags r:id="rId1"/>
    </p:custDataLst>
    <p:extLst>
      <p:ext uri="{BB962C8B-B14F-4D97-AF65-F5344CB8AC3E}">
        <p14:creationId xmlns:p14="http://schemas.microsoft.com/office/powerpoint/2010/main" val="3604235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7"/>
            <a:ext cx="3411005"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Operation Classification Summary to ensure the answers provided are correct </a:t>
            </a:r>
          </a:p>
          <a:p>
            <a:endParaRPr lang="en-US" sz="2400" dirty="0" smtClean="0"/>
          </a:p>
          <a:p>
            <a:r>
              <a:rPr lang="en-US" sz="2400" dirty="0" smtClean="0"/>
              <a:t>To change an answer, click the question text</a:t>
            </a:r>
          </a:p>
        </p:txBody>
      </p:sp>
      <p:pic>
        <p:nvPicPr>
          <p:cNvPr id="5124" name="Picture 4" descr="Review the Operation Classification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365" y="1316737"/>
            <a:ext cx="54768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16</a:t>
            </a:fld>
            <a:endParaRPr lang="en-US"/>
          </a:p>
        </p:txBody>
      </p:sp>
    </p:spTree>
    <p:custDataLst>
      <p:tags r:id="rId1"/>
    </p:custDataLst>
    <p:extLst>
      <p:ext uri="{BB962C8B-B14F-4D97-AF65-F5344CB8AC3E}">
        <p14:creationId xmlns:p14="http://schemas.microsoft.com/office/powerpoint/2010/main" val="410102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p:cNvSpPr>
            <a:spLocks noGrp="1"/>
          </p:cNvSpPr>
          <p:nvPr>
            <p:ph type="title"/>
            <p:custDataLst>
              <p:tags r:id="rId2"/>
            </p:custDataLst>
          </p:nvPr>
        </p:nvSpPr>
        <p:spPr>
          <a:xfrm>
            <a:off x="0" y="722376"/>
            <a:ext cx="9144000" cy="457200"/>
          </a:xfrm>
        </p:spPr>
        <p:txBody>
          <a:bodyPr/>
          <a:lstStyle/>
          <a:p>
            <a:r>
              <a:rPr lang="en-US" sz="2800" b="1" dirty="0" smtClean="0"/>
              <a:t>Household Goods</a:t>
            </a:r>
            <a:endParaRPr lang="en-US" sz="1800" b="1" dirty="0"/>
          </a:p>
        </p:txBody>
      </p:sp>
      <p:sp>
        <p:nvSpPr>
          <p:cNvPr id="6" name="Content Placeholder 1"/>
          <p:cNvSpPr txBox="1">
            <a:spLocks/>
          </p:cNvSpPr>
          <p:nvPr>
            <p:custDataLst>
              <p:tags r:id="rId3"/>
            </p:custDataLst>
          </p:nvPr>
        </p:nvSpPr>
        <p:spPr>
          <a:xfrm>
            <a:off x="94195" y="1316736"/>
            <a:ext cx="4326015" cy="4617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would like to capture the details for the Arbitration Program and Tariff for the Applicant regarding the transportation of Household Goods (HHG):</a:t>
            </a:r>
          </a:p>
          <a:p>
            <a:endParaRPr lang="en-US" sz="1600" dirty="0" smtClean="0">
              <a:solidFill>
                <a:prstClr val="black"/>
              </a:solidFill>
            </a:endParaRPr>
          </a:p>
          <a:p>
            <a:pPr lvl="1"/>
            <a:r>
              <a:rPr lang="en-US" sz="2000" dirty="0" smtClean="0">
                <a:solidFill>
                  <a:prstClr val="black"/>
                </a:solidFill>
              </a:rPr>
              <a:t>HHG Brokerage Certification</a:t>
            </a:r>
          </a:p>
        </p:txBody>
      </p:sp>
      <p:pic>
        <p:nvPicPr>
          <p:cNvPr id="7" name="Picture 2" descr="An image of the Household Goods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4840" y="2829070"/>
            <a:ext cx="4550780" cy="25045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custDataLst>
              <p:tags r:id="rId4"/>
            </p:custDataLst>
          </p:nvPr>
        </p:nvSpPr>
        <p:spPr>
          <a:xfrm>
            <a:off x="4474840" y="1222106"/>
            <a:ext cx="4550780" cy="149047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in the Operation Classification section.   </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17</a:t>
            </a:fld>
            <a:endParaRPr lang="en-US">
              <a:solidFill>
                <a:prstClr val="black"/>
              </a:solidFill>
            </a:endParaRPr>
          </a:p>
        </p:txBody>
      </p:sp>
    </p:spTree>
    <p:custDataLst>
      <p:tags r:id="rId1"/>
    </p:custDataLst>
    <p:extLst>
      <p:ext uri="{BB962C8B-B14F-4D97-AF65-F5344CB8AC3E}">
        <p14:creationId xmlns:p14="http://schemas.microsoft.com/office/powerpoint/2010/main" val="1022368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800" b="1" dirty="0"/>
          </a:p>
        </p:txBody>
      </p:sp>
      <p:sp>
        <p:nvSpPr>
          <p:cNvPr id="45" name="Content Placeholder 1"/>
          <p:cNvSpPr txBox="1">
            <a:spLocks/>
          </p:cNvSpPr>
          <p:nvPr>
            <p:custDataLst>
              <p:tags r:id="rId3"/>
            </p:custDataLst>
          </p:nvPr>
        </p:nvSpPr>
        <p:spPr>
          <a:xfrm>
            <a:off x="94196" y="1316736"/>
            <a:ext cx="4174224" cy="479398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solidFill>
                  <a:prstClr val="black"/>
                </a:solidFill>
              </a:rPr>
              <a:t>Certify the following:</a:t>
            </a:r>
          </a:p>
          <a:p>
            <a:endParaRPr lang="en-US" sz="1300" dirty="0" smtClean="0">
              <a:solidFill>
                <a:prstClr val="black"/>
              </a:solidFill>
            </a:endParaRPr>
          </a:p>
          <a:p>
            <a:pPr lvl="1"/>
            <a:r>
              <a:rPr lang="en-US" sz="2200" dirty="0" smtClean="0">
                <a:solidFill>
                  <a:prstClr val="black"/>
                </a:solidFill>
              </a:rPr>
              <a:t>Able </a:t>
            </a:r>
            <a:r>
              <a:rPr lang="en-US" sz="2200" dirty="0">
                <a:solidFill>
                  <a:prstClr val="black"/>
                </a:solidFill>
              </a:rPr>
              <a:t>to provide </a:t>
            </a:r>
            <a:r>
              <a:rPr lang="en-US" sz="2200" dirty="0" smtClean="0">
                <a:solidFill>
                  <a:prstClr val="black"/>
                </a:solidFill>
              </a:rPr>
              <a:t>services </a:t>
            </a:r>
            <a:r>
              <a:rPr lang="en-US" sz="2200" dirty="0">
                <a:solidFill>
                  <a:prstClr val="black"/>
                </a:solidFill>
              </a:rPr>
              <a:t>necessary to transport </a:t>
            </a:r>
            <a:r>
              <a:rPr lang="en-US" sz="2200" dirty="0" smtClean="0">
                <a:solidFill>
                  <a:prstClr val="black"/>
                </a:solidFill>
              </a:rPr>
              <a:t>HHG</a:t>
            </a:r>
          </a:p>
          <a:p>
            <a:pPr lvl="1"/>
            <a:r>
              <a:rPr lang="en-US" sz="2200" dirty="0" smtClean="0">
                <a:solidFill>
                  <a:prstClr val="black"/>
                </a:solidFill>
              </a:rPr>
              <a:t>Familiar </a:t>
            </a:r>
            <a:r>
              <a:rPr lang="en-US" sz="2200" dirty="0">
                <a:solidFill>
                  <a:prstClr val="black"/>
                </a:solidFill>
              </a:rPr>
              <a:t>with FMCSA regulations for </a:t>
            </a:r>
            <a:r>
              <a:rPr lang="en-US" sz="2200" dirty="0" smtClean="0">
                <a:solidFill>
                  <a:prstClr val="black"/>
                </a:solidFill>
              </a:rPr>
              <a:t>HHG movements </a:t>
            </a:r>
            <a:r>
              <a:rPr lang="en-US" sz="2200" dirty="0">
                <a:solidFill>
                  <a:prstClr val="black"/>
                </a:solidFill>
              </a:rPr>
              <a:t>and </a:t>
            </a:r>
            <a:r>
              <a:rPr lang="en-US" sz="2200" dirty="0" smtClean="0">
                <a:solidFill>
                  <a:prstClr val="black"/>
                </a:solidFill>
              </a:rPr>
              <a:t>acquired the </a:t>
            </a:r>
            <a:r>
              <a:rPr lang="en-US" sz="2200" dirty="0">
                <a:solidFill>
                  <a:prstClr val="black"/>
                </a:solidFill>
              </a:rPr>
              <a:t>protective equipment and trained operators necessary to perform </a:t>
            </a:r>
            <a:r>
              <a:rPr lang="en-US" sz="2200" dirty="0" smtClean="0">
                <a:solidFill>
                  <a:prstClr val="black"/>
                </a:solidFill>
              </a:rPr>
              <a:t>HHG movement</a:t>
            </a:r>
          </a:p>
          <a:p>
            <a:pPr lvl="1"/>
            <a:r>
              <a:rPr lang="en-US" sz="2200" dirty="0" smtClean="0">
                <a:solidFill>
                  <a:prstClr val="black"/>
                </a:solidFill>
              </a:rPr>
              <a:t>Will </a:t>
            </a:r>
            <a:r>
              <a:rPr lang="en-US" sz="2200" dirty="0">
                <a:solidFill>
                  <a:prstClr val="black"/>
                </a:solidFill>
              </a:rPr>
              <a:t>offer arbitration as a means of settling loss and damage disputes and disputes regarding carrier charges in addition to those collected at </a:t>
            </a:r>
            <a:r>
              <a:rPr lang="en-US" sz="2200" dirty="0" smtClean="0">
                <a:solidFill>
                  <a:prstClr val="black"/>
                </a:solidFill>
              </a:rPr>
              <a:t>delivery</a:t>
            </a:r>
            <a:endParaRPr lang="en-US" sz="2200" dirty="0">
              <a:solidFill>
                <a:prstClr val="black"/>
              </a:solidFill>
            </a:endParaRPr>
          </a:p>
        </p:txBody>
      </p:sp>
      <p:pic>
        <p:nvPicPr>
          <p:cNvPr id="6146" name="Picture 2" descr="This Household Goods Certification certifies the following:&#10;That you are fit, willing, and able to provide the specialized services necessary to transport household goods. I am familiar with FMCSA regulations for household goods movements and have acquired or am willing to acquire the protective equipment and trained operators necessary to perform household goods movements. I certify that my tariff is available for inspection by shippers upon reasonable request. I further certify that I will offer arbitration as a means of settling loss and damage disputes and disputes regarding carrier charges in addition to those collected at delivery. The following information can be used to contact a representative of the arbitration program in which I will participate.&#10;Enter the following information:&#10;First Name&#10;Middle Name&#10;Last Name&#10;Suffix, values include the following:  Jr., Sr., 2nd , 3rd , II, III, IV, V, VI&#10;Title &#10;Enter your Application Password to E-sign the certification.&#10;The Date will default to the current date.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0558" y="744179"/>
            <a:ext cx="4397783" cy="538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18</a:t>
            </a:fld>
            <a:endParaRPr lang="en-US">
              <a:solidFill>
                <a:prstClr val="black"/>
              </a:solidFill>
            </a:endParaRPr>
          </a:p>
        </p:txBody>
      </p:sp>
    </p:spTree>
    <p:custDataLst>
      <p:tags r:id="rId1"/>
    </p:custDataLst>
    <p:extLst>
      <p:ext uri="{BB962C8B-B14F-4D97-AF65-F5344CB8AC3E}">
        <p14:creationId xmlns:p14="http://schemas.microsoft.com/office/powerpoint/2010/main" val="3662669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800" b="1" dirty="0"/>
          </a:p>
        </p:txBody>
      </p:sp>
      <p:sp>
        <p:nvSpPr>
          <p:cNvPr id="14" name="Content Placeholder 1"/>
          <p:cNvSpPr txBox="1">
            <a:spLocks/>
          </p:cNvSpPr>
          <p:nvPr>
            <p:custDataLst>
              <p:tags r:id="rId3"/>
            </p:custDataLst>
          </p:nvPr>
        </p:nvSpPr>
        <p:spPr>
          <a:xfrm>
            <a:off x="94194" y="1316737"/>
            <a:ext cx="3263485" cy="471397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Provide </a:t>
            </a:r>
            <a:r>
              <a:rPr lang="en-US" sz="2400" dirty="0">
                <a:solidFill>
                  <a:prstClr val="black"/>
                </a:solidFill>
              </a:rPr>
              <a:t>the contact information for the arbitration program in which the Applicant will </a:t>
            </a:r>
            <a:r>
              <a:rPr lang="en-US" sz="2400" dirty="0" smtClean="0">
                <a:solidFill>
                  <a:prstClr val="black"/>
                </a:solidFill>
              </a:rPr>
              <a:t>participate</a:t>
            </a:r>
          </a:p>
          <a:p>
            <a:pPr lvl="1"/>
            <a:r>
              <a:rPr lang="en-US" sz="2000" dirty="0" smtClean="0">
                <a:solidFill>
                  <a:prstClr val="black"/>
                </a:solidFill>
              </a:rPr>
              <a:t>Arbitration Program Name</a:t>
            </a:r>
          </a:p>
          <a:p>
            <a:pPr lvl="1"/>
            <a:r>
              <a:rPr lang="en-US" sz="2000" dirty="0" smtClean="0">
                <a:solidFill>
                  <a:prstClr val="black"/>
                </a:solidFill>
              </a:rPr>
              <a:t>Address</a:t>
            </a:r>
          </a:p>
          <a:p>
            <a:pPr lvl="1"/>
            <a:r>
              <a:rPr lang="en-US" sz="2000" dirty="0" smtClean="0">
                <a:solidFill>
                  <a:prstClr val="black"/>
                </a:solidFill>
              </a:rPr>
              <a:t>Telephone Number</a:t>
            </a:r>
          </a:p>
        </p:txBody>
      </p:sp>
      <p:pic>
        <p:nvPicPr>
          <p:cNvPr id="7170" name="Picture 2" descr="Enter the Arbitration Program Name, Address and Telephone Number for the arbitration program in which the Applicant will participate.  &#10;If the Applicant is domiciled outside of the United States, the More button will display allowing the Applicant to enter additional address informa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263" y="819214"/>
            <a:ext cx="4930172" cy="511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19</a:t>
            </a:fld>
            <a:endParaRPr lang="en-US">
              <a:solidFill>
                <a:prstClr val="black"/>
              </a:solidFill>
            </a:endParaRPr>
          </a:p>
        </p:txBody>
      </p:sp>
    </p:spTree>
    <p:custDataLst>
      <p:tags r:id="rId1"/>
    </p:custDataLst>
    <p:extLst>
      <p:ext uri="{BB962C8B-B14F-4D97-AF65-F5344CB8AC3E}">
        <p14:creationId xmlns:p14="http://schemas.microsoft.com/office/powerpoint/2010/main" val="1693887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custDataLst>
              <p:tags r:id="rId2"/>
            </p:custDataLst>
          </p:nvPr>
        </p:nvSpPr>
        <p:spPr>
          <a:xfrm>
            <a:off x="0" y="722376"/>
            <a:ext cx="9144000" cy="457200"/>
          </a:xfrm>
        </p:spPr>
        <p:txBody>
          <a:bodyPr>
            <a:noAutofit/>
          </a:bodyPr>
          <a:lstStyle/>
          <a:p>
            <a:r>
              <a:rPr lang="en-US" sz="2800" b="1" dirty="0" smtClean="0"/>
              <a:t>Training Objectives</a:t>
            </a:r>
            <a:endParaRPr lang="en-US" sz="2800" b="1" dirty="0"/>
          </a:p>
        </p:txBody>
      </p:sp>
      <p:sp>
        <p:nvSpPr>
          <p:cNvPr id="2" name="Content Placeholder 1"/>
          <p:cNvSpPr>
            <a:spLocks noGrp="1"/>
          </p:cNvSpPr>
          <p:nvPr>
            <p:ph idx="1"/>
            <p:custDataLst>
              <p:tags r:id="rId3"/>
            </p:custDataLst>
          </p:nvPr>
        </p:nvSpPr>
        <p:spPr>
          <a:xfrm>
            <a:off x="94195" y="1298448"/>
            <a:ext cx="8955610" cy="4727448"/>
          </a:xfrm>
        </p:spPr>
        <p:txBody>
          <a:bodyPr>
            <a:normAutofit/>
          </a:bodyPr>
          <a:lstStyle/>
          <a:p>
            <a:pPr marL="0" indent="0">
              <a:buNone/>
            </a:pPr>
            <a:r>
              <a:rPr lang="en-US" sz="2600" b="1" i="1" dirty="0" smtClean="0"/>
              <a:t>Prerequisite:  </a:t>
            </a:r>
            <a:r>
              <a:rPr lang="en-US" sz="2600" i="1" dirty="0" smtClean="0"/>
              <a:t>Completion </a:t>
            </a:r>
            <a:r>
              <a:rPr lang="en-US" sz="2600" i="1" dirty="0"/>
              <a:t>of the training module titled </a:t>
            </a:r>
            <a:r>
              <a:rPr lang="en-US" sz="2600" b="1" i="1" dirty="0" smtClean="0"/>
              <a:t>‘Introduction to Submit an Application for New Registration’ </a:t>
            </a:r>
          </a:p>
          <a:p>
            <a:pPr marL="0" indent="0">
              <a:buNone/>
            </a:pPr>
            <a:endParaRPr lang="en-US" sz="1800" b="1" i="1" dirty="0" smtClean="0"/>
          </a:p>
          <a:p>
            <a:r>
              <a:rPr lang="en-US" sz="2400" dirty="0" smtClean="0"/>
              <a:t>Provide Mexico Owned U.S. Based Enterprises of International Transportation of Property, Household </a:t>
            </a:r>
            <a:r>
              <a:rPr lang="en-US" sz="2400" dirty="0"/>
              <a:t>Goods </a:t>
            </a:r>
            <a:r>
              <a:rPr lang="en-US" sz="2400" dirty="0" smtClean="0"/>
              <a:t>and Passengers an overview for submitting an application for New Registration using the URS Online  Application Process</a:t>
            </a:r>
          </a:p>
          <a:p>
            <a:pPr marL="0" indent="0">
              <a:buNone/>
            </a:pPr>
            <a:endParaRPr lang="en-US" sz="2400" dirty="0" smtClean="0"/>
          </a:p>
          <a:p>
            <a:r>
              <a:rPr lang="en-US" sz="2400" dirty="0" smtClean="0"/>
              <a:t>The functionality in this module includes the following:</a:t>
            </a:r>
            <a:endParaRPr lang="en-US" sz="2400" dirty="0"/>
          </a:p>
          <a:p>
            <a:pPr lvl="1"/>
            <a:r>
              <a:rPr lang="en-US" sz="2000" dirty="0" smtClean="0"/>
              <a:t>Completing the Application for New Registration</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a:t>
            </a:fld>
            <a:endParaRPr lang="en-US"/>
          </a:p>
        </p:txBody>
      </p:sp>
    </p:spTree>
    <p:custDataLst>
      <p:tags r:id="rId1"/>
    </p:custDataLst>
    <p:extLst>
      <p:ext uri="{BB962C8B-B14F-4D97-AF65-F5344CB8AC3E}">
        <p14:creationId xmlns:p14="http://schemas.microsoft.com/office/powerpoint/2010/main" val="35822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800" b="1" dirty="0"/>
          </a:p>
        </p:txBody>
      </p:sp>
      <p:sp>
        <p:nvSpPr>
          <p:cNvPr id="45" name="Content Placeholder 1"/>
          <p:cNvSpPr txBox="1">
            <a:spLocks/>
          </p:cNvSpPr>
          <p:nvPr>
            <p:custDataLst>
              <p:tags r:id="rId3"/>
            </p:custDataLst>
          </p:nvPr>
        </p:nvSpPr>
        <p:spPr>
          <a:xfrm>
            <a:off x="94197" y="1316736"/>
            <a:ext cx="3870644" cy="479398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solidFill>
                  <a:prstClr val="black"/>
                </a:solidFill>
              </a:rPr>
              <a:t>Provide </a:t>
            </a:r>
            <a:r>
              <a:rPr lang="en-US" sz="2600" dirty="0">
                <a:solidFill>
                  <a:prstClr val="black"/>
                </a:solidFill>
              </a:rPr>
              <a:t>the following </a:t>
            </a:r>
            <a:r>
              <a:rPr lang="en-US" sz="2600" dirty="0" smtClean="0">
                <a:solidFill>
                  <a:prstClr val="black"/>
                </a:solidFill>
              </a:rPr>
              <a:t>documentation:</a:t>
            </a:r>
          </a:p>
          <a:p>
            <a:endParaRPr lang="en-US" sz="1200" dirty="0" smtClean="0">
              <a:solidFill>
                <a:prstClr val="black"/>
              </a:solidFill>
            </a:endParaRPr>
          </a:p>
          <a:p>
            <a:pPr lvl="1"/>
            <a:r>
              <a:rPr lang="en-US" sz="2200" dirty="0" smtClean="0">
                <a:solidFill>
                  <a:prstClr val="black"/>
                </a:solidFill>
              </a:rPr>
              <a:t>Evidence </a:t>
            </a:r>
            <a:r>
              <a:rPr lang="en-US" sz="2200" dirty="0">
                <a:solidFill>
                  <a:prstClr val="black"/>
                </a:solidFill>
              </a:rPr>
              <a:t>of participation in an arbitration program and a copy of the notice they provide to shippers of the availability of binding </a:t>
            </a:r>
            <a:r>
              <a:rPr lang="en-US" sz="2200" dirty="0" smtClean="0">
                <a:solidFill>
                  <a:prstClr val="black"/>
                </a:solidFill>
              </a:rPr>
              <a:t>arbitration</a:t>
            </a:r>
          </a:p>
          <a:p>
            <a:pPr lvl="1"/>
            <a:r>
              <a:rPr lang="en-US" sz="2200" dirty="0" smtClean="0">
                <a:solidFill>
                  <a:prstClr val="black"/>
                </a:solidFill>
              </a:rPr>
              <a:t>Identify </a:t>
            </a:r>
            <a:r>
              <a:rPr lang="en-US" sz="2200" dirty="0">
                <a:solidFill>
                  <a:prstClr val="black"/>
                </a:solidFill>
              </a:rPr>
              <a:t>their tariff and provide a copy of the notice to shippers of the availability of that tariff for inspection, indicating how that notice is </a:t>
            </a:r>
            <a:r>
              <a:rPr lang="en-US" sz="2200" dirty="0" smtClean="0">
                <a:solidFill>
                  <a:prstClr val="black"/>
                </a:solidFill>
              </a:rPr>
              <a:t>provided</a:t>
            </a:r>
          </a:p>
        </p:txBody>
      </p:sp>
      <p:sp>
        <p:nvSpPr>
          <p:cNvPr id="25" name="Content Placeholder2"/>
          <p:cNvSpPr txBox="1">
            <a:spLocks/>
          </p:cNvSpPr>
          <p:nvPr>
            <p:custDataLst>
              <p:tags r:id="rId4"/>
            </p:custDataLst>
          </p:nvPr>
        </p:nvSpPr>
        <p:spPr>
          <a:xfrm>
            <a:off x="4647895" y="4491530"/>
            <a:ext cx="4323604" cy="136611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solidFill>
                  <a:prstClr val="black"/>
                </a:solidFill>
              </a:rPr>
              <a:t>Click </a:t>
            </a:r>
            <a:r>
              <a:rPr lang="en-US" sz="2600" b="1" i="1" dirty="0" smtClean="0">
                <a:solidFill>
                  <a:prstClr val="black"/>
                </a:solidFill>
              </a:rPr>
              <a:t>Upload File </a:t>
            </a:r>
            <a:r>
              <a:rPr lang="en-US" sz="2600" dirty="0" smtClean="0">
                <a:solidFill>
                  <a:prstClr val="black"/>
                </a:solidFill>
              </a:rPr>
              <a:t>to upload the documentation</a:t>
            </a:r>
          </a:p>
        </p:txBody>
      </p:sp>
      <p:pic>
        <p:nvPicPr>
          <p:cNvPr id="8194" name="Picture 2" descr="Provide the following documentation in support of the application:&#10;1. Provide evidence of participation in an arbitration program and a copy of the notice they provide to shippers of the availability of binding arbitration.&#10;2. Identify their tariff and provide a copy of the notice to shippers of the availability of that tariff for inspection, indicating how that notice is provided.&#10;Click the Upload File button in the Navigation Menu to upload the supporting documentation to be submitted with the application.&#10;Enter your Application Password to E-sign the certification.&#10;Enter your Title. &#10;The Date will default to the current date. &#10;For more detailed information on how to upload a document, reference the training module: “Introduction to Submit an Application for New Registration”.&#10;Enter the information and click Next in the Navigation Menu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3356" y="820893"/>
            <a:ext cx="4875580" cy="320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20</a:t>
            </a:fld>
            <a:endParaRPr lang="en-US">
              <a:solidFill>
                <a:prstClr val="black"/>
              </a:solidFill>
            </a:endParaRPr>
          </a:p>
        </p:txBody>
      </p:sp>
    </p:spTree>
    <p:custDataLst>
      <p:tags r:id="rId1"/>
    </p:custDataLst>
    <p:extLst>
      <p:ext uri="{BB962C8B-B14F-4D97-AF65-F5344CB8AC3E}">
        <p14:creationId xmlns:p14="http://schemas.microsoft.com/office/powerpoint/2010/main" val="1931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200" b="1" dirty="0"/>
          </a:p>
        </p:txBody>
      </p:sp>
      <p:sp>
        <p:nvSpPr>
          <p:cNvPr id="9" name="Content Placeholder 1"/>
          <p:cNvSpPr txBox="1">
            <a:spLocks/>
          </p:cNvSpPr>
          <p:nvPr>
            <p:custDataLst>
              <p:tags r:id="rId3"/>
            </p:custDataLst>
          </p:nvPr>
        </p:nvSpPr>
        <p:spPr>
          <a:xfrm>
            <a:off x="94195" y="1316738"/>
            <a:ext cx="3170900" cy="46926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Review the </a:t>
            </a:r>
            <a:r>
              <a:rPr lang="en-US" sz="2400" dirty="0" smtClean="0">
                <a:solidFill>
                  <a:prstClr val="black"/>
                </a:solidFill>
              </a:rPr>
              <a:t>Household Goods Summary </a:t>
            </a:r>
            <a:r>
              <a:rPr lang="en-US" sz="2400" dirty="0">
                <a:solidFill>
                  <a:prstClr val="black"/>
                </a:solidFill>
              </a:rPr>
              <a:t>to ensure the answers provided are </a:t>
            </a:r>
            <a:r>
              <a:rPr lang="en-US" sz="2400" dirty="0" smtClean="0">
                <a:solidFill>
                  <a:prstClr val="black"/>
                </a:solidFill>
              </a:rPr>
              <a:t>correct</a:t>
            </a:r>
          </a:p>
          <a:p>
            <a:pPr marL="0" indent="0">
              <a:buFont typeface="Arial" panose="020B0604020202020204" pitchFamily="34" charset="0"/>
              <a:buNone/>
            </a:pPr>
            <a:r>
              <a:rPr lang="en-US" sz="2400" dirty="0" smtClean="0">
                <a:solidFill>
                  <a:prstClr val="black"/>
                </a:solidFill>
              </a:rPr>
              <a:t> </a:t>
            </a:r>
            <a:endParaRPr lang="en-US" sz="2400" dirty="0">
              <a:solidFill>
                <a:prstClr val="black"/>
              </a:solidFill>
            </a:endParaRPr>
          </a:p>
          <a:p>
            <a:r>
              <a:rPr lang="en-US" sz="2400" dirty="0">
                <a:solidFill>
                  <a:prstClr val="black"/>
                </a:solidFill>
              </a:rPr>
              <a:t>To change an answer, click the question </a:t>
            </a:r>
            <a:r>
              <a:rPr lang="en-US" sz="2400" dirty="0" smtClean="0">
                <a:solidFill>
                  <a:prstClr val="black"/>
                </a:solidFill>
              </a:rPr>
              <a:t>text</a:t>
            </a:r>
            <a:endParaRPr lang="en-US" sz="2400" dirty="0">
              <a:solidFill>
                <a:prstClr val="black"/>
              </a:solidFill>
            </a:endParaRPr>
          </a:p>
        </p:txBody>
      </p:sp>
      <p:pic>
        <p:nvPicPr>
          <p:cNvPr id="9218" name="Picture 2" descr="Review the Household Goods Summary of questions and answers to ensure the information is correct.&#10;To edit the answer to a question, click the question text to return to the question.  &#10;Click Next in the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2240" y="722376"/>
            <a:ext cx="5324475"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21</a:t>
            </a:fld>
            <a:endParaRPr lang="en-US">
              <a:solidFill>
                <a:prstClr val="black"/>
              </a:solidFill>
            </a:endParaRPr>
          </a:p>
        </p:txBody>
      </p:sp>
    </p:spTree>
    <p:custDataLst>
      <p:tags r:id="rId1"/>
    </p:custDataLst>
    <p:extLst>
      <p:ext uri="{BB962C8B-B14F-4D97-AF65-F5344CB8AC3E}">
        <p14:creationId xmlns:p14="http://schemas.microsoft.com/office/powerpoint/2010/main" val="3467999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nancial Responsibility"/>
          <p:cNvSpPr>
            <a:spLocks noGrp="1"/>
          </p:cNvSpPr>
          <p:nvPr>
            <p:ph type="title"/>
            <p:custDataLst>
              <p:tags r:id="rId2"/>
            </p:custDataLst>
          </p:nvPr>
        </p:nvSpPr>
        <p:spPr>
          <a:xfrm>
            <a:off x="0" y="722376"/>
            <a:ext cx="9144000" cy="457200"/>
          </a:xfrm>
        </p:spPr>
        <p:txBody>
          <a:bodyPr/>
          <a:lstStyle/>
          <a:p>
            <a:r>
              <a:rPr lang="en-US" sz="2800" b="1" dirty="0" smtClean="0"/>
              <a:t>Financial Responsibility</a:t>
            </a:r>
            <a:endParaRPr lang="en-US" sz="1800" b="1" dirty="0"/>
          </a:p>
        </p:txBody>
      </p:sp>
      <p:sp>
        <p:nvSpPr>
          <p:cNvPr id="18" name="Content Placeholder 1"/>
          <p:cNvSpPr txBox="1">
            <a:spLocks/>
          </p:cNvSpPr>
          <p:nvPr>
            <p:custDataLst>
              <p:tags r:id="rId3"/>
            </p:custDataLst>
          </p:nvPr>
        </p:nvSpPr>
        <p:spPr>
          <a:xfrm>
            <a:off x="94196" y="1316736"/>
            <a:ext cx="3946540" cy="4617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Based on the Operation Classification(s), FMCSA will determine the financial responsibility minimum for the following:</a:t>
            </a:r>
          </a:p>
          <a:p>
            <a:endParaRPr lang="en-US" sz="1200" dirty="0" smtClean="0">
              <a:solidFill>
                <a:prstClr val="black"/>
              </a:solidFill>
            </a:endParaRPr>
          </a:p>
          <a:p>
            <a:pPr lvl="1"/>
            <a:r>
              <a:rPr lang="en-US" sz="2000" dirty="0" smtClean="0">
                <a:solidFill>
                  <a:prstClr val="black"/>
                </a:solidFill>
              </a:rPr>
              <a:t>Insurance Type Cargo Liability </a:t>
            </a:r>
          </a:p>
          <a:p>
            <a:pPr lvl="1"/>
            <a:r>
              <a:rPr lang="en-US" sz="2000" dirty="0" smtClean="0">
                <a:solidFill>
                  <a:prstClr val="black"/>
                </a:solidFill>
              </a:rPr>
              <a:t>Insurance Type Surety Bond or Trust Fund</a:t>
            </a:r>
          </a:p>
        </p:txBody>
      </p:sp>
      <p:sp>
        <p:nvSpPr>
          <p:cNvPr id="7" name="Content Placeholder 1"/>
          <p:cNvSpPr txBox="1">
            <a:spLocks/>
          </p:cNvSpPr>
          <p:nvPr>
            <p:custDataLst>
              <p:tags r:id="rId4"/>
            </p:custDataLst>
          </p:nvPr>
        </p:nvSpPr>
        <p:spPr>
          <a:xfrm>
            <a:off x="4571998" y="1179575"/>
            <a:ext cx="4355985" cy="114945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a:solidFill>
                <a:prstClr val="black"/>
              </a:solidFill>
            </a:endParaRPr>
          </a:p>
        </p:txBody>
      </p:sp>
      <p:grpSp>
        <p:nvGrpSpPr>
          <p:cNvPr id="3" name="Group 2" descr="When completed, click Next in the Menu to move to the next page."/>
          <p:cNvGrpSpPr/>
          <p:nvPr>
            <p:custDataLst>
              <p:tags r:id="rId5"/>
            </p:custDataLst>
          </p:nvPr>
        </p:nvGrpSpPr>
        <p:grpSpPr>
          <a:xfrm>
            <a:off x="4546545" y="2442365"/>
            <a:ext cx="4429125" cy="2695575"/>
            <a:chOff x="4546545" y="2442365"/>
            <a:chExt cx="4429125" cy="2695575"/>
          </a:xfrm>
        </p:grpSpPr>
        <p:pic>
          <p:nvPicPr>
            <p:cNvPr id="10242" name="Picture 2" descr="Financial Responsibility.&#10;Based on the Operation Classification(s), FMCSA will determine the financial responsibility minimum for the following:&#10;Insurance Type Cargo Liability &#10;Insurance Type Surety Bond or Trust Fund&#10;For more detailed information about the Financial Responsibility section of the application, reference the training module: “Introduction to Submit an Application for New Registration”.&#10;Click Next in the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6545" y="2442365"/>
              <a:ext cx="44291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custDataLst>
                <p:tags r:id="rId7"/>
              </p:custDataLst>
            </p:nvPr>
          </p:nvSpPr>
          <p:spPr>
            <a:xfrm>
              <a:off x="4591050" y="3277210"/>
              <a:ext cx="3567065" cy="93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FMCSA has determined the Applicant will operate as a Motor Carrier, Property, Household Goods, Enterprise and Motor Carrier, Passenger Enterprise.  The Applicant’s financial responsibility minimum is $</a:t>
              </a:r>
              <a:endParaRPr lang="en-US" sz="1100" dirty="0">
                <a:solidFill>
                  <a:schemeClr val="tx1"/>
                </a:solidFill>
              </a:endParaRPr>
            </a:p>
          </p:txBody>
        </p:sp>
      </p:gr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22</a:t>
            </a:fld>
            <a:endParaRPr lang="en-US">
              <a:solidFill>
                <a:prstClr val="black"/>
              </a:solidFill>
            </a:endParaRPr>
          </a:p>
        </p:txBody>
      </p:sp>
    </p:spTree>
    <p:custDataLst>
      <p:tags r:id="rId1"/>
    </p:custDataLst>
    <p:extLst>
      <p:ext uri="{BB962C8B-B14F-4D97-AF65-F5344CB8AC3E}">
        <p14:creationId xmlns:p14="http://schemas.microsoft.com/office/powerpoint/2010/main" val="2632666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custDataLst>
              <p:tags r:id="rId2"/>
            </p:custDataLst>
          </p:nvPr>
        </p:nvSpPr>
        <p:spPr>
          <a:xfrm>
            <a:off x="0" y="722376"/>
            <a:ext cx="9144000" cy="457200"/>
          </a:xfrm>
        </p:spPr>
        <p:txBody>
          <a:bodyPr/>
          <a:lstStyle/>
          <a:p>
            <a:r>
              <a:rPr lang="en-US" sz="2800" b="1" dirty="0" smtClean="0"/>
              <a:t>Affiliation with Others</a:t>
            </a:r>
            <a:endParaRPr lang="en-US" sz="1000" b="1" dirty="0"/>
          </a:p>
        </p:txBody>
      </p:sp>
      <p:sp>
        <p:nvSpPr>
          <p:cNvPr id="7" name="Content Placeholder 1"/>
          <p:cNvSpPr txBox="1">
            <a:spLocks/>
          </p:cNvSpPr>
          <p:nvPr>
            <p:custDataLst>
              <p:tags r:id="rId3"/>
            </p:custDataLst>
          </p:nvPr>
        </p:nvSpPr>
        <p:spPr>
          <a:xfrm>
            <a:off x="94195" y="1316735"/>
            <a:ext cx="4174225"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relationship with any FMCSA-regulated entities:</a:t>
            </a:r>
          </a:p>
          <a:p>
            <a:endParaRPr lang="en-US" sz="1200" dirty="0" smtClean="0">
              <a:solidFill>
                <a:prstClr val="black"/>
              </a:solidFill>
            </a:endParaRPr>
          </a:p>
          <a:p>
            <a:pPr lvl="1"/>
            <a:r>
              <a:rPr lang="en-US" sz="2000" dirty="0" smtClean="0">
                <a:solidFill>
                  <a:prstClr val="black"/>
                </a:solidFill>
              </a:rPr>
              <a:t>If the Applicant has </a:t>
            </a:r>
            <a:r>
              <a:rPr lang="en-US" sz="2000" dirty="0">
                <a:solidFill>
                  <a:prstClr val="black"/>
                </a:solidFill>
              </a:rPr>
              <a:t>had within the last 3 years of the date of filing this application relationships involving common stock, </a:t>
            </a:r>
            <a:r>
              <a:rPr lang="en-US" sz="2000" dirty="0" smtClean="0">
                <a:solidFill>
                  <a:prstClr val="black"/>
                </a:solidFill>
              </a:rPr>
              <a:t>ownership</a:t>
            </a:r>
            <a:r>
              <a:rPr lang="en-US" sz="2000" dirty="0">
                <a:solidFill>
                  <a:prstClr val="black"/>
                </a:solidFill>
              </a:rPr>
              <a:t>, </a:t>
            </a:r>
            <a:r>
              <a:rPr lang="en-US" sz="2000" dirty="0" smtClean="0">
                <a:solidFill>
                  <a:prstClr val="black"/>
                </a:solidFill>
              </a:rPr>
              <a:t>management</a:t>
            </a:r>
            <a:r>
              <a:rPr lang="en-US" sz="2000" dirty="0">
                <a:solidFill>
                  <a:prstClr val="black"/>
                </a:solidFill>
              </a:rPr>
              <a:t>, </a:t>
            </a:r>
            <a:r>
              <a:rPr lang="en-US" sz="2000" dirty="0" smtClean="0">
                <a:solidFill>
                  <a:prstClr val="black"/>
                </a:solidFill>
              </a:rPr>
              <a:t>control </a:t>
            </a:r>
            <a:r>
              <a:rPr lang="en-US" sz="2000" dirty="0">
                <a:solidFill>
                  <a:prstClr val="black"/>
                </a:solidFill>
              </a:rPr>
              <a:t>or familial relationships or any other </a:t>
            </a:r>
            <a:r>
              <a:rPr lang="en-US" sz="2000" dirty="0" smtClean="0">
                <a:solidFill>
                  <a:prstClr val="black"/>
                </a:solidFill>
              </a:rPr>
              <a:t>person(s) </a:t>
            </a:r>
            <a:r>
              <a:rPr lang="en-US" sz="2000" dirty="0">
                <a:solidFill>
                  <a:prstClr val="black"/>
                </a:solidFill>
              </a:rPr>
              <a:t>or applicant for </a:t>
            </a:r>
            <a:r>
              <a:rPr lang="en-US" sz="2000" dirty="0" smtClean="0">
                <a:solidFill>
                  <a:prstClr val="black"/>
                </a:solidFill>
              </a:rPr>
              <a:t>registration provide the Entity’s USDOT Number</a:t>
            </a:r>
            <a:endParaRPr lang="en-US" sz="1600" dirty="0" smtClean="0">
              <a:solidFill>
                <a:prstClr val="black"/>
              </a:solidFill>
            </a:endParaRPr>
          </a:p>
        </p:txBody>
      </p:sp>
      <p:sp>
        <p:nvSpPr>
          <p:cNvPr id="6" name="Content Placeholder 1"/>
          <p:cNvSpPr txBox="1">
            <a:spLocks/>
          </p:cNvSpPr>
          <p:nvPr>
            <p:custDataLst>
              <p:tags r:id="rId4"/>
            </p:custDataLst>
          </p:nvPr>
        </p:nvSpPr>
        <p:spPr>
          <a:xfrm>
            <a:off x="4571999" y="1179575"/>
            <a:ext cx="4352726"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a:solidFill>
                <a:prstClr val="black"/>
              </a:solidFill>
            </a:endParaRPr>
          </a:p>
        </p:txBody>
      </p:sp>
      <p:pic>
        <p:nvPicPr>
          <p:cNvPr id="29698" name="Picture 2" descr="Affiliation with Others.&#10;FMCSA needs to capture some details regarding the Applicant's relationship with any FMCSA-regulated entities.&#10;If the Applicant has had within the last 3 years of the date of filing this application relationships involving common stock, ownership, management, control or familial relationships or any other person(s) or applicant for registration provide the Entity’s USDOT Number.&#10;For more detailed information about the Affiliation with Others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5657" y="2347725"/>
            <a:ext cx="4349068" cy="26119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23</a:t>
            </a:fld>
            <a:endParaRPr lang="en-US">
              <a:solidFill>
                <a:prstClr val="black"/>
              </a:solidFill>
            </a:endParaRPr>
          </a:p>
        </p:txBody>
      </p:sp>
    </p:spTree>
    <p:custDataLst>
      <p:tags r:id="rId1"/>
    </p:custDataLst>
    <p:extLst>
      <p:ext uri="{BB962C8B-B14F-4D97-AF65-F5344CB8AC3E}">
        <p14:creationId xmlns:p14="http://schemas.microsoft.com/office/powerpoint/2010/main" val="3446705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custDataLst>
              <p:tags r:id="rId2"/>
            </p:custDataLst>
          </p:nvPr>
        </p:nvSpPr>
        <p:spPr>
          <a:xfrm>
            <a:off x="0" y="722376"/>
            <a:ext cx="9144000" cy="457200"/>
          </a:xfrm>
        </p:spPr>
        <p:txBody>
          <a:bodyPr/>
          <a:lstStyle/>
          <a:p>
            <a:r>
              <a:rPr lang="en-US" sz="2800" b="1" dirty="0" smtClean="0"/>
              <a:t>Certification Statement</a:t>
            </a:r>
            <a:endParaRPr lang="en-US" sz="1800" b="1" dirty="0"/>
          </a:p>
        </p:txBody>
      </p:sp>
      <p:sp>
        <p:nvSpPr>
          <p:cNvPr id="3" name="Content Placeholder 2"/>
          <p:cNvSpPr>
            <a:spLocks noGrp="1"/>
          </p:cNvSpPr>
          <p:nvPr>
            <p:ph sz="half" idx="2"/>
            <p:custDataLst>
              <p:tags r:id="rId3"/>
            </p:custDataLst>
          </p:nvPr>
        </p:nvSpPr>
        <p:spPr>
          <a:xfrm>
            <a:off x="94196" y="1313109"/>
            <a:ext cx="4098330" cy="4561325"/>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sp>
        <p:nvSpPr>
          <p:cNvPr id="6" name="Content Placeholder 1"/>
          <p:cNvSpPr txBox="1">
            <a:spLocks/>
          </p:cNvSpPr>
          <p:nvPr>
            <p:custDataLst>
              <p:tags r:id="rId4"/>
            </p:custDataLst>
          </p:nvPr>
        </p:nvSpPr>
        <p:spPr>
          <a:xfrm>
            <a:off x="4571999" y="1179575"/>
            <a:ext cx="4098331"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pic>
        <p:nvPicPr>
          <p:cNvPr id="21506" name="Picture 2" descr="Certification Statement.&#10;This certification applies to the responses provided to this application by the Applicant.&#10;The Applicant must certify to the truthfulness of statements in this application under penalty of perjury.&#10;For more detailed information about the Certification Statement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1999" y="2366469"/>
            <a:ext cx="4098331" cy="182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24</a:t>
            </a:fld>
            <a:endParaRPr lang="en-US">
              <a:solidFill>
                <a:prstClr val="black"/>
              </a:solidFill>
            </a:endParaRPr>
          </a:p>
        </p:txBody>
      </p:sp>
    </p:spTree>
    <p:custDataLst>
      <p:tags r:id="rId1"/>
    </p:custDataLst>
    <p:extLst>
      <p:ext uri="{BB962C8B-B14F-4D97-AF65-F5344CB8AC3E}">
        <p14:creationId xmlns:p14="http://schemas.microsoft.com/office/powerpoint/2010/main" val="3808300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custDataLst>
              <p:tags r:id="rId2"/>
            </p:custDataLst>
          </p:nvPr>
        </p:nvSpPr>
        <p:spPr>
          <a:xfrm>
            <a:off x="0" y="722376"/>
            <a:ext cx="9144000" cy="457200"/>
          </a:xfrm>
        </p:spPr>
        <p:txBody>
          <a:bodyPr/>
          <a:lstStyle/>
          <a:p>
            <a:r>
              <a:rPr lang="en-US" sz="2800" b="1" dirty="0" smtClean="0"/>
              <a:t>Compliance Certifications</a:t>
            </a:r>
            <a:endParaRPr lang="en-US" sz="700" b="1" dirty="0"/>
          </a:p>
        </p:txBody>
      </p:sp>
      <p:sp>
        <p:nvSpPr>
          <p:cNvPr id="6" name="Content Placeholder 1"/>
          <p:cNvSpPr txBox="1">
            <a:spLocks/>
          </p:cNvSpPr>
          <p:nvPr>
            <p:custDataLst>
              <p:tags r:id="rId3"/>
            </p:custDataLst>
          </p:nvPr>
        </p:nvSpPr>
        <p:spPr>
          <a:xfrm>
            <a:off x="94195" y="1316735"/>
            <a:ext cx="4477805"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Signing the certifications, the Certifying Official is on notice the representations made are subject to verification through inspections in the U.S. and through the request for examination of records and documents</a:t>
            </a:r>
          </a:p>
        </p:txBody>
      </p:sp>
      <p:sp>
        <p:nvSpPr>
          <p:cNvPr id="9" name="Content Placeholder 2"/>
          <p:cNvSpPr txBox="1">
            <a:spLocks/>
          </p:cNvSpPr>
          <p:nvPr>
            <p:custDataLst>
              <p:tags r:id="rId4"/>
            </p:custDataLst>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Failure </a:t>
            </a:r>
            <a:r>
              <a:rPr lang="en-US" sz="2400" dirty="0">
                <a:solidFill>
                  <a:prstClr val="black"/>
                </a:solidFill>
              </a:rPr>
              <a:t>to support the representations </a:t>
            </a:r>
            <a:r>
              <a:rPr lang="en-US" sz="2400" dirty="0" smtClean="0">
                <a:solidFill>
                  <a:prstClr val="black"/>
                </a:solidFill>
              </a:rPr>
              <a:t>in </a:t>
            </a:r>
            <a:r>
              <a:rPr lang="en-US" sz="2400" dirty="0">
                <a:solidFill>
                  <a:prstClr val="black"/>
                </a:solidFill>
              </a:rPr>
              <a:t>this application could form the basis of a proceeding to assess civil penalties and/or lead to the revocation of the </a:t>
            </a:r>
            <a:r>
              <a:rPr lang="en-US" sz="2400" dirty="0" smtClean="0">
                <a:solidFill>
                  <a:prstClr val="black"/>
                </a:solidFill>
              </a:rPr>
              <a:t>registration granted</a:t>
            </a:r>
          </a:p>
        </p:txBody>
      </p:sp>
      <p:sp>
        <p:nvSpPr>
          <p:cNvPr id="8" name="Content Placeholder 3"/>
          <p:cNvSpPr txBox="1">
            <a:spLocks/>
          </p:cNvSpPr>
          <p:nvPr>
            <p:custDataLst>
              <p:tags r:id="rId5"/>
            </p:custDataLst>
          </p:nvPr>
        </p:nvSpPr>
        <p:spPr>
          <a:xfrm>
            <a:off x="4572000" y="1179575"/>
            <a:ext cx="4249218"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a:solidFill>
                <a:prstClr val="black"/>
              </a:solidFill>
            </a:endParaRPr>
          </a:p>
        </p:txBody>
      </p:sp>
      <p:pic>
        <p:nvPicPr>
          <p:cNvPr id="62466" name="Picture 2" descr="Compliance Certifications.&#10;By signing these certifications, the certifying official is on notice that the representations made herein are subject to verification through inspections in the United States and through the request for examination of records and documents.  &#10;Failure to support the representations contained in this application could form the basis of a proceeding to assess civil penalties and/or lead to the revocation of the registration granted.&#10;For more detailed information about the Compliance Certifications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572000" y="2376288"/>
            <a:ext cx="4249217"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25</a:t>
            </a:fld>
            <a:endParaRPr lang="en-US">
              <a:solidFill>
                <a:prstClr val="black"/>
              </a:solidFill>
            </a:endParaRPr>
          </a:p>
        </p:txBody>
      </p:sp>
    </p:spTree>
    <p:custDataLst>
      <p:tags r:id="rId1"/>
    </p:custDataLst>
    <p:extLst>
      <p:ext uri="{BB962C8B-B14F-4D97-AF65-F5344CB8AC3E}">
        <p14:creationId xmlns:p14="http://schemas.microsoft.com/office/powerpoint/2010/main" val="476918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custDataLst>
              <p:tags r:id="rId2"/>
            </p:custDataLst>
          </p:nvPr>
        </p:nvSpPr>
        <p:spPr>
          <a:xfrm>
            <a:off x="0" y="722376"/>
            <a:ext cx="9144000" cy="457200"/>
          </a:xfrm>
        </p:spPr>
        <p:txBody>
          <a:bodyPr/>
          <a:lstStyle/>
          <a:p>
            <a:r>
              <a:rPr lang="en-US" sz="2800" b="1" dirty="0" smtClean="0"/>
              <a:t>Applicant’s Oath</a:t>
            </a:r>
            <a:endParaRPr lang="en-US" sz="400" b="1" dirty="0"/>
          </a:p>
        </p:txBody>
      </p:sp>
      <p:sp>
        <p:nvSpPr>
          <p:cNvPr id="6" name="Content Placeholder 1"/>
          <p:cNvSpPr txBox="1">
            <a:spLocks/>
          </p:cNvSpPr>
          <p:nvPr>
            <p:custDataLst>
              <p:tags r:id="rId3"/>
            </p:custDataLst>
          </p:nvPr>
        </p:nvSpPr>
        <p:spPr>
          <a:xfrm>
            <a:off x="94195" y="1316735"/>
            <a:ext cx="417422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requires the Owner or the Authorized Signer or an individual with power of attorney to act on behalf of the Applicant </a:t>
            </a:r>
            <a:r>
              <a:rPr lang="en-US" sz="2400" dirty="0" smtClean="0">
                <a:solidFill>
                  <a:prstClr val="black"/>
                </a:solidFill>
              </a:rPr>
              <a:t>to </a:t>
            </a:r>
            <a:r>
              <a:rPr lang="en-US" sz="2400" dirty="0">
                <a:solidFill>
                  <a:prstClr val="black"/>
                </a:solidFill>
              </a:rPr>
              <a:t>sign the Applicant’s Oath certifying </a:t>
            </a:r>
            <a:r>
              <a:rPr lang="en-US" sz="2400" dirty="0" smtClean="0">
                <a:solidFill>
                  <a:prstClr val="black"/>
                </a:solidFill>
              </a:rPr>
              <a:t>all </a:t>
            </a:r>
            <a:r>
              <a:rPr lang="en-US" sz="2400" dirty="0">
                <a:solidFill>
                  <a:prstClr val="black"/>
                </a:solidFill>
              </a:rPr>
              <a:t>information supplied in this application or relating to this application is true and </a:t>
            </a:r>
            <a:r>
              <a:rPr lang="en-US" sz="2400" dirty="0" smtClean="0">
                <a:solidFill>
                  <a:prstClr val="black"/>
                </a:solidFill>
              </a:rPr>
              <a:t>correct</a:t>
            </a:r>
          </a:p>
        </p:txBody>
      </p:sp>
      <p:sp>
        <p:nvSpPr>
          <p:cNvPr id="7" name="Content Placeholder 2"/>
          <p:cNvSpPr txBox="1">
            <a:spLocks/>
          </p:cNvSpPr>
          <p:nvPr>
            <p:custDataLst>
              <p:tags r:id="rId4"/>
            </p:custDataLst>
          </p:nvPr>
        </p:nvSpPr>
        <p:spPr>
          <a:xfrm>
            <a:off x="4571999" y="1179575"/>
            <a:ext cx="4325113"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a:solidFill>
                <a:prstClr val="black"/>
              </a:solidFill>
            </a:endParaRPr>
          </a:p>
        </p:txBody>
      </p:sp>
      <p:pic>
        <p:nvPicPr>
          <p:cNvPr id="71682" name="Picture 2" descr="Applicant’s Oath.&#10;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10;For more detailed information about the Applicant’s Oath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rotWithShape="1">
          <a:blip r:embed="rId8">
            <a:extLst>
              <a:ext uri="{28A0092B-C50C-407E-A947-70E740481C1C}">
                <a14:useLocalDpi xmlns:a14="http://schemas.microsoft.com/office/drawing/2010/main" val="0"/>
              </a:ext>
            </a:extLst>
          </a:blip>
          <a:srcRect t="-1" b="-1"/>
          <a:stretch/>
        </p:blipFill>
        <p:spPr bwMode="auto">
          <a:xfrm>
            <a:off x="4572000" y="2376288"/>
            <a:ext cx="4325112"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26</a:t>
            </a:fld>
            <a:endParaRPr lang="en-US">
              <a:solidFill>
                <a:prstClr val="black"/>
              </a:solidFill>
            </a:endParaRPr>
          </a:p>
        </p:txBody>
      </p:sp>
    </p:spTree>
    <p:custDataLst>
      <p:tags r:id="rId1"/>
    </p:custDataLst>
    <p:extLst>
      <p:ext uri="{BB962C8B-B14F-4D97-AF65-F5344CB8AC3E}">
        <p14:creationId xmlns:p14="http://schemas.microsoft.com/office/powerpoint/2010/main" val="968723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2"/>
            </p:custDataLst>
          </p:nvPr>
        </p:nvSpPr>
        <p:spPr>
          <a:xfrm>
            <a:off x="0" y="722376"/>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3"/>
            </p:custDataLst>
          </p:nvPr>
        </p:nvSpPr>
        <p:spPr>
          <a:xfrm>
            <a:off x="94196" y="1297699"/>
            <a:ext cx="4250120"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sp>
        <p:nvSpPr>
          <p:cNvPr id="10" name="Content Placeholder 2"/>
          <p:cNvSpPr txBox="1">
            <a:spLocks/>
          </p:cNvSpPr>
          <p:nvPr>
            <p:custDataLst>
              <p:tags r:id="rId4"/>
            </p:custDataLst>
          </p:nvPr>
        </p:nvSpPr>
        <p:spPr>
          <a:xfrm>
            <a:off x="46996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“URS Company Official Portal Account”</a:t>
            </a:r>
            <a:endParaRPr lang="en-US" sz="1600" b="1" dirty="0">
              <a:solidFill>
                <a:prstClr val="black"/>
              </a:solidFill>
            </a:endParaRPr>
          </a:p>
        </p:txBody>
      </p:sp>
      <p:pic>
        <p:nvPicPr>
          <p:cNvPr id="30722" name="Picture 2" descr="URS Company Official Portal Account.&#10;FMCSA requires applicants to have access to the FMCSA Portal to maintain their registration information and to monitor their safety information and activity. &#10;As part of submitting the application for registration, an individual needs to be assigned the Company Official role for the FMCSA Portal. &#10;The Company Official administers access to sensitive company information in the FMCSA Portal or Existing Systems for their specific entity.&#10;Click Next in the Navigation Menu to move to the next page. &#10;For detailed information on obtaining a FMCSA Portal Account for a Company Official, reference the training module: “URS Company Official Portal Account”.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650" y="2628938"/>
            <a:ext cx="4250120" cy="2958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27</a:t>
            </a:fld>
            <a:endParaRPr lang="en-US">
              <a:solidFill>
                <a:prstClr val="black"/>
              </a:solidFill>
            </a:endParaRPr>
          </a:p>
        </p:txBody>
      </p:sp>
    </p:spTree>
    <p:custDataLst>
      <p:tags r:id="rId1"/>
    </p:custDataLst>
    <p:extLst>
      <p:ext uri="{BB962C8B-B14F-4D97-AF65-F5344CB8AC3E}">
        <p14:creationId xmlns:p14="http://schemas.microsoft.com/office/powerpoint/2010/main" val="291731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Payment Information</a:t>
            </a:r>
            <a:endParaRPr lang="en-US" sz="400" b="1" dirty="0"/>
          </a:p>
        </p:txBody>
      </p:sp>
      <p:sp>
        <p:nvSpPr>
          <p:cNvPr id="6" name="Content Placeholder 1"/>
          <p:cNvSpPr txBox="1">
            <a:spLocks/>
          </p:cNvSpPr>
          <p:nvPr>
            <p:custDataLst>
              <p:tags r:id="rId3"/>
            </p:custDataLst>
          </p:nvPr>
        </p:nvSpPr>
        <p:spPr>
          <a:xfrm>
            <a:off x="94196" y="1316735"/>
            <a:ext cx="4250120"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Operation Classification(s) determines </a:t>
            </a:r>
            <a:r>
              <a:rPr lang="en-US" sz="2400" dirty="0"/>
              <a:t>the </a:t>
            </a:r>
            <a:r>
              <a:rPr lang="en-US" sz="2400" dirty="0" smtClean="0"/>
              <a:t>Applicant's required application fee dollar amount</a:t>
            </a:r>
          </a:p>
          <a:p>
            <a:endParaRPr lang="en-US" sz="1200" dirty="0" smtClean="0"/>
          </a:p>
          <a:p>
            <a:r>
              <a:rPr lang="en-US" sz="2400" dirty="0" smtClean="0"/>
              <a:t>FMCSA </a:t>
            </a:r>
            <a:r>
              <a:rPr lang="en-US" sz="2400" dirty="0"/>
              <a:t>does </a:t>
            </a:r>
            <a:r>
              <a:rPr lang="en-US" sz="2400" dirty="0" smtClean="0"/>
              <a:t>NOT </a:t>
            </a:r>
            <a:r>
              <a:rPr lang="en-US" sz="2400" dirty="0"/>
              <a:t>refund filing </a:t>
            </a:r>
            <a:r>
              <a:rPr lang="en-US" sz="2400" dirty="0" smtClean="0"/>
              <a:t>fees</a:t>
            </a:r>
          </a:p>
          <a:p>
            <a:endParaRPr lang="en-US" sz="1200" dirty="0" smtClean="0"/>
          </a:p>
          <a:p>
            <a:r>
              <a:rPr lang="en-US" sz="2400" dirty="0" smtClean="0"/>
              <a:t>Filing </a:t>
            </a:r>
            <a:r>
              <a:rPr lang="en-US" sz="2400" dirty="0"/>
              <a:t>fees must be payable to the </a:t>
            </a:r>
            <a:r>
              <a:rPr lang="en-US" sz="2400" dirty="0" smtClean="0"/>
              <a:t>FMCSA, </a:t>
            </a:r>
            <a:r>
              <a:rPr lang="en-US" sz="2400" dirty="0"/>
              <a:t>by </a:t>
            </a:r>
            <a:r>
              <a:rPr lang="en-US" sz="2400" dirty="0" smtClean="0"/>
              <a:t>a U.S. EFT </a:t>
            </a:r>
            <a:r>
              <a:rPr lang="en-US" sz="2400" dirty="0"/>
              <a:t>or </a:t>
            </a:r>
            <a:r>
              <a:rPr lang="en-US" sz="2400" dirty="0" smtClean="0"/>
              <a:t>a credit card</a:t>
            </a:r>
          </a:p>
        </p:txBody>
      </p:sp>
      <p:sp>
        <p:nvSpPr>
          <p:cNvPr id="2" name="Rectangle 1"/>
          <p:cNvSpPr/>
          <p:nvPr>
            <p:custDataLst>
              <p:tags r:id="rId4"/>
            </p:custDataLst>
          </p:nvPr>
        </p:nvSpPr>
        <p:spPr>
          <a:xfrm>
            <a:off x="4572000" y="4567425"/>
            <a:ext cx="4477804" cy="1569660"/>
          </a:xfrm>
          <a:prstGeom prst="rect">
            <a:avLst/>
          </a:prstGeom>
        </p:spPr>
        <p:txBody>
          <a:bodyPr wrap="square">
            <a:spAutoFit/>
          </a:bodyPr>
          <a:lstStyle/>
          <a:p>
            <a:pPr marL="342900" indent="-342900">
              <a:buFont typeface="Arial" panose="020B0604020202020204" pitchFamily="34" charset="0"/>
              <a:buChar char="•"/>
            </a:pPr>
            <a:r>
              <a:rPr lang="en-US" sz="2400" dirty="0" smtClean="0"/>
              <a:t>Applications aren’t processed </a:t>
            </a:r>
            <a:r>
              <a:rPr lang="en-US" sz="2400" dirty="0"/>
              <a:t>until the payment has been deducted from </a:t>
            </a:r>
            <a:r>
              <a:rPr lang="en-US" sz="2400" dirty="0" smtClean="0"/>
              <a:t>a bank </a:t>
            </a:r>
            <a:r>
              <a:rPr lang="en-US" sz="2400" dirty="0"/>
              <a:t>or credit card </a:t>
            </a:r>
            <a:r>
              <a:rPr lang="en-US" sz="2400" dirty="0" smtClean="0"/>
              <a:t>account </a:t>
            </a:r>
            <a:endParaRPr lang="en-US" sz="2400" dirty="0"/>
          </a:p>
        </p:txBody>
      </p:sp>
      <p:sp>
        <p:nvSpPr>
          <p:cNvPr id="7" name="Content Placeholder 2"/>
          <p:cNvSpPr txBox="1">
            <a:spLocks/>
          </p:cNvSpPr>
          <p:nvPr>
            <p:custDataLst>
              <p:tags r:id="rId5"/>
            </p:custDataLst>
          </p:nvPr>
        </p:nvSpPr>
        <p:spPr>
          <a:xfrm>
            <a:off x="4571999" y="1179575"/>
            <a:ext cx="432435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p:txBody>
      </p:sp>
      <p:pic>
        <p:nvPicPr>
          <p:cNvPr id="11266" name="Picture 2" descr="Payment Information.&#10;Based on the Operation Classification(s), FMCSA determines the Applicant's required application fee dollar amount.&#10;FMCSA does not refund filing fees&#10;Your filing fees must be payable to the FMCSA, by Electronic Funding Transfer (EFT), or by an approved credit card&#10;EFT must be from an account in a bank in the United States&#10;Fees are required for each type of registration requested. For example, if applicant wishes to be registered as both a motor carrier and a broker, applicant may file a single application and make a single payment of $600.&#10;FTA grantees do not pay a fee to file an application for registration&#10;FMCSA will not process an applicant’s application until the payment has been deducted from his/her banking or credit card account &#10;Creation of a FMCSA application does not guarantee access to the FMCSA Portal Account&#10;For more detailed information about the Payment Information section of the application, reference the training module: “Introduction to Submit an Application for New Registration”.&#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1999" y="2291253"/>
            <a:ext cx="4324351" cy="208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28</a:t>
            </a:fld>
            <a:endParaRPr lang="en-US" dirty="0"/>
          </a:p>
        </p:txBody>
      </p:sp>
    </p:spTree>
    <p:custDataLst>
      <p:tags r:id="rId1"/>
    </p:custDataLst>
    <p:extLst>
      <p:ext uri="{BB962C8B-B14F-4D97-AF65-F5344CB8AC3E}">
        <p14:creationId xmlns:p14="http://schemas.microsoft.com/office/powerpoint/2010/main" val="1489859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End of the Training Module</a:t>
            </a:r>
            <a:endParaRPr lang="en-US" sz="400" b="1" dirty="0"/>
          </a:p>
        </p:txBody>
      </p:sp>
      <p:sp>
        <p:nvSpPr>
          <p:cNvPr id="6" name="Content Placeholder 1"/>
          <p:cNvSpPr txBox="1">
            <a:spLocks/>
          </p:cNvSpPr>
          <p:nvPr>
            <p:custDataLst>
              <p:tags r:id="rId3"/>
            </p:custDataLst>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prstClr val="black"/>
                </a:solidFill>
              </a:rPr>
              <a:t>End of the Training Module</a:t>
            </a:r>
          </a:p>
          <a:p>
            <a:pPr marL="0" indent="0" algn="ctr">
              <a:buFont typeface="Arial" panose="020B0604020202020204" pitchFamily="34" charset="0"/>
              <a:buNone/>
            </a:pPr>
            <a:r>
              <a:rPr lang="en-US" sz="4000" b="1" dirty="0" smtClean="0">
                <a:solidFill>
                  <a:prstClr val="black"/>
                </a:solidFill>
              </a:rPr>
              <a:t>Please Close the Browser Window</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29</a:t>
            </a:fld>
            <a:endParaRPr lang="en-US">
              <a:solidFill>
                <a:prstClr val="black"/>
              </a:solidFill>
            </a:endParaRPr>
          </a:p>
        </p:txBody>
      </p:sp>
    </p:spTree>
    <p:custDataLst>
      <p:tags r:id="rId1"/>
    </p:custDataLst>
    <p:extLst>
      <p:ext uri="{BB962C8B-B14F-4D97-AF65-F5344CB8AC3E}">
        <p14:creationId xmlns:p14="http://schemas.microsoft.com/office/powerpoint/2010/main" val="257549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1026" name="Picture 2" descr="Accessing the URS Online Application Process.&#10;To apply for New Registration the URS Online Application Process can be accessed from the FMCSA Website, www.fmcsa.dot.gov/urs.&#10;These are the steps to access the online application:&#10;Navigate to the FMCSA Website&#10;Click the “To Get Started Click Here” button in the middle of the page&#10;Completed the Human Ver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380237"/>
            <a:ext cx="7665395"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2791918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147217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3"/>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4"/>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5</a:t>
            </a:fld>
            <a:endParaRPr lang="en-US" dirty="0">
              <a:solidFill>
                <a:prstClr val="black"/>
              </a:solidFill>
            </a:endParaRPr>
          </a:p>
        </p:txBody>
      </p:sp>
    </p:spTree>
    <p:custDataLst>
      <p:tags r:id="rId1"/>
    </p:custDataLst>
    <p:extLst>
      <p:ext uri="{BB962C8B-B14F-4D97-AF65-F5344CB8AC3E}">
        <p14:creationId xmlns:p14="http://schemas.microsoft.com/office/powerpoint/2010/main" val="220938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2"/>
            </p:custDataLst>
          </p:nvPr>
        </p:nvSpPr>
        <p:spPr>
          <a:xfrm>
            <a:off x="0" y="722376"/>
            <a:ext cx="9144000" cy="457200"/>
          </a:xfrm>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3"/>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p:txBody>
      </p:sp>
      <p:pic>
        <p:nvPicPr>
          <p:cNvPr id="3074" name="Picture 2" descr="An image of the Welcome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a:t>
            </a:fld>
            <a:endParaRPr lang="en-US">
              <a:solidFill>
                <a:prstClr val="black"/>
              </a:solidFill>
            </a:endParaRPr>
          </a:p>
        </p:txBody>
      </p:sp>
    </p:spTree>
    <p:custDataLst>
      <p:tags r:id="rId1"/>
    </p:custDataLst>
    <p:extLst>
      <p:ext uri="{BB962C8B-B14F-4D97-AF65-F5344CB8AC3E}">
        <p14:creationId xmlns:p14="http://schemas.microsoft.com/office/powerpoint/2010/main" val="3590332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tailed Information for the URS Online Application Process"/>
          <p:cNvSpPr>
            <a:spLocks noGrp="1"/>
          </p:cNvSpPr>
          <p:nvPr>
            <p:ph type="title"/>
            <p:custDataLst>
              <p:tags r:id="rId2"/>
            </p:custDataLst>
          </p:nvPr>
        </p:nvSpPr>
        <p:spPr>
          <a:xfrm>
            <a:off x="0" y="722376"/>
            <a:ext cx="9144000" cy="457200"/>
          </a:xfrm>
        </p:spPr>
        <p:txBody>
          <a:bodyPr>
            <a:noAutofit/>
          </a:bodyPr>
          <a:lstStyle/>
          <a:p>
            <a:r>
              <a:rPr lang="en-US" sz="2400" b="1" dirty="0"/>
              <a:t>Detailed Information </a:t>
            </a:r>
            <a:r>
              <a:rPr lang="en-US" sz="2400" b="1" dirty="0" smtClean="0"/>
              <a:t>for the URS Online Application Process</a:t>
            </a:r>
            <a:endParaRPr lang="en-US" sz="2400" b="1" dirty="0"/>
          </a:p>
        </p:txBody>
      </p:sp>
      <p:sp>
        <p:nvSpPr>
          <p:cNvPr id="7" name="Content Placeholder 1"/>
          <p:cNvSpPr>
            <a:spLocks noGrp="1"/>
          </p:cNvSpPr>
          <p:nvPr>
            <p:ph sz="half" idx="2"/>
            <p:custDataLst>
              <p:tags r:id="rId3"/>
            </p:custDataLst>
          </p:nvPr>
        </p:nvSpPr>
        <p:spPr>
          <a:xfrm>
            <a:off x="94196" y="1316037"/>
            <a:ext cx="8933587" cy="1202223"/>
          </a:xfrm>
        </p:spPr>
        <p:txBody>
          <a:bodyPr>
            <a:normAutofit/>
          </a:bodyPr>
          <a:lstStyle/>
          <a:p>
            <a:r>
              <a:rPr lang="en-US" dirty="0" smtClean="0"/>
              <a:t>Reference the training module </a:t>
            </a:r>
            <a:r>
              <a:rPr lang="en-US" b="1" i="1" dirty="0" smtClean="0"/>
              <a:t>‘Introduction to Submit an Application for New Registration’ </a:t>
            </a:r>
            <a:r>
              <a:rPr lang="en-US" dirty="0" smtClean="0"/>
              <a:t>for detailed information on the following topics:</a:t>
            </a:r>
          </a:p>
        </p:txBody>
      </p:sp>
      <p:sp>
        <p:nvSpPr>
          <p:cNvPr id="2" name="Content Placeholder 2"/>
          <p:cNvSpPr>
            <a:spLocks noGrp="1"/>
          </p:cNvSpPr>
          <p:nvPr>
            <p:ph sz="half" idx="2"/>
            <p:custDataLst>
              <p:tags r:id="rId4"/>
            </p:custDataLst>
          </p:nvPr>
        </p:nvSpPr>
        <p:spPr>
          <a:xfrm>
            <a:off x="94196" y="2594662"/>
            <a:ext cx="4477804" cy="3448132"/>
          </a:xfrm>
        </p:spPr>
        <p:txBody>
          <a:bodyPr>
            <a:normAutofit/>
          </a:bodyPr>
          <a:lstStyle/>
          <a:p>
            <a:pPr lvl="1"/>
            <a:r>
              <a:rPr lang="en-US" dirty="0" smtClean="0"/>
              <a:t>Navigating the URS Online Application Process</a:t>
            </a:r>
          </a:p>
          <a:p>
            <a:pPr lvl="1"/>
            <a:r>
              <a:rPr lang="en-US" dirty="0" smtClean="0"/>
              <a:t>Required Information</a:t>
            </a:r>
          </a:p>
          <a:p>
            <a:pPr lvl="1"/>
            <a:r>
              <a:rPr lang="en-US" dirty="0" smtClean="0"/>
              <a:t>Informational Notices</a:t>
            </a:r>
            <a:endParaRPr lang="en-US" sz="2800" b="1" i="1" dirty="0"/>
          </a:p>
          <a:p>
            <a:pPr lvl="1">
              <a:spcBef>
                <a:spcPts val="576"/>
              </a:spcBef>
            </a:pPr>
            <a:r>
              <a:rPr lang="en-US" dirty="0"/>
              <a:t>Application Contact Information</a:t>
            </a:r>
          </a:p>
          <a:p>
            <a:pPr lvl="1">
              <a:spcBef>
                <a:spcPts val="576"/>
              </a:spcBef>
            </a:pPr>
            <a:r>
              <a:rPr lang="en-US" dirty="0"/>
              <a:t>Business Description Information</a:t>
            </a:r>
          </a:p>
          <a:p>
            <a:pPr lvl="1">
              <a:spcBef>
                <a:spcPts val="576"/>
              </a:spcBef>
              <a:defRPr/>
            </a:pPr>
            <a:r>
              <a:rPr lang="en-US" dirty="0"/>
              <a:t>Process Agent </a:t>
            </a:r>
            <a:r>
              <a:rPr lang="en-US" dirty="0" smtClean="0"/>
              <a:t>Designation</a:t>
            </a:r>
          </a:p>
          <a:p>
            <a:pPr lvl="1">
              <a:spcBef>
                <a:spcPts val="576"/>
              </a:spcBef>
              <a:defRPr/>
            </a:pPr>
            <a:r>
              <a:rPr lang="en-US" dirty="0"/>
              <a:t>Financial </a:t>
            </a:r>
            <a:r>
              <a:rPr lang="en-US" dirty="0" smtClean="0"/>
              <a:t>Responsibility</a:t>
            </a:r>
            <a:endParaRPr lang="en-US" dirty="0"/>
          </a:p>
        </p:txBody>
      </p:sp>
      <p:sp>
        <p:nvSpPr>
          <p:cNvPr id="5" name="Content Placeholder 3"/>
          <p:cNvSpPr>
            <a:spLocks noGrp="1"/>
          </p:cNvSpPr>
          <p:nvPr>
            <p:ph sz="half" idx="2"/>
            <p:custDataLst>
              <p:tags r:id="rId5"/>
            </p:custDataLst>
          </p:nvPr>
        </p:nvSpPr>
        <p:spPr>
          <a:xfrm>
            <a:off x="4572000" y="2594662"/>
            <a:ext cx="4477805" cy="3499276"/>
          </a:xfrm>
        </p:spPr>
        <p:txBody>
          <a:bodyPr>
            <a:normAutofit/>
          </a:bodyPr>
          <a:lstStyle/>
          <a:p>
            <a:pPr lvl="1">
              <a:spcBef>
                <a:spcPts val="576"/>
              </a:spcBef>
              <a:defRPr/>
            </a:pPr>
            <a:r>
              <a:rPr lang="en-US" dirty="0"/>
              <a:t>Affiliation </a:t>
            </a:r>
            <a:r>
              <a:rPr lang="en-US" dirty="0" smtClean="0"/>
              <a:t>with Others</a:t>
            </a:r>
            <a:endParaRPr lang="en-US" dirty="0"/>
          </a:p>
          <a:p>
            <a:pPr lvl="1">
              <a:spcBef>
                <a:spcPts val="576"/>
              </a:spcBef>
              <a:defRPr/>
            </a:pPr>
            <a:r>
              <a:rPr lang="en-US" dirty="0" smtClean="0"/>
              <a:t>Certification Statement</a:t>
            </a:r>
          </a:p>
          <a:p>
            <a:pPr lvl="1">
              <a:spcBef>
                <a:spcPts val="576"/>
              </a:spcBef>
              <a:spcAft>
                <a:spcPts val="24"/>
              </a:spcAft>
              <a:defRPr/>
            </a:pPr>
            <a:r>
              <a:rPr lang="en-US" dirty="0"/>
              <a:t>Compliance Certifications</a:t>
            </a:r>
          </a:p>
          <a:p>
            <a:pPr lvl="1">
              <a:spcBef>
                <a:spcPts val="576"/>
              </a:spcBef>
              <a:spcAft>
                <a:spcPts val="24"/>
              </a:spcAft>
              <a:defRPr/>
            </a:pPr>
            <a:r>
              <a:rPr lang="en-US" dirty="0" smtClean="0"/>
              <a:t>Applicant’s </a:t>
            </a:r>
            <a:r>
              <a:rPr lang="en-US" dirty="0"/>
              <a:t>Oath</a:t>
            </a:r>
          </a:p>
          <a:p>
            <a:pPr lvl="1">
              <a:spcBef>
                <a:spcPts val="576"/>
              </a:spcBef>
              <a:spcAft>
                <a:spcPts val="24"/>
              </a:spcAft>
              <a:defRPr/>
            </a:pPr>
            <a:r>
              <a:rPr lang="en-US" dirty="0" smtClean="0"/>
              <a:t>Submitting Payment </a:t>
            </a:r>
          </a:p>
          <a:p>
            <a:pPr lvl="1">
              <a:spcBef>
                <a:spcPts val="576"/>
              </a:spcBef>
              <a:spcAft>
                <a:spcPts val="24"/>
              </a:spcAft>
              <a:defRPr/>
            </a:pPr>
            <a:r>
              <a:rPr lang="en-US" dirty="0" smtClean="0"/>
              <a:t>Uploading </a:t>
            </a:r>
            <a:r>
              <a:rPr lang="en-US" dirty="0"/>
              <a:t>Documents</a:t>
            </a:r>
          </a:p>
          <a:p>
            <a:pPr lvl="1">
              <a:spcBef>
                <a:spcPts val="576"/>
              </a:spcBef>
              <a:spcAft>
                <a:spcPts val="24"/>
              </a:spcAft>
              <a:defRPr/>
            </a:pPr>
            <a:r>
              <a:rPr lang="en-US" dirty="0" smtClean="0"/>
              <a:t>Returning to Complete an Incomplete </a:t>
            </a:r>
            <a:r>
              <a:rPr lang="en-US" dirty="0"/>
              <a:t>Application </a:t>
            </a:r>
            <a:endParaRPr lang="en-US" dirty="0" smtClean="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7</a:t>
            </a:fld>
            <a:endParaRPr lang="en-US">
              <a:solidFill>
                <a:prstClr val="black"/>
              </a:solidFill>
            </a:endParaRPr>
          </a:p>
        </p:txBody>
      </p:sp>
    </p:spTree>
    <p:custDataLst>
      <p:tags r:id="rId1"/>
    </p:custDataLst>
    <p:extLst>
      <p:ext uri="{BB962C8B-B14F-4D97-AF65-F5344CB8AC3E}">
        <p14:creationId xmlns:p14="http://schemas.microsoft.com/office/powerpoint/2010/main" val="1090913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p:cNvSpPr>
            <a:spLocks noGrp="1"/>
          </p:cNvSpPr>
          <p:nvPr>
            <p:ph type="title"/>
            <p:custDataLst>
              <p:tags r:id="rId2"/>
            </p:custDataLst>
          </p:nvPr>
        </p:nvSpPr>
        <p:spPr>
          <a:xfrm>
            <a:off x="0" y="722376"/>
            <a:ext cx="9144000" cy="457200"/>
          </a:xfrm>
        </p:spPr>
        <p:txBody>
          <a:bodyPr>
            <a:noAutofit/>
          </a:bodyPr>
          <a:lstStyle/>
          <a:p>
            <a:r>
              <a:rPr lang="en-US" sz="2800" b="1" dirty="0" smtClean="0"/>
              <a:t>Application Security</a:t>
            </a:r>
            <a:endParaRPr lang="en-US" sz="2800" b="1" dirty="0"/>
          </a:p>
        </p:txBody>
      </p:sp>
      <p:sp>
        <p:nvSpPr>
          <p:cNvPr id="2" name="Content Placeholder 1"/>
          <p:cNvSpPr>
            <a:spLocks noGrp="1"/>
          </p:cNvSpPr>
          <p:nvPr>
            <p:ph sz="half" idx="2"/>
            <p:custDataLst>
              <p:tags r:id="rId3"/>
            </p:custDataLst>
          </p:nvPr>
        </p:nvSpPr>
        <p:spPr>
          <a:xfrm>
            <a:off x="51664" y="1306102"/>
            <a:ext cx="4031604" cy="4768589"/>
          </a:xfrm>
        </p:spPr>
        <p:txBody>
          <a:bodyPr>
            <a:noAutofit/>
          </a:bodyPr>
          <a:lstStyle/>
          <a:p>
            <a:r>
              <a:rPr lang="en-US" dirty="0"/>
              <a:t>FMCSA would like to you to create an account for accessing the </a:t>
            </a:r>
            <a:r>
              <a:rPr lang="en-US" dirty="0" smtClean="0"/>
              <a:t>application:</a:t>
            </a:r>
          </a:p>
          <a:p>
            <a:endParaRPr lang="en-US" sz="1200" dirty="0"/>
          </a:p>
          <a:p>
            <a:pPr lvl="1"/>
            <a:r>
              <a:rPr lang="en-US" b="1" i="1" dirty="0" smtClean="0"/>
              <a:t>Applicant ID </a:t>
            </a:r>
            <a:r>
              <a:rPr lang="en-US" dirty="0" smtClean="0"/>
              <a:t>is system generated and assigned to the Applicant</a:t>
            </a:r>
            <a:endParaRPr lang="en-US" dirty="0"/>
          </a:p>
          <a:p>
            <a:pPr lvl="1"/>
            <a:r>
              <a:rPr lang="en-US" dirty="0" smtClean="0"/>
              <a:t>Create a </a:t>
            </a:r>
            <a:r>
              <a:rPr lang="en-US" b="1" i="1" dirty="0"/>
              <a:t>Password </a:t>
            </a:r>
            <a:r>
              <a:rPr lang="en-US" dirty="0"/>
              <a:t>and </a:t>
            </a:r>
            <a:r>
              <a:rPr lang="en-US" b="1" i="1" dirty="0"/>
              <a:t>Re-enter/Confirm Password</a:t>
            </a:r>
            <a:r>
              <a:rPr lang="en-US" dirty="0"/>
              <a:t>, following the Password </a:t>
            </a:r>
            <a:r>
              <a:rPr lang="en-US" dirty="0" smtClean="0"/>
              <a:t>Requirements</a:t>
            </a:r>
          </a:p>
          <a:p>
            <a:pPr lvl="1"/>
            <a:r>
              <a:rPr lang="en-US" dirty="0" smtClean="0"/>
              <a:t>Select </a:t>
            </a:r>
            <a:r>
              <a:rPr lang="en-US" dirty="0"/>
              <a:t>three </a:t>
            </a:r>
            <a:r>
              <a:rPr lang="en-US" b="1" i="1" dirty="0"/>
              <a:t>Security Questions </a:t>
            </a:r>
            <a:r>
              <a:rPr lang="en-US" dirty="0"/>
              <a:t>and </a:t>
            </a:r>
            <a:r>
              <a:rPr lang="en-US" dirty="0" smtClean="0"/>
              <a:t>enter three </a:t>
            </a:r>
            <a:r>
              <a:rPr lang="en-US" b="1" i="1" dirty="0" smtClean="0"/>
              <a:t>Security Answers</a:t>
            </a:r>
          </a:p>
        </p:txBody>
      </p:sp>
      <p:pic>
        <p:nvPicPr>
          <p:cNvPr id="1027" name="Picture 3" descr="FMCSA would like to you to create an account for accessing the application. The account will allow you to return to complete your application if you are not able to complete it in a single sitting. &#10;The Applicant ID is system generated and assigned to the Applicant and associated to the application being completed.  &#10;The Applicant will need to create a password, select three security questions and provide the answers. &#10;A saved application must be completed within 30 calendar days of the saved date.&#10;Enter a Password and Re-enter or Confirm the Password  following the Password Requirements.&#10;Use the Security Question drop down arrow to view the different questions. Select three Security Questions and provide the Security Answers in the blank fields.&#10;The Application Security Page can be printed to retain the information for future use.&#10;For more detailed information about the Application Security section of the application, reference the training module: “Introduction to Submit an Application for New Registration”.&#10;Click Next in the Navigation Menu to move to the next pag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8654" y="690477"/>
            <a:ext cx="4861343" cy="543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8</a:t>
            </a:fld>
            <a:endParaRPr lang="en-US">
              <a:solidFill>
                <a:prstClr val="black"/>
              </a:solidFill>
            </a:endParaRPr>
          </a:p>
        </p:txBody>
      </p:sp>
    </p:spTree>
    <p:custDataLst>
      <p:tags r:id="rId1"/>
    </p:custDataLst>
    <p:extLst>
      <p:ext uri="{BB962C8B-B14F-4D97-AF65-F5344CB8AC3E}">
        <p14:creationId xmlns:p14="http://schemas.microsoft.com/office/powerpoint/2010/main" val="3976955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a:t>
            </a:r>
            <a:endParaRPr lang="en-US" sz="1400" b="1" dirty="0"/>
          </a:p>
        </p:txBody>
      </p:sp>
      <p:sp>
        <p:nvSpPr>
          <p:cNvPr id="2" name="Content Placeholder 1"/>
          <p:cNvSpPr>
            <a:spLocks noGrp="1"/>
          </p:cNvSpPr>
          <p:nvPr>
            <p:ph sz="half" idx="2"/>
            <p:custDataLst>
              <p:tags r:id="rId3"/>
            </p:custDataLst>
          </p:nvPr>
        </p:nvSpPr>
        <p:spPr>
          <a:xfrm>
            <a:off x="94194" y="1380533"/>
            <a:ext cx="4250121" cy="4768589"/>
          </a:xfrm>
        </p:spPr>
        <p:txBody>
          <a:bodyPr>
            <a:normAutofit fontScale="92500" lnSpcReduction="10000"/>
          </a:bodyPr>
          <a:lstStyle/>
          <a:p>
            <a:r>
              <a:rPr lang="en-US" dirty="0"/>
              <a:t>FMCSA would like to collect contact information from the </a:t>
            </a:r>
            <a:r>
              <a:rPr lang="en-US" dirty="0" smtClean="0"/>
              <a:t>person(s) </a:t>
            </a:r>
            <a:r>
              <a:rPr lang="en-US" dirty="0"/>
              <a:t>who is preparing or assisting with the completion of the application</a:t>
            </a:r>
            <a:r>
              <a:rPr lang="en-US" dirty="0" smtClean="0"/>
              <a:t>:</a:t>
            </a:r>
          </a:p>
          <a:p>
            <a:endParaRPr lang="en-US" sz="1300" dirty="0"/>
          </a:p>
          <a:p>
            <a:pPr lvl="1"/>
            <a:r>
              <a:rPr lang="en-US" dirty="0" smtClean="0"/>
              <a:t>Application Contact Type</a:t>
            </a:r>
          </a:p>
          <a:p>
            <a:pPr lvl="1"/>
            <a:r>
              <a:rPr lang="en-US" dirty="0" smtClean="0"/>
              <a:t>First, Middle, Last Name and Suffix</a:t>
            </a:r>
          </a:p>
          <a:p>
            <a:pPr lvl="1"/>
            <a:r>
              <a:rPr lang="en-US" dirty="0" smtClean="0"/>
              <a:t>Title</a:t>
            </a:r>
          </a:p>
          <a:p>
            <a:pPr lvl="1"/>
            <a:r>
              <a:rPr lang="en-US" dirty="0" smtClean="0"/>
              <a:t>Address</a:t>
            </a:r>
          </a:p>
          <a:p>
            <a:pPr lvl="1"/>
            <a:r>
              <a:rPr lang="en-US" dirty="0"/>
              <a:t>Email </a:t>
            </a:r>
            <a:r>
              <a:rPr lang="en-US" dirty="0" smtClean="0"/>
              <a:t>Address</a:t>
            </a:r>
          </a:p>
          <a:p>
            <a:pPr lvl="1"/>
            <a:r>
              <a:rPr lang="en-US" dirty="0" smtClean="0"/>
              <a:t>Telephone</a:t>
            </a:r>
            <a:r>
              <a:rPr lang="en-US" dirty="0"/>
              <a:t>, Fax and Cell Phone </a:t>
            </a:r>
            <a:r>
              <a:rPr lang="en-US" dirty="0" smtClean="0"/>
              <a:t>Numbers</a:t>
            </a:r>
          </a:p>
          <a:p>
            <a:pPr lvl="1"/>
            <a:r>
              <a:rPr lang="en-US" dirty="0"/>
              <a:t>Preferred Contact </a:t>
            </a:r>
            <a:r>
              <a:rPr lang="en-US" dirty="0" smtClean="0"/>
              <a:t>Method</a:t>
            </a:r>
            <a:endParaRPr lang="en-US" dirty="0"/>
          </a:p>
        </p:txBody>
      </p:sp>
      <p:pic>
        <p:nvPicPr>
          <p:cNvPr id="12" name="Picture 2" descr="An image of the Application Contact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72001" y="2366470"/>
            <a:ext cx="4228908" cy="2800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Content Placeholder 2"/>
          <p:cNvSpPr txBox="1">
            <a:spLocks/>
          </p:cNvSpPr>
          <p:nvPr>
            <p:custDataLst>
              <p:tags r:id="rId4"/>
            </p:custDataLst>
          </p:nvPr>
        </p:nvSpPr>
        <p:spPr>
          <a:xfrm>
            <a:off x="4572000" y="1179575"/>
            <a:ext cx="422891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9</a:t>
            </a:fld>
            <a:endParaRPr lang="en-US">
              <a:solidFill>
                <a:prstClr val="black"/>
              </a:solidFill>
            </a:endParaRPr>
          </a:p>
        </p:txBody>
      </p:sp>
    </p:spTree>
    <p:custDataLst>
      <p:tags r:id="rId1"/>
    </p:custDataLst>
    <p:extLst>
      <p:ext uri="{BB962C8B-B14F-4D97-AF65-F5344CB8AC3E}">
        <p14:creationId xmlns:p14="http://schemas.microsoft.com/office/powerpoint/2010/main" val="11521619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Submit App for New Reg_Enterprise_Property_HHG_Passengers&quot;/&gt;&lt;property id=&quot;20144&quot; value=&quot;1&quot;/&gt;&lt;property id=&quot;20146&quot; value=&quot;0&quot;/&gt;&lt;property id=&quot;20147&quot; value=&quot;0&quot;/&gt;&lt;property id=&quot;20148&quot; value=&quot;6&quot;/&gt;&lt;property id=&quot;20180&quot; value=&quot;1&quot;/&gt;&lt;property id=&quot;20181&quot; value=&quot;1&quot;/&gt;&lt;property id=&quot;20183&quot; value=&quot;1&quot;/&gt;&lt;property id=&quot;20184&quot; value=&quot;7&quot;/&gt;&lt;property id=&quot;20193&quot; value=&quot;-1&quot;/&gt;&lt;property id=&quot;20224&quot; value=&quot;C:\URS Training\Power Point Presentations\January_Release_PP_Pn\Submit App for New Reg_Enterprise_Property_HHG_Passengers&quot;/&gt;&lt;property id=&quot;20250&quot; value=&quot;0&quot;/&gt;&lt;property id=&quot;20251&quot; value=&quot;0&quot;/&gt;&lt;property id=&quot;20259&quot; value=&quot;0&quot;/&gt;&lt;property id=&quot;20263&quot; value=&quot;3&quot;/&gt;&lt;property id=&quot;20264&quot; value=&quot;1&quot;/&gt;&lt;property id=&quot;20519&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Unified Registration System (URS)&amp;quot;&quot;/&gt;&lt;property id=&quot;20307&quot; value=&quot;256&quot;/&gt;&lt;property id=&quot;20309&quot; value=&quot;-1&quot;/&gt;&lt;/object&gt;&lt;object type=&quot;3&quot; unique_id=&quot;125073&quot;&gt;&lt;property id=&quot;20148&quot; value=&quot;5&quot;/&gt;&lt;property id=&quot;20300&quot; value=&quot;Slide 2 - &amp;quot;Training Objectives&amp;quot;&quot;/&gt;&lt;property id=&quot;20307&quot; value=&quot;257&quot;/&gt;&lt;property id=&quot;20309&quot; value=&quot;-1&quot;/&gt;&lt;/object&gt;&lt;object type=&quot;3&quot; unique_id=&quot;318419&quot;&gt;&lt;property id=&quot;20148&quot; value=&quot;5&quot;/&gt;&lt;property id=&quot;20300&quot; value=&quot;Slide 12 - &amp;quot;Operation Classification (Cont.)&amp;quot;&quot;/&gt;&lt;property id=&quot;20307&quot; value=&quot;399&quot;/&gt;&lt;property id=&quot;20309&quot; value=&quot;-1&quot;/&gt;&lt;/object&gt;&lt;object type=&quot;3&quot; unique_id=&quot;318420&quot;&gt;&lt;property id=&quot;20148&quot; value=&quot;5&quot;/&gt;&lt;property id=&quot;20300&quot; value=&quot;Slide 13 - &amp;quot;Operation Classification (Cont.)&amp;quot;&quot;/&gt;&lt;property id=&quot;20307&quot; value=&quot;557&quot;/&gt;&lt;property id=&quot;20309&quot; value=&quot;-1&quot;/&gt;&lt;/object&gt;&lt;object type=&quot;3&quot; unique_id=&quot;318421&quot;&gt;&lt;property id=&quot;20148&quot; value=&quot;5&quot;/&gt;&lt;property id=&quot;20300&quot; value=&quot;Slide 14 - &amp;quot;Operation Classification (Cont.)&amp;quot;&quot;/&gt;&lt;property id=&quot;20307&quot; value=&quot;545&quot;/&gt;&lt;property id=&quot;20309&quot; value=&quot;-1&quot;/&gt;&lt;/object&gt;&lt;object type=&quot;3&quot; unique_id=&quot;318422&quot;&gt;&lt;property id=&quot;20148&quot; value=&quot;5&quot;/&gt;&lt;property id=&quot;20300&quot; value=&quot;Slide 15 - &amp;quot;Operation Classification (Cont.)&amp;quot;&quot;/&gt;&lt;property id=&quot;20307&quot; value=&quot;547&quot;/&gt;&lt;property id=&quot;20309&quot; value=&quot;-1&quot;/&gt;&lt;/object&gt;&lt;object type=&quot;3&quot; unique_id=&quot;318423&quot;&gt;&lt;property id=&quot;20148&quot; value=&quot;5&quot;/&gt;&lt;property id=&quot;20300&quot; value=&quot;Slide 16 - &amp;quot;Operation Classification (Cont.)&amp;quot;&quot;/&gt;&lt;property id=&quot;20307&quot; value=&quot;494&quot;/&gt;&lt;property id=&quot;20309&quot; value=&quot;-1&quot;/&gt;&lt;/object&gt;&lt;object type=&quot;3&quot; unique_id=&quot;318425&quot;&gt;&lt;property id=&quot;20148&quot; value=&quot;5&quot;/&gt;&lt;property id=&quot;20300&quot; value=&quot;Slide 18 - &amp;quot;Household Goods (Cont.)&amp;quot;&quot;/&gt;&lt;property id=&quot;20307&quot; value=&quot;583&quot;/&gt;&lt;property id=&quot;20309&quot; value=&quot;-1&quot;/&gt;&lt;/object&gt;&lt;object type=&quot;3&quot; unique_id=&quot;318426&quot;&gt;&lt;property id=&quot;20148&quot; value=&quot;5&quot;/&gt;&lt;property id=&quot;20300&quot; value=&quot;Slide 19 - &amp;quot;Household Goods (Cont.)&amp;quot;&quot;/&gt;&lt;property id=&quot;20307&quot; value=&quot;584&quot;/&gt;&lt;property id=&quot;20309&quot; value=&quot;-1&quot;/&gt;&lt;/object&gt;&lt;object type=&quot;3&quot; unique_id=&quot;318428&quot;&gt;&lt;property id=&quot;20148&quot; value=&quot;5&quot;/&gt;&lt;property id=&quot;20300&quot; value=&quot;Slide 21 - &amp;quot;Household Goods (Cont.)&amp;quot;&quot;/&gt;&lt;property id=&quot;20307&quot; value=&quot;586&quot;/&gt;&lt;property id=&quot;20309&quot; value=&quot;-1&quot;/&gt;&lt;/object&gt;&lt;object type=&quot;3&quot; unique_id=&quot;318433&quot;&gt;&lt;property id=&quot;20148&quot; value=&quot;5&quot;/&gt;&lt;property id=&quot;20300&quot; value=&quot;Slide 28 - &amp;quot;Payment Information&amp;quot;&quot;/&gt;&lt;property id=&quot;20307&quot; value=&quot;553&quot;/&gt;&lt;property id=&quot;20309&quot; value=&quot;-1&quot;/&gt;&lt;/object&gt;&lt;object type=&quot;3&quot; unique_id=&quot;320965&quot;&gt;&lt;property id=&quot;20148&quot; value=&quot;5&quot;/&gt;&lt;property id=&quot;20300&quot; value=&quot;Slide 6 - &amp;quot;Welcome Page&amp;quot;&quot;/&gt;&lt;property id=&quot;20307&quot; value=&quot;595&quot;/&gt;&lt;property id=&quot;20309&quot; value=&quot;-1&quot;/&gt;&lt;/object&gt;&lt;object type=&quot;3&quot; unique_id=&quot;320966&quot;&gt;&lt;property id=&quot;20148&quot; value=&quot;5&quot;/&gt;&lt;property id=&quot;20300&quot; value=&quot;Slide 7 - &amp;quot;Detailed Information for the URS Online Application Process&amp;quot;&quot;/&gt;&lt;property id=&quot;20307&quot; value=&quot;596&quot;/&gt;&lt;property id=&quot;20309&quot; value=&quot;-1&quot;/&gt;&lt;/object&gt;&lt;object type=&quot;3&quot; unique_id=&quot;320967&quot;&gt;&lt;property id=&quot;20148&quot; value=&quot;5&quot;/&gt;&lt;property id=&quot;20300&quot; value=&quot;Slide 8 - &amp;quot;Application Security&amp;quot;&quot;/&gt;&lt;property id=&quot;20307&quot; value=&quot;597&quot;/&gt;&lt;property id=&quot;20309&quot; value=&quot;-1&quot;/&gt;&lt;/object&gt;&lt;object type=&quot;3&quot; unique_id=&quot;320968&quot;&gt;&lt;property id=&quot;20148&quot; value=&quot;5&quot;/&gt;&lt;property id=&quot;20300&quot; value=&quot;Slide 9 - &amp;quot;Application Contact&amp;quot;&quot;/&gt;&lt;property id=&quot;20307&quot; value=&quot;598&quot;/&gt;&lt;property id=&quot;20309&quot; value=&quot;-1&quot;/&gt;&lt;/object&gt;&lt;object type=&quot;3&quot; unique_id=&quot;320969&quot;&gt;&lt;property id=&quot;20148&quot; value=&quot;5&quot;/&gt;&lt;property id=&quot;20300&quot; value=&quot;Slide 10 - &amp;quot;Business Description&amp;quot;&quot;/&gt;&lt;property id=&quot;20307&quot; value=&quot;599&quot;/&gt;&lt;property id=&quot;20309&quot; value=&quot;-1&quot;/&gt;&lt;/object&gt;&lt;object type=&quot;3&quot; unique_id=&quot;320970&quot;&gt;&lt;property id=&quot;20148&quot; value=&quot;5&quot;/&gt;&lt;property id=&quot;20300&quot; value=&quot;Slide 11 - &amp;quot;Operation Classification&amp;quot;&quot;/&gt;&lt;property id=&quot;20307&quot; value=&quot;600&quot;/&gt;&lt;property id=&quot;20309&quot; value=&quot;-1&quot;/&gt;&lt;/object&gt;&lt;object type=&quot;3&quot; unique_id=&quot;320971&quot;&gt;&lt;property id=&quot;20148&quot; value=&quot;5&quot;/&gt;&lt;property id=&quot;20300&quot; value=&quot;Slide 17 - &amp;quot;Household Goods&amp;quot;&quot;/&gt;&lt;property id=&quot;20307&quot; value=&quot;601&quot;/&gt;&lt;property id=&quot;20309&quot; value=&quot;-1&quot;/&gt;&lt;/object&gt;&lt;object type=&quot;3&quot; unique_id=&quot;320972&quot;&gt;&lt;property id=&quot;20148&quot; value=&quot;5&quot;/&gt;&lt;property id=&quot;20300&quot; value=&quot;Slide 20 - &amp;quot;Household Goods (Cont.)&amp;quot;&quot;/&gt;&lt;property id=&quot;20307&quot; value=&quot;602&quot;/&gt;&lt;property id=&quot;20309&quot; value=&quot;-1&quot;/&gt;&lt;/object&gt;&lt;object type=&quot;3&quot; unique_id=&quot;320974&quot;&gt;&lt;property id=&quot;20148&quot; value=&quot;5&quot;/&gt;&lt;property id=&quot;20300&quot; value=&quot;Slide 22 - &amp;quot;Financial Responsibility&amp;quot;&quot;/&gt;&lt;property id=&quot;20307&quot; value=&quot;604&quot;/&gt;&lt;property id=&quot;20309&quot; value=&quot;-1&quot;/&gt;&lt;/object&gt;&lt;object type=&quot;3&quot; unique_id=&quot;320975&quot;&gt;&lt;property id=&quot;20148&quot; value=&quot;5&quot;/&gt;&lt;property id=&quot;20300&quot; value=&quot;Slide 23 - &amp;quot;Affiliation with Others&amp;quot;&quot;/&gt;&lt;property id=&quot;20307&quot; value=&quot;605&quot;/&gt;&lt;property id=&quot;20309&quot; value=&quot;-1&quot;/&gt;&lt;/object&gt;&lt;object type=&quot;3&quot; unique_id=&quot;320976&quot;&gt;&lt;property id=&quot;20148&quot; value=&quot;5&quot;/&gt;&lt;property id=&quot;20300&quot; value=&quot;Slide 24 - &amp;quot;Certification Statement&amp;quot;&quot;/&gt;&lt;property id=&quot;20307&quot; value=&quot;606&quot;/&gt;&lt;property id=&quot;20309&quot; value=&quot;-1&quot;/&gt;&lt;/object&gt;&lt;object type=&quot;3&quot; unique_id=&quot;320977&quot;&gt;&lt;property id=&quot;20148&quot; value=&quot;5&quot;/&gt;&lt;property id=&quot;20300&quot; value=&quot;Slide 25 - &amp;quot;Compliance Certifications&amp;quot;&quot;/&gt;&lt;property id=&quot;20307&quot; value=&quot;607&quot;/&gt;&lt;property id=&quot;20309&quot; value=&quot;-1&quot;/&gt;&lt;/object&gt;&lt;object type=&quot;3&quot; unique_id=&quot;320978&quot;&gt;&lt;property id=&quot;20148&quot; value=&quot;5&quot;/&gt;&lt;property id=&quot;20300&quot; value=&quot;Slide 26 - &amp;quot;Applicant’s Oath&amp;quot;&quot;/&gt;&lt;property id=&quot;20307&quot; value=&quot;608&quot;/&gt;&lt;property id=&quot;20309&quot; value=&quot;-1&quot;/&gt;&lt;/object&gt;&lt;object type=&quot;3&quot; unique_id=&quot;320979&quot;&gt;&lt;property id=&quot;20148&quot; value=&quot;5&quot;/&gt;&lt;property id=&quot;20300&quot; value=&quot;Slide 27 - &amp;quot;URS Company Official Portal Account &amp;quot;&quot;/&gt;&lt;property id=&quot;20307&quot; value=&quot;609&quot;/&gt;&lt;property id=&quot;20309&quot; value=&quot;-1&quot;/&gt;&lt;/object&gt;&lt;object type=&quot;3&quot; unique_id=&quot;320980&quot;&gt;&lt;property id=&quot;20148&quot; value=&quot;5&quot;/&gt;&lt;property id=&quot;20300&quot; value=&quot;Slide 29 - &amp;quot;End of the Training Module&amp;quot;&quot;/&gt;&lt;property id=&quot;20307&quot; value=&quot;610&quot;/&gt;&lt;property id=&quot;20309&quot; value=&quot;-1&quot;/&gt;&lt;/object&gt;&lt;object type=&quot;3&quot; unique_id=&quot;320983&quot;&gt;&lt;property id=&quot;20148&quot; value=&quot;5&quot;/&gt;&lt;property id=&quot;20300&quot; value=&quot;Slide 5 - &amp;quot;Accessing the URS Online Application Process (Cont.)&amp;quot;&quot;/&gt;&lt;property id=&quot;20307&quot; value=&quot;614&quot;/&gt;&lt;property id=&quot;20309&quot; value=&quot;-1&quot;/&gt;&lt;/object&gt;&lt;object type=&quot;3&quot; unique_id=&quot;352611&quot;&gt;&lt;property id=&quot;20148&quot; value=&quot;5&quot;/&gt;&lt;property id=&quot;20300&quot; value=&quot;Slide 3 - &amp;quot;Accessing the URS Online Application Process &amp;quot;&quot;/&gt;&lt;property id=&quot;20307&quot; value=&quot;615&quot;/&gt;&lt;property id=&quot;20309&quot; value=&quot;-1&quot;/&gt;&lt;/object&gt;&lt;object type=&quot;3&quot; unique_id=&quot;352612&quot;&gt;&lt;property id=&quot;20148&quot; value=&quot;5&quot;/&gt;&lt;property id=&quot;20300&quot; value=&quot;Slide 4 - &amp;quot;Accessing the URS Online Application Process (Cont.)&amp;quot;&quot;/&gt;&lt;property id=&quot;20307&quot; value=&quot;616&quot;/&gt;&lt;property id=&quot;20309&quot; value=&quot;-1&quot;/&gt;&lt;/object&gt;&lt;/object&gt;&lt;object type=&quot;4&quot; unique_id=&quot;321545&quot;&gt;&lt;/object&gt;&lt;object type=&quot;10&quot; unique_id=&quot;321546&quot;&gt;&lt;object type=&quot;11&quot; unique_id=&quot;321547&quot;&gt;&lt;property id=&quot;20180&quot; value=&quot;1&quot;/&gt;&lt;property id=&quot;20181&quot; value=&quot;1&quot;/&gt;&lt;property id=&quot;20183&quot; value=&quot;1&quot;/&gt;&lt;/object&gt;&lt;object type=&quot;12&quot; unique_id=&quot;321653&quot;&gt;&lt;/object&gt;&lt;object type=&quot;13&quot; unique_id=&quot;322266&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1&quot;/&gt;&lt;lineCharCount val=&quot;25&quot;/&gt;&lt;lineCharCount val=&quot;27&quot;/&gt;&lt;lineCharCount val=&quot;20&quot;/&gt;&lt;lineCharCount val=&quot;20&quot;/&gt;&lt;lineCharCount val=&quot;27&quot;/&gt;&lt;lineCharCount val=&quot;25&quot;/&gt;&lt;lineCharCount val=&quot;31&quot;/&gt;&lt;lineCharCount val=&quot;21&quot;/&gt;&lt;lineCharCount val=&quot;28&quot;/&gt;&lt;lineCharCount val=&quot;27&quot;/&gt;&lt;lineCharCount val=&quot;29&quot;/&gt;&lt;lineCharCount val=&quot;29&quot;/&gt;&lt;lineCharCount val=&quot;31&quot;/&gt;&lt;lineCharCount val=&quot;8&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59EC5A1-D25F-4853-802E-95FB6E8E32AD}_18.png&quot;/&gt;&lt;left val=&quot;0&quot;/&gt;&lt;top val=&quot;98&quot;/&gt;&lt;width val=&quot;338&quot;/&gt;&lt;height val=&quot;384&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7784C00D-F6DF-4A7E-AE4F-319BFD5870B5}_18.png&quot;/&gt;&lt;left val=&quot;276&quot;/&gt;&lt;top val=&quot;498&quot;/&gt;&lt;width val=&quot;169&quot;/&gt;&lt;height val=&quot;29&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PSNARRATION" val="19,322075079,C:\URS Training\Power Point Presentations\January_Release_PP_Pn\Submit App for New Reg_Enterprise_Property_HHG_Passengers\Submit App for New Reg_Enterprise_Property_HHG_Passengers_pptx\Media.ppcx"/>
  <p:tag name="HTML_SHAPEINFO" val="&lt;SlideThumbPath val=&quot;Slide19.PNG&quo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AA2CB0A-0C19-45FF-8531-9A536B0B50C4}_19.png&quot;/&gt;&lt;left val=&quot;-9&quot;/&gt;&lt;top val=&quot;50&quot;/&gt;&lt;width val=&quot;730&quot;/&gt;&lt;height val=&quot;5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20&quot;/&gt;&lt;lineCharCount val=&quot;20&quot;/&gt;&lt;lineCharCount val=&quot;13&quot;/&gt;&lt;lineCharCount val=&quot;15&quot;/&gt;&lt;lineCharCount val=&quot;12&quot;/&gt;&lt;lineCharCount val=&quot;20&quot;/&gt;&lt;lineCharCount val=&quot;5&quot;/&gt;&lt;lineCharCount val=&quot;8&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0E8B486F-1850-40F5-AF96-AAB9E1719BF4}_19.png&quot;/&gt;&lt;left val=&quot;0&quot;/&gt;&lt;top val=&quot;101&quot;/&gt;&lt;width val=&quot;265&quot;/&gt;&lt;height val=&quot;374&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62B58F6D-4012-489C-9B60-F40013B682CD}_19.png&quot;/&gt;&lt;left val=&quot;276&quot;/&gt;&lt;top val=&quot;498&quot;/&gt;&lt;width val=&quot;169&quot;/&gt;&lt;height val=&quot;2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20,322075079,C:\URS Training\Power Point Presentations\January_Release_PP_Pn\Submit App for New Reg_Enterprise_Property_HHG_Passengers\Submit App for New Reg_Enterprise_Property_HHG_Passengers_pptx\Media.ppcx"/>
  <p:tag name="HTML_SHAPEINFO" val="&lt;SlideThumbPath val=&quot;Slide20.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E37EC643-1E8C-4850-B503-8DDAE21652C2}_20.png&quot;/&gt;&lt;left val=&quot;-9&quot;/&gt;&lt;top val=&quot;50&quot;/&gt;&lt;width val=&quot;730&quot;/&gt;&lt;height val=&quot;5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2&quot;/&gt;&lt;lineCharCount val=&quot;15&quot;/&gt;&lt;lineCharCount val=&quot;1&quot;/&gt;&lt;lineCharCount val=&quot;29&quot;/&gt;&lt;lineCharCount val=&quot;27&quot;/&gt;&lt;lineCharCount val=&quot;26&quot;/&gt;&lt;lineCharCount val=&quot;27&quot;/&gt;&lt;lineCharCount val=&quot;24&quot;/&gt;&lt;lineCharCount val=&quot;12&quot;/&gt;&lt;lineCharCount val=&quot;26&quot;/&gt;&lt;lineCharCount val=&quot;29&quot;/&gt;&lt;lineCharCount val=&quot;19&quot;/&gt;&lt;lineCharCount val=&quot;32&quot;/&gt;&lt;lineCharCount val=&quot;27&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F69CD1F0-714F-482D-A57B-4A7F4AE8C36A}_20.png&quot;/&gt;&lt;left val=&quot;0&quot;/&gt;&lt;top val=&quot;98&quot;/&gt;&lt;width val=&quot;316&quot;/&gt;&lt;height val=&quot;384&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E43BB6A-41A8-4147-89C2-EF1E894F1161}_20.png&quot;/&gt;&lt;left val=&quot;358&quot;/&gt;&lt;top val=&quot;348&quot;/&gt;&lt;width val=&quot;349&quot;/&gt;&lt;height val=&quot;11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151912B4-81D6-438E-8734-ACB24AFF4EC1}_20.png&quot;/&gt;&lt;left val=&quot;276&quot;/&gt;&lt;top val=&quot;498&quot;/&gt;&lt;width val=&quot;169&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21,322075079,C:\URS Training\Power Point Presentations\January_Release_PP_Pn\Submit App for New Reg_Enterprise_Property_HHG_Passengers\Submit App for New Reg_Enterprise_Property_HHG_Passengers_pptx\Media.ppcx"/>
  <p:tag name="HTML_SHAPEINFO" val="&lt;SlideThumbPath val=&quot;Slide21.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FA5694B-AA41-4948-B070-83032C07978B}_21.png&quot;/&gt;&lt;left val=&quot;-9&quot;/&gt;&lt;top val=&quot;50&quot;/&gt;&lt;width val=&quot;730&quot;/&gt;&lt;height val=&quot;59&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1&quot;/&gt;&lt;lineCharCount val=&quot;16&quot;/&gt;&lt;lineCharCount val=&quot;18&quot;/&gt;&lt;lineCharCount val=&quot;12&quot;/&gt;&lt;lineCharCount val=&quot;21&quot;/&gt;&lt;lineCharCount val=&quot;2&quot;/&gt;&lt;lineCharCount val=&quot;21&quot;/&gt;&lt;lineCharCount val=&quot;19&quot;/&gt;&lt;lineCharCount val=&quot;4&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6D45532-05D6-4FB2-90A0-2864FEED9CE1}_21.png&quot;/&gt;&lt;left val=&quot;0&quot;/&gt;&lt;top val=&quot;101&quot;/&gt;&lt;width val=&quot;268&quot;/&gt;&lt;height val=&quot;373&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38EC62E-6069-4530-B7B8-3CC776C0D7D4}_21.png&quot;/&gt;&lt;left val=&quot;276&quot;/&gt;&lt;top val=&quot;498&quot;/&gt;&lt;width val=&quot;169&quot;/&gt;&lt;height val=&quot;2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PSNARRATION" val="23,322075079,C:\URS Training\Power Point Presentations\January_Release_PP_Pn\Submit App for New Reg_Enterprise_Property_HHG_Passengers\Submit App for New Reg_Enterprise_Property_HHG_Passengers_pptx\Media.ppcx"/>
  <p:tag name="HTML_SHAPEINFO" val="&lt;SlideThumbPath val=&quot;Slide22.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396AF6A9-550C-408B-A5E6-1981E8AEC6D0}_22.png&quot;/&gt;&lt;left val=&quot;-9&quot;/&gt;&lt;top val=&quot;50&quot;/&gt;&lt;width val=&quot;730&quot;/&gt;&lt;height val=&quot;59&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25&quot;/&gt;&lt;lineCharCount val=&quot;29&quot;/&gt;&lt;lineCharCount val=&quot;27&quot;/&gt;&lt;lineCharCount val=&quot;15&quot;/&gt;&lt;lineCharCount val=&quot;1&quot;/&gt;&lt;lineCharCount val=&quot;21&quot;/&gt;&lt;lineCharCount val=&quot;11&quot;/&gt;&lt;lineCharCount val=&quot;2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0C2981D4-836D-4CE5-A0A5-A2DF9AA652C3}_22.png&quot;/&gt;&lt;left val=&quot;0&quot;/&gt;&lt;top val=&quot;101&quot;/&gt;&lt;width val=&quot;328&quot;/&gt;&lt;height val=&quot;367&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F4D8CB7E-3EAA-4CC2-9F34-DCC798389513}_22.png&quot;/&gt;&lt;left val=&quot;360&quot;/&gt;&lt;top val=&quot;93&quot;/&gt;&lt;width val=&quot;343&quot;/&gt;&lt;height val=&quot;94&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Enterprise_Property_HHG_Passengers\data\asimages\{C991F414-2C79-4471-B8F6-76584A7BCF4B}_22.png&quot;/&gt;&lt;left val=&quot;357&quot;/&gt;&lt;top val=&quot;192&quot;/&gt;&lt;width val=&quot;349&quot;/&gt;&lt;height val=&quot;21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08730D6D-A7CC-4123-9AB1-D2C4B22836EA}_22.png&quot;/&gt;&lt;left val=&quot;276&quot;/&gt;&lt;top val=&quot;498&quot;/&gt;&lt;width val=&quot;169&quot;/&gt;&lt;height val=&quot;2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7&quot;/&gt;&lt;lineCharCount val=&quot;54&quot;/&gt;&lt;lineCharCount val=&quot;37&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24,322075079,C:\URS Training\Power Point Presentations\January_Release_PP_Pn\Submit App for New Reg_Enterprise_Property_HHG_Passengers\Submit App for New Reg_Enterprise_Property_HHG_Passengers_pptx\Media.ppcx"/>
  <p:tag name="HTML_SHAPEINFO" val="&lt;SlideThumbPath val=&quot;Slide23.PNG&quot;/&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1F2D005C-08CF-4CA6-A3E4-47EF44B19915}_23.png&quot;/&gt;&lt;left val=&quot;-9&quot;/&gt;&lt;top val=&quot;50&quot;/&gt;&lt;width val=&quot;730&quot;/&gt;&lt;height val=&quot;5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22&quot;/&gt;&lt;lineCharCount val=&quot;30&quot;/&gt;&lt;lineCharCount val=&quot;20&quot;/&gt;&lt;lineCharCount val=&quot;10&quot;/&gt;&lt;lineCharCount val=&quot;1&quot;/&gt;&lt;lineCharCount val=&quot;32&quot;/&gt;&lt;lineCharCount val=&quot;32&quot;/&gt;&lt;lineCharCount val=&quot;24&quot;/&gt;&lt;lineCharCount val=&quot;24&quot;/&gt;&lt;lineCharCount val=&quot;25&quot;/&gt;&lt;lineCharCount val=&quot;23&quot;/&gt;&lt;lineCharCount val=&quot;30&quot;/&gt;&lt;lineCharCount val=&quot;33&quot;/&gt;&lt;lineCharCount val=&quot;34&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73D6E9F-26DC-4F69-A8A4-10B34CA79585}_23.png&quot;/&gt;&lt;left val=&quot;0&quot;/&gt;&lt;top val=&quot;98&quot;/&gt;&lt;width val=&quot;346&quot;/&gt;&lt;height val=&quot;388&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E792798E-BBC0-48F2-BA56-4EA558816004}_23.png&quot;/&gt;&lt;left val=&quot;360&quot;/&gt;&lt;top val=&quot;90&quot;/&gt;&lt;width val=&quot;343&quot;/&gt;&lt;height val=&quot;91&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310D27ED-A8F7-44BA-9D8F-1F20A292169B}_23.png&quot;/&gt;&lt;left val=&quot;276&quot;/&gt;&lt;top val=&quot;498&quot;/&gt;&lt;width val=&quot;169&quot;/&gt;&lt;height val=&quot;2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PSNARRATION" val="25,322075079,C:\URS Training\Power Point Presentations\January_Release_PP_Pn\Submit App for New Reg_Enterprise_Property_HHG_Passengers\Submit App for New Reg_Enterprise_Property_HHG_Passengers_pptx\Media.ppcx"/>
  <p:tag name="HTML_SHAPEINFO" val="&lt;SlideThumbPath val=&quot;Slide24.PNG&quot;/&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0188CBBA-6F48-4C99-9CAD-DB552F700E7B}_24.png&quot;/&gt;&lt;left val=&quot;-9&quot;/&gt;&lt;top val=&quot;50&quot;/&gt;&lt;width val=&quot;730&quot;/&gt;&lt;height val=&quot;5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26&quot;/&gt;&lt;lineCharCount val=&quot;24&quot;/&gt;&lt;lineCharCount val=&quot;10&quot;/&gt;&lt;lineCharCount val=&quot;1&quot;/&gt;&lt;lineCharCount val=&quot;27&quot;/&gt;&lt;lineCharCount val=&quot;23&quot;/&gt;&lt;lineCharCount val=&quot;19&quot;/&gt;&lt;lineCharCount val=&quot;29&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A39F19C-1DBF-49FD-A9A1-7C8C5E2B7074}_24.png&quot;/&gt;&lt;left val=&quot;0&quot;/&gt;&lt;top val=&quot;100&quot;/&gt;&lt;width val=&quot;337&quot;/&gt;&lt;height val=&quot;36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B3C1D80-0E30-468E-8305-BD92337334A9}_24.png&quot;/&gt;&lt;left val=&quot;360&quot;/&gt;&lt;top val=&quot;90&quot;/&gt;&lt;width val=&quot;323&quot;/&gt;&lt;height val=&quot;91&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E63B7046-9D6F-4E7D-B3CC-5837972A5D74}_24.png&quot;/&gt;&lt;left val=&quot;276&quot;/&gt;&lt;top val=&quot;498&quot;/&gt;&lt;width val=&quot;169&quot;/&gt;&lt;height val=&quot;2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 val="26,322075079,C:\URS Training\Power Point Presentations\January_Release_PP_Pn\Submit App for New Reg_Enterprise_Property_HHG_Passengers\Submit App for New Reg_Enterprise_Property_HHG_Passengers_pptx\Media.ppcx"/>
  <p:tag name="HTML_SHAPEINFO" val="&lt;SlideThumbPath val=&quot;Slide25.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E70EA18-2053-4E28-9FCD-0B6D2CF436A7}_25.png&quot;/&gt;&lt;left val=&quot;-9&quot;/&gt;&lt;top val=&quot;50&quot;/&gt;&lt;width val=&quot;730&quot;/&gt;&lt;height val=&quot;5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33&quot;/&gt;&lt;lineCharCount val=&quot;29&quot;/&gt;&lt;lineCharCount val=&quot;32&quot;/&gt;&lt;lineCharCount val=&quot;28&quot;/&gt;&lt;lineCharCount val=&quot;24&quot;/&gt;&lt;lineCharCount val=&quot;2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7DDB2DD-5989-4BA0-89B1-ABA5128E07D6}_25.png&quot;/&gt;&lt;left val=&quot;0&quot;/&gt;&lt;top val=&quot;101&quot;/&gt;&lt;width val=&quot;360&quot;/&gt;&lt;height val=&quot;253&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38&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168D7B73-15D7-412D-847A-4DC5D70BC74F}_25.png&quot;/&gt;&lt;left val=&quot;0&quot;/&gt;&lt;top val=&quot;375&quot;/&gt;&lt;width val=&quot;720&quot;/&gt;&lt;height val=&quot;10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1DB57B2-FEED-4AA0-9AD9-6059A3ED0BE9}_25.png&quot;/&gt;&lt;left val=&quot;360&quot;/&gt;&lt;top val=&quot;90&quot;/&gt;&lt;width val=&quot;338&quot;/&gt;&lt;height val=&quot;91&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EBC98E65-2E02-46FF-B546-7C73BC7B9F99}_25.png&quot;/&gt;&lt;left val=&quot;276&quot;/&gt;&lt;top val=&quot;498&quot;/&gt;&lt;width val=&quot;169&quot;/&gt;&lt;height val=&quot;2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 val="27,322075079,C:\URS Training\Power Point Presentations\January_Release_PP_Pn\Submit App for New Reg_Enterprise_Property_HHG_Passengers\Submit App for New Reg_Enterprise_Property_HHG_Passengers_pptx\Media.ppcx"/>
  <p:tag name="HTML_SHAPEINFO" val="&lt;SlideThumbPath val=&quot;Slide26.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8AC3D2BD-2B30-4374-ADE5-69213E30DAFA}_26.png&quot;/&gt;&lt;left val=&quot;-9&quot;/&gt;&lt;top val=&quot;50&quot;/&gt;&lt;width val=&quot;730&quot;/&gt;&lt;height val=&quot;5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5&quot;/&gt;&lt;lineCharCount val=&quot;28&quot;/&gt;&lt;lineCharCount val=&quot;28&quot;/&gt;&lt;lineCharCount val=&quot;29&quot;/&gt;&lt;lineCharCount val=&quot;26&quot;/&gt;&lt;lineCharCount val=&quot;32&quot;/&gt;&lt;lineCharCount val=&quot;29&quot;/&gt;&lt;lineCharCount val=&quot;32&quot;/&gt;&lt;lineCharCount val=&quot;24&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9E0BD9D-048B-43A1-86F6-75BFFC173747}_26.png&quot;/&gt;&lt;left val=&quot;0&quot;/&gt;&lt;top val=&quot;101&quot;/&gt;&lt;width val=&quot;346&quot;/&gt;&lt;height val=&quot;379&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89CC5591-FFF4-409C-95B2-2BB699145351}_26.png&quot;/&gt;&lt;left val=&quot;360&quot;/&gt;&lt;top val=&quot;90&quot;/&gt;&lt;width val=&quot;341&quot;/&gt;&lt;height val=&quot;91&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C151860-C8FC-4C74-9DBE-9899A3A083C5}_26.png&quot;/&gt;&lt;left val=&quot;276&quot;/&gt;&lt;top val=&quot;498&quot;/&gt;&lt;width val=&quot;169&quot;/&gt;&lt;height val=&quot;2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28,322075079,C:\URS Training\Power Point Presentations\January_Release_PP_Pn\Submit App for New Reg_Enterprise_Property_HHG_Passengers\Submit App for New Reg_Enterprise_Property_HHG_Passengers_pptx\Media.ppcx"/>
  <p:tag name="HTML_SHAPEINFO" val="&lt;SlideThumbPath val=&quot;Slide27.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FCF704E6-AFCA-4E86-8FFA-253FD0B2B748}_27.png&quot;/&gt;&lt;left val=&quot;-9&quot;/&gt;&lt;top val=&quot;51&quot;/&gt;&lt;width val=&quot;730&quot;/&gt;&lt;height val=&quot;56&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7&quot;/&gt;&lt;lineCharCount val=&quot;28&quot;/&gt;&lt;lineCharCount val=&quot;28&quot;/&gt;&lt;lineCharCount val=&quot;27&quot;/&gt;&lt;lineCharCount val=&quot;29&quot;/&gt;&lt;lineCharCount val=&quot;9&quot;/&gt;&lt;lineCharCount val=&quot;1&quot;/&gt;&lt;lineCharCount val=&quot;26&quot;/&gt;&lt;lineCharCount val=&quot;30&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5A3C2A5-DDB4-4F2A-AFA5-731A59A49BCF}_27.png&quot;/&gt;&lt;left val=&quot;0&quot;/&gt;&lt;top val=&quot;99&quot;/&gt;&lt;width val=&quot;355&quot;/&gt;&lt;height val=&quot;380&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5&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C5F6E567-81C0-41B0-97FB-1C125DD6664B}_27.png&quot;/&gt;&lt;left val=&quot;369&quot;/&gt;&lt;top val=&quot;108&quot;/&gt;&lt;width val=&quot;336&quot;/&gt;&lt;height val=&quot;8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E36BA8A-94CB-43EE-B92A-26996DB73715}_27.png&quot;/&gt;&lt;left val=&quot;276&quot;/&gt;&lt;top val=&quot;498&quot;/&gt;&lt;width val=&quot;169&quot;/&gt;&lt;height val=&quot;2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PSNARRATION" val="29,322075079,C:\URS Training\Power Point Presentations\January_Release_PP_Pn\Submit App for New Reg_Enterprise_Property_HHG_Passengers\Submit App for New Reg_Enterprise_Property_HHG_Passengers_pptx\Media.ppcx"/>
  <p:tag name="HTML_SHAPEINFO" val="&lt;SlideThumbPath val=&quot;Slide28.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1C72430-1327-4B8F-87C2-52AF79F36C97}_28.png&quot;/&gt;&lt;left val=&quot;-9&quot;/&gt;&lt;top val=&quot;50&quot;/&gt;&lt;width val=&quot;730&quot;/&gt;&lt;height val=&quot;5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7&quot;/&gt;&lt;lineCharCount val=&quot;25&quot;/&gt;&lt;lineCharCount val=&quot;14&quot;/&gt;&lt;lineCharCount val=&quot;1&quot;/&gt;&lt;lineCharCount val=&quot;29&quot;/&gt;&lt;lineCharCount val=&quot;5&quot;/&gt;&lt;lineCharCount val=&quot;1&quot;/&gt;&lt;lineCharCount val=&quot;31&quot;/&gt;&lt;lineCharCount val=&quot;30&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5A056BAE-8F30-4A47-B1D4-9B0338AEAEF6}_28.png&quot;/&gt;&lt;left val=&quot;0&quot;/&gt;&lt;top val=&quot;101&quot;/&gt;&lt;width val=&quot;354&quot;/&gt;&lt;height val=&quot;379&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0&quot;/&gt;&lt;lineCharCount val=&quot;27&quot;/&gt;&lt;lineCharCount val=&quot;31&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2862688-9E1E-44A5-972C-FC265C02F54C}_28.png&quot;/&gt;&lt;left val=&quot;353&quot;/&gt;&lt;top val=&quot;357&quot;/&gt;&lt;width val=&quot;364&quot;/&gt;&lt;height val=&quot;13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0893C9E9-F5A8-46E6-890F-3BBFF3D81BBC}_28.png&quot;/&gt;&lt;left val=&quot;360&quot;/&gt;&lt;top val=&quot;92&quot;/&gt;&lt;width val=&quot;341&quot;/&gt;&lt;height val=&quot;91&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F799AC3-BC7A-4C6B-9EF4-046EE1668A25}_28.png&quot;/&gt;&lt;left val=&quot;276&quot;/&gt;&lt;top val=&quot;498&quot;/&gt;&lt;width val=&quot;169&quot;/&gt;&lt;height val=&quot;29&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 val="30,322075079,C:\URS Training\Power Point Presentations\January_Release_PP_Pn\Submit App for New Reg_Enterprise_Property_HHG_Passengers\Submit App for New Reg_Enterprise_Property_HHG_Passengers_pptx\Media.ppcx"/>
  <p:tag name="HTML_SHAPEINFO" val="&lt;SlideThumbPath val=&quot;Slide29.PNG&quot;/&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C24A967-C33D-4856-8F6C-E7B98C27DD8F}_29.png&quot;/&gt;&lt;left val=&quot;-9&quot;/&gt;&lt;top val=&quot;50&quot;/&gt;&lt;width val=&quot;730&quot;/&gt;&lt;height val=&quot;59&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EBF30446-20FB-4BC3-B390-FB90AB36FFED}_29.png&quot;/&gt;&lt;left val=&quot;7&quot;/&gt;&lt;top val=&quot;138&quot;/&gt;&lt;width val=&quot;700&quot;/&gt;&lt;height val=&quot;216&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7BFC0AB6-7850-47CB-832B-46AD184F9213}_29.png&quot;/&gt;&lt;left val=&quot;276&quot;/&gt;&lt;top val=&quot;498&quot;/&gt;&lt;width val=&quot;169&quot;/&gt;&lt;height val=&quot;2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322075079,C:\URS Training\Power Point Presentations\January_Release_PP_Pn\Submit App for New Reg_Enterprise_Property_HHG_Passengers\Submit App for New Reg_Enterprise_Property_HHG_Passengers_pptx\Media.ppcx"/>
  <p:tag name="HTML_SHAPEINFO" val="&lt;SlideThumbPath val=&quot;Slide1.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5FFD329C-6E56-4C13-B99B-193DB465CE49}_1.png&quot;/&gt;&lt;left val=&quot;12&quot;/&gt;&lt;top val=&quot;59&quot;/&gt;&lt;width val=&quot;696&quot;/&gt;&lt;height val=&quot;9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12&quot;/&gt;&lt;lineCharCount val=&quot;47&quot;/&gt;&lt;lineCharCount val=&quot;32&quot;/&gt;&lt;lineCharCount val=&quot;1&quot;/&gt;&lt;lineCharCount val=&quot;4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409BE34-4E6F-4496-B80D-306EE84EA7C4}_1.png&quot;/&gt;&lt;left val=&quot;11&quot;/&gt;&lt;top val=&quot;159&quot;/&gt;&lt;width val=&quot;700&quot;/&gt;&lt;height val=&quot;28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E810AC0-9CC3-4900-A265-9E34C2E157CA}_1.png&quot;/&gt;&lt;left val=&quot;12&quot;/&gt;&lt;top val=&quot;476&quot;/&gt;&lt;width val=&quot;601&quot;/&gt;&lt;height val=&quot;4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2,322075079,C:\URS Training\Power Point Presentations\January_Release_PP_Pn\Submit App for New Reg_Enterprise_Property_HHG_Passengers\Submit App for New Reg_Enterprise_Property_HHG_Passengers_pptx\Media.ppcx"/>
  <p:tag name="HTML_SHAPEINFO" val="&lt;SlideThumbPath val=&quot;Slide2.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A5C1D00-35DC-42AD-BD8E-B52133F4E638}_2.png&quot;/&gt;&lt;left val=&quot;-9&quot;/&gt;&lt;top val=&quot;50&quot;/&gt;&lt;width val=&quot;730&quot;/&gt;&lt;height val=&quot;5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62&quot;/&gt;&lt;lineCharCount val=&quot;1&quot;/&gt;&lt;lineCharCount val=&quot;61&quot;/&gt;&lt;lineCharCount val=&quot;62&quot;/&gt;&lt;lineCharCount val=&quot;66&quot;/&gt;&lt;lineCharCount val=&quot;36&quot;/&gt;&lt;lineCharCount val=&quot;1&quot;/&gt;&lt;lineCharCount val=&quot;57&quot;/&gt;&lt;lineCharCount val=&quot;4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7364E9E-965F-4557-8EFC-977C988ADE7A}_2.png&quot;/&gt;&lt;left val=&quot;-1&quot;/&gt;&lt;top val=&quot;97&quot;/&gt;&lt;width val=&quot;715&quot;/&gt;&lt;height val=&quot;37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2771C499-E8E3-4C1B-8613-8AA8A2D380BC}_2.png&quot;/&gt;&lt;left val=&quot;276&quot;/&gt;&lt;top val=&quot;498&quot;/&gt;&lt;width val=&quot;169&quot;/&gt;&lt;height val=&quot;2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3,322075079,C:\URS Training\Power Point Presentations\January_Release_PP_Pn\Submit App for New Reg_Enterprise_Property_HHG_Passengers\Submit App for New Reg_Enterprise_Property_HHG_Passengers_pptx\Media.ppcx"/>
  <p:tag name="HTML_SHAPEINFO" val="&lt;SlideThumbPath val=&quot;Slide3.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75FAF817-CDEC-4161-BBB9-0D2AFFDB3E00}_3.png&quot;/&gt;&lt;left val=&quot;-9&quot;/&gt;&lt;top val=&quot;50&quot;/&gt;&lt;width val=&quot;730&quot;/&gt;&lt;height val=&quot;5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C17521CD-231A-4449-8753-9F24FC1127A6}_3.png&quot;/&gt;&lt;left val=&quot;0&quot;/&gt;&lt;top val=&quot;100&quot;/&gt;&lt;width val=&quot;712&quot;/&gt;&lt;height val=&quot;7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84A5056E-353C-4F6B-89B7-E917A56FC480}_3.png&quot;/&gt;&lt;left val=&quot;276&quot;/&gt;&lt;top val=&quot;498&quot;/&gt;&lt;width val=&quot;169&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4,322075079,C:\URS Training\Power Point Presentations\January_Release_PP_Pn\Submit App for New Reg_Enterprise_Property_HHG_Passengers\Submit App for New Reg_Enterprise_Property_HHG_Passengers_pptx\Media.ppcx"/>
  <p:tag name="HTML_SHAPEINFO" val="&lt;SlideThumbPath val=&quot;Slide4.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8F844FF2-5CAF-4DBE-A765-3B441352E52E}_4.png&quot;/&gt;&lt;left val=&quot;-9&quot;/&gt;&lt;top val=&quot;50&quot;/&gt;&lt;width val=&quot;730&quot;/&gt;&lt;height val=&quot;5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586574A-5106-4F97-B3B3-B76CEDF8AAE6}_4.png&quot;/&gt;&lt;left val=&quot;-1&quot;/&gt;&lt;top val=&quot;90&quot;/&gt;&lt;width val=&quot;715&quot;/&gt;&lt;height val=&quot;15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C1E76B8-0A53-4A5C-8CAD-1F6560167691}_4.png&quot;/&gt;&lt;left val=&quot;276&quot;/&gt;&lt;top val=&quot;498&quot;/&gt;&lt;width val=&quot;169&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5,322075079,C:\URS Training\Power Point Presentations\January_Release_PP_Pn\Submit App for New Reg_Enterprise_Property_HHG_Passengers\Submit App for New Reg_Enterprise_Property_HHG_Passengers_pptx\Media.ppcx"/>
  <p:tag name="HTML_SHAPEINFO" val="&lt;SlideThumbPath val=&quot;Slide5.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8F6D72C-061A-47CA-B573-8A9D0DB0D172}_5.png&quot;/&gt;&lt;left val=&quot;-9&quot;/&gt;&lt;top val=&quot;50&quot;/&gt;&lt;width val=&quot;730&quot;/&gt;&lt;height val=&quot;5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7&quot;/&gt;&lt;lineCharCount val=&quot;2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F6625D0-2DFD-444E-960F-7E7A348F40D8}_5.png&quot;/&gt;&lt;left val=&quot;12&quot;/&gt;&lt;top val=&quot;103&quot;/&gt;&lt;width val=&quot;326&quot;/&gt;&lt;height val=&quot;14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E1FA521-1E6F-43F8-A072-471939E23E6E}_5.png&quot;/&gt;&lt;left val=&quot;357&quot;/&gt;&lt;top val=&quot;103&quot;/&gt;&lt;width val=&quot;326&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E9FAC34D-E5D2-4046-89D3-32750C024656}_5.png&quot;/&gt;&lt;left val=&quot;276&quot;/&gt;&lt;top val=&quot;498&quot;/&gt;&lt;width val=&quot;169&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6,322075079,C:\URS Training\Power Point Presentations\January_Release_PP_Pn\Submit App for New Reg_Enterprise_Property_HHG_Passengers\Submit App for New Reg_Enterprise_Property_HHG_Passengers_pptx\Media.ppcx"/>
  <p:tag name="HTML_SHAPEINFO" val="&lt;SlideThumbPath val=&quot;Slide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0C6CB042-6410-4402-B7E4-BFBCEFCF69EE}_6.png&quot;/&gt;&lt;left val=&quot;-9&quot;/&gt;&lt;top val=&quot;50&quot;/&gt;&lt;width val=&quot;730&quot;/&gt;&lt;height val=&quot;5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28&quot;/&gt;&lt;lineCharCount val=&quot;30&quot;/&gt;&lt;lineCharCount val=&quot;31&quot;/&gt;&lt;lineCharCount val=&quot;5&quot;/&gt;&lt;lineCharCount val=&quot;1&quot;/&gt;&lt;lineCharCount val=&quot;30&quot;/&gt;&lt;lineCharCount val=&quot;28&quot;/&gt;&lt;lineCharCount val=&quot;30&quot;/&gt;&lt;lineCharCount val=&quot;30&quot;/&gt;&lt;lineCharCount val=&quot;25&quot;/&gt;&lt;lineCharCount val=&quot;1&quot;/&gt;&lt;lineCharCount val=&quot;29&quot;/&gt;&lt;lineCharCount val=&quot;29&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54F6995-9858-403F-AD50-17AC82414AD5}_6.png&quot;/&gt;&lt;left val=&quot;-1&quot;/&gt;&lt;top val=&quot;90&quot;/&gt;&lt;width val=&quot;364&quot;/&gt;&lt;height val=&quot;40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4776CEA-B332-4CCF-A705-60259C94994C}_6.png&quot;/&gt;&lt;left val=&quot;276&quot;/&gt;&lt;top val=&quot;498&quot;/&gt;&lt;width val=&quot;169&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7,322075079,C:\URS Training\Power Point Presentations\January_Release_PP_Pn\Submit App for New Reg_Enterprise_Property_HHG_Passengers\Submit App for New Reg_Enterprise_Property_HHG_Passengers_pptx\Media.ppcx"/>
  <p:tag name="HTML_SHAPEINFO" val="&lt;SlideThumbPath val=&quot;Slide7.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C6886D66-1E8F-4B61-B306-FE9743C1BCCF}_7.png&quot;/&gt;&lt;left val=&quot;-7&quot;/&gt;&lt;top val=&quot;54&quot;/&gt;&lt;width val=&quot;728&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7&quot;/&gt;&lt;lineCharCount val=&quot;66&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389FF624-245B-4569-A421-A0B5BBE17B68}_7.png&quot;/&gt;&lt;left val=&quot;0&quot;/&gt;&lt;top val=&quot;100&quot;/&gt;&lt;width val=&quot;711&quot;/&gt;&lt;height val=&quot;10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20&quot;/&gt;&lt;lineCharCount val=&quot;21&quot;/&gt;&lt;lineCharCount val=&quot;22&quot;/&gt;&lt;lineCharCount val=&quot;32&quot;/&gt;&lt;lineCharCount val=&quot;33&quot;/&gt;&lt;lineCharCount val=&quot;26&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096D666-9AA2-491A-9E6B-E01967DA6C06}_7.png&quot;/&gt;&lt;left val=&quot;7&quot;/&gt;&lt;top val=&quot;201&quot;/&gt;&lt;width val=&quot;353&quot;/&gt;&lt;height val=&quot;27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24&quot;/&gt;&lt;lineCharCount val=&quot;26&quot;/&gt;&lt;lineCharCount val=&quot;17&quot;/&gt;&lt;lineCharCount val=&quot;20&quot;/&gt;&lt;lineCharCount val=&quot;20&quot;/&gt;&lt;lineCharCount val=&quot;25&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A18A486-3146-425C-A3C4-633A8166F45C}_7.png&quot;/&gt;&lt;left val=&quot;360&quot;/&gt;&lt;top val=&quot;201&quot;/&gt;&lt;width val=&quot;353&quot;/&gt;&lt;height val=&quot;2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24B384B1-44E1-4CF3-A482-2F0F60F692D8}_7.png&quot;/&gt;&lt;left val=&quot;276&quot;/&gt;&lt;top val=&quot;498&quot;/&gt;&lt;width val=&quot;169&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8,322075079,C:\URS Training\Power Point Presentations\January_Release_PP_Pn\Submit App for New Reg_Enterprise_Property_HHG_Passengers\Submit App for New Reg_Enterprise_Property_HHG_Passengers_pptx\Media.ppcx"/>
  <p:tag name="HTML_SHAPEINFO" val="&lt;SlideThumbPath val=&quot;Slide8.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CC2599BF-95AD-413B-B77D-D8415AC03C11}_8.png&quot;/&gt;&lt;left val=&quot;-9&quot;/&gt;&lt;top val=&quot;50&quot;/&gt;&lt;width val=&quot;730&quot;/&gt;&lt;height val=&quot;5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2&quot;/&gt;&lt;lineCharCount val=&quot;27&quot;/&gt;&lt;lineCharCount val=&quot;1&quot;/&gt;&lt;lineCharCount val=&quot;23&quot;/&gt;&lt;lineCharCount val=&quot;26&quot;/&gt;&lt;lineCharCount val=&quot;14&quot;/&gt;&lt;lineCharCount val=&quot;25&quot;/&gt;&lt;lineCharCount val=&quot;24&quot;/&gt;&lt;lineCharCount val=&quot;23&quot;/&gt;&lt;lineCharCount val=&quot;13&quot;/&gt;&lt;lineCharCount val=&quot;22&quot;/&gt;&lt;lineCharCount val=&quot;26&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26FB5935-3918-4367-82C7-C3C83C6EFFB1}_8.png&quot;/&gt;&lt;left val=&quot;-2&quot;/&gt;&lt;top val=&quot;99&quot;/&gt;&lt;width val=&quot;328&quot;/&gt;&lt;height val=&quot;37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FAA3C0B7-F298-4E58-9A3B-E5B332638B64}_8.png&quot;/&gt;&lt;left val=&quot;276&quot;/&gt;&lt;top val=&quot;498&quot;/&gt;&lt;width val=&quot;169&quot;/&gt;&lt;height val=&quot;2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9,322075079,C:\URS Training\Power Point Presentations\January_Release_PP_Pn\Submit App for New Reg_Enterprise_Property_HHG_Passengers\Submit App for New Reg_Enterprise_Property_HHG_Passengers_pptx\Media.ppcx"/>
  <p:tag name="HTML_SHAPEINFO" val="&lt;SlideThumbPath val=&quot;Slide9.PNG&quo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A9614CF-B2F6-4F22-812A-FB044C60E0C0}_9.png&quot;/&gt;&lt;left val=&quot;-9&quot;/&gt;&lt;top val=&quot;50&quot;/&gt;&lt;width val=&quot;730&quot;/&gt;&lt;height val=&quot;5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8&quot;/&gt;&lt;lineCharCount val=&quot;29&quot;/&gt;&lt;lineCharCount val=&quot;30&quot;/&gt;&lt;lineCharCount val=&quot;33&quot;/&gt;&lt;lineCharCount val=&quot;17&quot;/&gt;&lt;lineCharCount val=&quot;1&quot;/&gt;&lt;lineCharCount val=&quot;25&quot;/&gt;&lt;lineCharCount val=&quot;29&quot;/&gt;&lt;lineCharCount val=&quot;7&quot;/&gt;&lt;lineCharCount val=&quot;6&quot;/&gt;&lt;lineCharCount val=&quot;8&quot;/&gt;&lt;lineCharCount val=&quot;14&quot;/&gt;&lt;lineCharCount val=&quot;30&quot;/&gt;&lt;lineCharCount val=&quot;8&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91F3EE8-F0D1-41A7-8121-C0A779F3EA39}_9.png&quot;/&gt;&lt;left val=&quot;2&quot;/&gt;&lt;top val=&quot;103&quot;/&gt;&lt;width val=&quot;343&quot;/&gt;&lt;height val=&quot;38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2E764E3F-C97C-489C-A146-2C6207DF2380}_9.png&quot;/&gt;&lt;left val=&quot;360&quot;/&gt;&lt;top val=&quot;90&quot;/&gt;&lt;width val=&quot;337&quot;/&gt;&lt;height val=&quot;9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76D759F8-A1D6-4CE5-A9DA-95FDCADCFC03}_9.png&quot;/&gt;&lt;left val=&quot;276&quot;/&gt;&lt;top val=&quot;498&quot;/&gt;&lt;width val=&quot;169&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10,322075079,C:\URS Training\Power Point Presentations\January_Release_PP_Pn\Submit App for New Reg_Enterprise_Property_HHG_Passengers\Submit App for New Reg_Enterprise_Property_HHG_Passengers_pptx\Media.ppcx"/>
  <p:tag name="HTML_SHAPEINFO" val="&lt;SlideThumbPath val=&quot;Slide10.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44A5C76-DE43-403B-B4BB-4A19CDBB65A2}_10.png&quot;/&gt;&lt;left val=&quot;-9&quot;/&gt;&lt;top val=&quot;50&quot;/&gt;&lt;width val=&quot;730&quot;/&gt;&lt;height val=&quot;5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1&quot;/&gt;&lt;lineCharCount val=&quot;11&quot;/&gt;&lt;lineCharCount val=&quot;1&quot;/&gt;&lt;lineCharCount val=&quot;25&quot;/&gt;&lt;lineCharCount val=&quot;28&quot;/&gt;&lt;lineCharCount val=&quot;5&quot;/&gt;&lt;lineCharCount val=&quot;28&quot;/&gt;&lt;lineCharCount val=&quot;10&quot;/&gt;&lt;lineCharCount val=&quot;29&quot;/&gt;&lt;lineCharCount val=&quot;11&quot;/&gt;&lt;lineCharCount val=&quot;28&quot;/&gt;&lt;lineCharCount val=&quot;7&quot;/&gt;&lt;lineCharCount val=&quot;33&quot;/&gt;&lt;lineCharCount val=&quot;18&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0C60774-DDD4-4097-B8F8-B18A892E3E0E}_10.png&quot;/&gt;&lt;left val=&quot;0&quot;/&gt;&lt;top val=&quot;96&quot;/&gt;&lt;width val=&quot;360&quot;/&gt;&lt;height val=&quot;384&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7&quot;/&gt;&lt;lineCharCount val=&quot;22&quot;/&gt;&lt;lineCharCount val=&quot;34&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5645324-FF53-427E-9CE7-4E670DEAD12B}_10.png&quot;/&gt;&lt;left val=&quot;355&quot;/&gt;&lt;top val=&quot;360&quot;/&gt;&lt;width val=&quot;358&quot;/&gt;&lt;height val=&quot;12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43E89D5-F78D-42EF-977E-7C77772350F0}_10.png&quot;/&gt;&lt;left val=&quot;360&quot;/&gt;&lt;top val=&quot;90&quot;/&gt;&lt;width val=&quot;341&quot;/&gt;&lt;height val=&quot;9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1B6C519D-B854-4C2C-9F16-9C97A2693DD0}_10.png&quot;/&gt;&lt;left val=&quot;276&quot;/&gt;&lt;top val=&quot;498&quot;/&gt;&lt;width val=&quot;169&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11,322075079,C:\URS Training\Power Point Presentations\January_Release_PP_Pn\Submit App for New Reg_Enterprise_Property_HHG_Passengers\Submit App for New Reg_Enterprise_Property_HHG_Passengers_pptx\Media.ppcx"/>
  <p:tag name="HTML_SHAPEINFO" val="&lt;SlideThumbPath val=&quot;Slide11.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AE9B1FF4-1634-4C74-8572-09C188865D54}_11.png&quot;/&gt;&lt;left val=&quot;-9&quot;/&gt;&lt;top val=&quot;50&quot;/&gt;&lt;width val=&quot;730&quot;/&gt;&lt;height val=&quot;5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26&quot;/&gt;&lt;lineCharCount val=&quot;19&quot;/&gt;&lt;lineCharCount val=&quot;1&quot;/&gt;&lt;lineCharCount val=&quot;30&quot;/&gt;&lt;lineCharCount val=&quot;22&quot;/&gt;&lt;lineCharCount val=&quot;32&quot;/&gt;&lt;lineCharCount val=&quot;26&quot;/&gt;&lt;lineCharCount val=&quot;13&quot;/&gt;&lt;lineCharCount val=&quot;24&quot;/&gt;&lt;lineCharCount val=&quot;27&quot;/&gt;&lt;lineCharCount val=&quot;20&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C9BE8AAD-1D36-45B1-BF8B-56C9A99907E7}_11.png&quot;/&gt;&lt;left val=&quot;0&quot;/&gt;&lt;top val=&quot;98&quot;/&gt;&lt;width val=&quot;370&quot;/&gt;&lt;height val=&quot;38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31D2889-4DA9-4791-A28B-A6CEAB4D7B33}_11.png&quot;/&gt;&lt;left val=&quot;360&quot;/&gt;&lt;top val=&quot;93&quot;/&gt;&lt;width val=&quot;353&quot;/&gt;&lt;height val=&quot;10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EE46C22-9525-41E0-AB04-5235E669A500}_11.png&quot;/&gt;&lt;left val=&quot;276&quot;/&gt;&lt;top val=&quot;498&quot;/&gt;&lt;width val=&quot;169&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 val="12,322075079,C:\URS Training\Power Point Presentations\January_Release_PP_Pn\Submit App for New Reg_Enterprise_Property_HHG_Passengers\Submit App for New Reg_Enterprise_Property_HHG_Passengers_pptx\Media.ppcx"/>
  <p:tag name="HTML_SHAPEINFO" val="&lt;SlideThumbPath val=&quot;Slide12.PNG&quot;/&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53E8ABDC-ECB6-46C1-8949-48DCB0D31734}_12.png&quot;/&gt;&lt;left val=&quot;-9&quot;/&gt;&lt;top val=&quot;50&quot;/&gt;&lt;width val=&quot;730&quot;/&gt;&lt;height val=&quot;59&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7&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6EBBF26-7B63-40D4-9B6C-608A585277A1}_12.png&quot;/&gt;&lt;left val=&quot;0&quot;/&gt;&lt;top val=&quot;101&quot;/&gt;&lt;width val=&quot;360&quot;/&gt;&lt;height val=&quot;10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717C1895-8D2A-456C-8E89-431BD53DACE0}_12.png&quot;/&gt;&lt;left val=&quot;359&quot;/&gt;&lt;top val=&quot;101&quot;/&gt;&lt;width val=&quot;344&quot;/&gt;&lt;height val=&quot;9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9C521D2C-30A1-45F8-BC50-CBE81CB83BDC}_12.png&quot;/&gt;&lt;left val=&quot;276&quot;/&gt;&lt;top val=&quot;497&quot;/&gt;&lt;width val=&quot;169&quot;/&gt;&lt;height val=&quot;2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 val="13,322075079,C:\URS Training\Power Point Presentations\January_Release_PP_Pn\Submit App for New Reg_Enterprise_Property_HHG_Passengers\Submit App for New Reg_Enterprise_Property_HHG_Passengers_pptx\Media.ppcx"/>
  <p:tag name="HTML_SHAPEINFO" val="&lt;SlideThumbPath val=&quot;Slide13.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11DB222F-FD4C-4CD9-BE2E-5A6DB797219C}_13.png&quot;/&gt;&lt;left val=&quot;-9&quot;/&gt;&lt;top val=&quot;50&quot;/&gt;&lt;width val=&quot;730&quot;/&gt;&lt;height val=&quot;5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C74C6025-D800-4051-AF93-B19EBBA25ACF}_13.png&quot;/&gt;&lt;left val=&quot;0&quot;/&gt;&lt;top val=&quot;101&quot;/&gt;&lt;width val=&quot;712&quot;/&gt;&lt;height val=&quot;7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3222F4EE-8B70-4ACB-BE38-65B545458F95}_13.png&quot;/&gt;&lt;left val=&quot;276&quot;/&gt;&lt;top val=&quot;504&quot;/&gt;&lt;width val=&quot;169&quot;/&gt;&lt;height val=&quot;3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14,322075079,C:\URS Training\Power Point Presentations\January_Release_PP_Pn\Submit App for New Reg_Enterprise_Property_HHG_Passengers\Submit App for New Reg_Enterprise_Property_HHG_Passengers_pptx\Media.ppcx"/>
  <p:tag name="HTML_SHAPEINFO" val="&lt;SlideThumbPath val=&quot;Slide14.PNG&quot;/&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CB6FE9C1-9DD6-42C5-9AD1-A85E773CE059}_14.png&quot;/&gt;&lt;left val=&quot;-9&quot;/&gt;&lt;top val=&quot;50&quot;/&gt;&lt;width val=&quot;730&quot;/&gt;&lt;height val=&quot;5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FD7A1A5B-2C9F-4554-9299-612351ED25A6}_14.png&quot;/&gt;&lt;left val=&quot;0&quot;/&gt;&lt;top val=&quot;101&quot;/&gt;&lt;width val=&quot;371&quot;/&gt;&lt;height val=&quot;121&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4&quot;/&gt;&lt;lineCharCount val=&quot;18&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320167DC-4878-408B-83E2-62D160102506}_14.png&quot;/&gt;&lt;left val=&quot;359&quot;/&gt;&lt;top val=&quot;101&quot;/&gt;&lt;width val=&quot;344&quot;/&gt;&lt;height val=&quot;12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2257CBA8-A95B-44AE-9748-A9F3B932C785}_14.png&quot;/&gt;&lt;left val=&quot;276&quot;/&gt;&lt;top val=&quot;497&quot;/&gt;&lt;width val=&quot;169&quot;/&gt;&lt;height val=&quot;2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15,322075079,C:\URS Training\Power Point Presentations\January_Release_PP_Pn\Submit App for New Reg_Enterprise_Property_HHG_Passengers\Submit App for New Reg_Enterprise_Property_HHG_Passengers_pptx\Media.ppcx"/>
  <p:tag name="HTML_SHAPEINFO" val="&lt;SlideThumbPath val=&quot;Slide15.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34EA6C5-4FAB-4112-AE67-5D376E5796F6}_15.png&quot;/&gt;&lt;left val=&quot;-9&quot;/&gt;&lt;top val=&quot;50&quot;/&gt;&lt;width val=&quot;730&quot;/&gt;&lt;height val=&quot;5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63A72D81-6511-43FC-A0BB-8D2BE9A60865}_15.png&quot;/&gt;&lt;left val=&quot;3&quot;/&gt;&lt;top val=&quot;101&quot;/&gt;&lt;width val=&quot;713&quot;/&gt;&lt;height val=&quot;7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10062D3B-B517-4C81-B1A8-990D12C160E7}_15.png&quot;/&gt;&lt;left val=&quot;276&quot;/&gt;&lt;top val=&quot;498&quot;/&gt;&lt;width val=&quot;169&quot;/&gt;&lt;height val=&quot;2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 val="16,322075079,C:\URS Training\Power Point Presentations\January_Release_PP_Pn\Submit App for New Reg_Enterprise_Property_HHG_Passengers\Submit App for New Reg_Enterprise_Property_HHG_Passengers_pptx\Media.ppcx"/>
  <p:tag name="HTML_SHAPEINFO" val="&lt;SlideThumbPath val=&quot;Slide16.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AEB3367-BD2E-4787-95E7-0735CB6F61A1}_16.png&quot;/&gt;&lt;left val=&quot;-9&quot;/&gt;&lt;top val=&quot;50&quot;/&gt;&lt;width val=&quot;730&quot;/&gt;&lt;height val=&quot;5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23&quot;/&gt;&lt;lineCharCount val=&quot;22&quot;/&gt;&lt;lineCharCount val=&quot;22&quot;/&gt;&lt;lineCharCount val=&quot;1&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7FA53E2-567D-41BE-AF9A-832AF823DB6D}_16.png&quot;/&gt;&lt;left val=&quot;0&quot;/&gt;&lt;top val=&quot;101&quot;/&gt;&lt;width val=&quot;286&quot;/&gt;&lt;height val=&quot;379&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E491B482-E0CD-4195-8DC3-2C183FF17D12}_16.png&quot;/&gt;&lt;left val=&quot;276&quot;/&gt;&lt;top val=&quot;498&quot;/&gt;&lt;width val=&quot;169&quot;/&gt;&lt;height val=&quot;2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PSNARRATION" val="17,322075079,C:\URS Training\Power Point Presentations\January_Release_PP_Pn\Submit App for New Reg_Enterprise_Property_HHG_Passengers\Submit App for New Reg_Enterprise_Property_HHG_Passengers_pptx\Media.ppcx"/>
  <p:tag name="HTML_SHAPEINFO" val="&lt;SlideThumbPath val=&quot;Slide17.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44E84472-178C-4E27-97D9-7E79C5F5C535}_17.png&quot;/&gt;&lt;left val=&quot;-9&quot;/&gt;&lt;top val=&quot;50&quot;/&gt;&lt;width val=&quot;730&quot;/&gt;&lt;height val=&quot;5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8&quot;/&gt;&lt;lineCharCount val=&quot;32&quot;/&gt;&lt;lineCharCount val=&quot;27&quot;/&gt;&lt;lineCharCount val=&quot;24&quot;/&gt;&lt;lineCharCount val=&quot;28&quot;/&gt;&lt;lineCharCount val=&quot;13&quot;/&gt;&lt;lineCharCount val=&quot;1&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B92F4E44-B06A-4032-81E1-C2AC6525CEEC}_17.png&quot;/&gt;&lt;left val=&quot;0&quot;/&gt;&lt;top val=&quot;101&quot;/&gt;&lt;width val=&quot;348&quot;/&gt;&lt;height val=&quot;367&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8&quot;/&gt;&lt;lineCharCount val=&quot;52&quot;/&gt;&lt;lineCharCount val=&quot;1&quot;/&gt;&lt;lineCharCount val=&quot;55&quot;/&gt;&lt;lineCharCount val=&quot;57&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5187EA74-E20D-4CE4-A6E9-D6EA30541802}_17.png&quot;/&gt;&lt;left val=&quot;352&quot;/&gt;&lt;top val=&quot;96&quot;/&gt;&lt;width val=&quot;361&quot;/&gt;&lt;height val=&quot;12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D09DB59A-6B69-4D9F-8501-9A0FEBB78DA3}_17.png&quot;/&gt;&lt;left val=&quot;276&quot;/&gt;&lt;top val=&quot;498&quot;/&gt;&lt;width val=&quot;169&quot;/&gt;&lt;height val=&quot;2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PSNARRATION" val="18,322075079,C:\URS Training\Power Point Presentations\January_Release_PP_Pn\Submit App for New Reg_Enterprise_Property_HHG_Passengers\Submit App for New Reg_Enterprise_Property_HHG_Passengers_pptx\Media.ppcx"/>
  <p:tag name="HTML_SHAPEINFO" val="&lt;SlideThumbPath val=&quot;Slide18.PNG&quot;/&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Enterprise_Property_HHG_Passengers\data\asimages\{22F58C32-E3DB-408C-BBDA-69B45765CEAE}_18.png&quot;/&gt;&lt;left val=&quot;-9&quot;/&gt;&lt;top val=&quot;50&quot;/&gt;&lt;width val=&quot;730&quot;/&gt;&lt;height val=&quot;59&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46705</TotalTime>
  <Words>4205</Words>
  <Application>Microsoft Office PowerPoint</Application>
  <PresentationFormat>On-screen Show (4:3)</PresentationFormat>
  <Paragraphs>472</Paragraphs>
  <Slides>29</Slides>
  <Notes>29</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1_Office Theme</vt:lpstr>
      <vt:lpstr>URS Training Material</vt:lpstr>
      <vt:lpstr>2_Office Theme</vt:lpstr>
      <vt:lpstr>Unified Registration System (URS)</vt:lpstr>
      <vt:lpstr>Training Objectives</vt:lpstr>
      <vt:lpstr>Accessing the URS Online Application Process </vt:lpstr>
      <vt:lpstr>Accessing the URS Online Application Process (Cont.)</vt:lpstr>
      <vt:lpstr>Accessing the URS Online Application Process (Cont.)</vt:lpstr>
      <vt:lpstr>Welcome Page</vt:lpstr>
      <vt:lpstr>Detailed Information for the URS Online Application Process</vt:lpstr>
      <vt:lpstr>Application Security</vt:lpstr>
      <vt:lpstr>Application Contact</vt:lpstr>
      <vt:lpstr>Business Description</vt:lpstr>
      <vt:lpstr>Operation Classification</vt:lpstr>
      <vt:lpstr>Operation Classification (Cont.)</vt:lpstr>
      <vt:lpstr>Operation Classification (Cont.)</vt:lpstr>
      <vt:lpstr>Operation Classification (Cont.)</vt:lpstr>
      <vt:lpstr>Operation Classification (Cont.)</vt:lpstr>
      <vt:lpstr>Operation Classification (Cont.)</vt:lpstr>
      <vt:lpstr>Household Goods</vt:lpstr>
      <vt:lpstr>Household Goods (Cont.)</vt:lpstr>
      <vt:lpstr>Household Goods (Cont.)</vt:lpstr>
      <vt:lpstr>Household Goods (Cont.)</vt:lpstr>
      <vt:lpstr>Household Goods (Cont.)</vt:lpstr>
      <vt:lpstr>Financial Responsibility</vt:lpstr>
      <vt:lpstr>Affiliation with Others</vt:lpstr>
      <vt:lpstr>Certification Statement</vt:lpstr>
      <vt:lpstr>Compliance Certifications</vt:lpstr>
      <vt:lpstr>Applicant’s Oath</vt:lpstr>
      <vt:lpstr>URS Company Official Portal Account </vt:lpstr>
      <vt:lpstr>Payment Information</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Enterprise-Property, HHG, Passengers</dc:title>
  <dc:subject>Unified Registration System URS</dc:subject>
  <dc:creator>Leidos Training Team</dc:creator>
  <cp:lastModifiedBy>King, Tawana L.</cp:lastModifiedBy>
  <cp:revision>1141</cp:revision>
  <dcterms:created xsi:type="dcterms:W3CDTF">2015-06-22T14:46:22Z</dcterms:created>
  <dcterms:modified xsi:type="dcterms:W3CDTF">2016-02-17T21:06:32Z</dcterms:modified>
</cp:coreProperties>
</file>