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8.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1.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3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6.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41"/>
  </p:notesMasterIdLst>
  <p:handoutMasterIdLst>
    <p:handoutMasterId r:id="rId42"/>
  </p:handoutMasterIdLst>
  <p:sldIdLst>
    <p:sldId id="256" r:id="rId4"/>
    <p:sldId id="642" r:id="rId5"/>
    <p:sldId id="724" r:id="rId6"/>
    <p:sldId id="725" r:id="rId7"/>
    <p:sldId id="708" r:id="rId8"/>
    <p:sldId id="709" r:id="rId9"/>
    <p:sldId id="710" r:id="rId10"/>
    <p:sldId id="711" r:id="rId11"/>
    <p:sldId id="712" r:id="rId12"/>
    <p:sldId id="713" r:id="rId13"/>
    <p:sldId id="714" r:id="rId14"/>
    <p:sldId id="692" r:id="rId15"/>
    <p:sldId id="726" r:id="rId16"/>
    <p:sldId id="727" r:id="rId17"/>
    <p:sldId id="715" r:id="rId18"/>
    <p:sldId id="652" r:id="rId19"/>
    <p:sldId id="605" r:id="rId20"/>
    <p:sldId id="653" r:id="rId21"/>
    <p:sldId id="654" r:id="rId22"/>
    <p:sldId id="606" r:id="rId23"/>
    <p:sldId id="655" r:id="rId24"/>
    <p:sldId id="609" r:id="rId25"/>
    <p:sldId id="612" r:id="rId26"/>
    <p:sldId id="611" r:id="rId27"/>
    <p:sldId id="676" r:id="rId28"/>
    <p:sldId id="677" r:id="rId29"/>
    <p:sldId id="678" r:id="rId30"/>
    <p:sldId id="657" r:id="rId31"/>
    <p:sldId id="614" r:id="rId32"/>
    <p:sldId id="658" r:id="rId33"/>
    <p:sldId id="716" r:id="rId34"/>
    <p:sldId id="717" r:id="rId35"/>
    <p:sldId id="718" r:id="rId36"/>
    <p:sldId id="719" r:id="rId37"/>
    <p:sldId id="720" r:id="rId38"/>
    <p:sldId id="721" r:id="rId39"/>
    <p:sldId id="722"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6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032" autoAdjust="0"/>
  </p:normalViewPr>
  <p:slideViewPr>
    <p:cSldViewPr snapToObjects="1">
      <p:cViewPr>
        <p:scale>
          <a:sx n="100" d="100"/>
          <a:sy n="100" d="100"/>
        </p:scale>
        <p:origin x="-1944" y="138"/>
      </p:cViewPr>
      <p:guideLst>
        <p:guide orient="horz" pos="2160"/>
        <p:guide pos="2880"/>
      </p:guideLst>
    </p:cSldViewPr>
  </p:slideViewPr>
  <p:outlineViewPr>
    <p:cViewPr>
      <p:scale>
        <a:sx n="33" d="100"/>
        <a:sy n="33" d="100"/>
      </p:scale>
      <p:origin x="48" y="13296"/>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dirty="0" smtClean="0"/>
              <a:t>Cargo Tank</a:t>
            </a:r>
            <a:r>
              <a:rPr lang="en-US" baseline="0" dirty="0" smtClean="0"/>
              <a:t> Facility U.S. and Canada:  </a:t>
            </a:r>
            <a:r>
              <a:rPr lang="en-US" dirty="0" smtClean="0"/>
              <a:t>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5468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7430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operate as an Intermodal Equipment Provider (IEP)?  </a:t>
            </a:r>
          </a:p>
          <a:p>
            <a:pPr marL="628650" lvl="1" indent="-171450">
              <a:buFont typeface="Arial" panose="020B0604020202020204" pitchFamily="34" charset="0"/>
              <a:buChar char="•"/>
            </a:pPr>
            <a:r>
              <a:rPr lang="en-US" dirty="0" smtClean="0"/>
              <a:t>If</a:t>
            </a:r>
            <a:r>
              <a:rPr lang="en-US" baseline="0" dirty="0" smtClean="0"/>
              <a:t> the Applicant will NOT operate as an IEP select the </a:t>
            </a:r>
            <a:r>
              <a:rPr lang="en-US" b="0" i="0" baseline="0" dirty="0" smtClean="0"/>
              <a:t>No box.</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a:p>
            <a:endParaRPr lang="en-US" b="0" i="0" baseline="0" dirty="0" smtClean="0"/>
          </a:p>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NOT transport property select the No box</a:t>
            </a:r>
            <a:r>
              <a:rPr lang="en-US" baseline="0" dirty="0" smtClean="0"/>
              <a:t>.</a:t>
            </a:r>
          </a:p>
          <a:p>
            <a:endParaRPr lang="en-US" baseline="0" dirty="0" smtClean="0"/>
          </a:p>
          <a:p>
            <a:r>
              <a:rPr lang="en-US" baseline="0" dirty="0" smtClean="0"/>
              <a:t>Click </a:t>
            </a:r>
            <a:r>
              <a:rPr lang="en-US" b="0" i="0" baseline="0" dirty="0" smtClean="0"/>
              <a:t>Next i</a:t>
            </a:r>
            <a:r>
              <a:rPr lang="en-US" baseline="0" dirty="0" smtClean="0"/>
              <a:t>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the </a:t>
            </a:r>
            <a:r>
              <a:rPr lang="en-US" b="0" i="0" baseline="0" dirty="0" smtClean="0"/>
              <a:t>No</a:t>
            </a:r>
            <a:r>
              <a:rPr lang="en-US" baseline="0" dirty="0" smtClean="0"/>
              <a:t>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i</a:t>
            </a:r>
            <a:r>
              <a:rPr lang="en-US" baseline="0" dirty="0" smtClean="0"/>
              <a:t>n the Navigation Menu to move to the next page.</a:t>
            </a:r>
          </a:p>
          <a:p>
            <a:endParaRPr lang="en-US" baseline="0" dirty="0" smtClean="0"/>
          </a:p>
          <a:p>
            <a:pPr marL="171450" indent="-171450">
              <a:buFont typeface="Arial" panose="020B0604020202020204" pitchFamily="34" charset="0"/>
              <a:buChar char="•"/>
            </a:pPr>
            <a:r>
              <a:rPr lang="en-US" sz="1200" dirty="0" smtClean="0"/>
              <a:t>Will the Applicant provide Property and/or Household</a:t>
            </a:r>
            <a:r>
              <a:rPr lang="en-US" sz="1200" baseline="0" dirty="0" smtClean="0"/>
              <a:t> Goods (HHG) </a:t>
            </a:r>
            <a:r>
              <a:rPr lang="en-US" sz="1200" dirty="0" smtClean="0"/>
              <a:t>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No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a:t>
            </a:r>
            <a:r>
              <a:rPr lang="en-US" baseline="0" dirty="0" smtClean="0"/>
              <a: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448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If the Applicant will NOT provide Freight Forwarder services,</a:t>
            </a:r>
            <a:r>
              <a:rPr lang="en-US" sz="1200" b="0" baseline="0" dirty="0" smtClean="0">
                <a:solidFill>
                  <a:schemeClr val="tx1"/>
                </a:solidFill>
              </a:rPr>
              <a:t> s</a:t>
            </a:r>
            <a:r>
              <a:rPr lang="en-US" sz="1200" dirty="0" smtClean="0"/>
              <a:t>elect the </a:t>
            </a:r>
            <a:r>
              <a:rPr lang="en-US" sz="1200" b="0" i="0" dirty="0" smtClean="0"/>
              <a:t>No </a:t>
            </a:r>
            <a:r>
              <a:rPr lang="en-US" sz="1200" dirty="0" smtClean="0"/>
              <a:t>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operate a Cargo Tank Facility,</a:t>
            </a:r>
            <a:r>
              <a:rPr lang="en-US" sz="1200" baseline="0" dirty="0" smtClean="0"/>
              <a:t> s</a:t>
            </a:r>
            <a:r>
              <a:rPr lang="en-US" baseline="0" dirty="0" smtClean="0"/>
              <a:t>elect the </a:t>
            </a:r>
            <a:r>
              <a:rPr lang="en-US" b="0" i="0" baseline="0" dirty="0" smtClean="0"/>
              <a:t>Yes</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1240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1946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Cargo Tank Facility.</a:t>
            </a:r>
          </a:p>
          <a:p>
            <a:r>
              <a:rPr lang="en-US" sz="1200" dirty="0" smtClean="0"/>
              <a:t>The information being collected</a:t>
            </a:r>
            <a:r>
              <a:rPr lang="en-US" sz="1200" baseline="0" dirty="0" smtClean="0"/>
              <a:t> in this section is needed for each Cargo Tank Facility being registered.</a:t>
            </a:r>
            <a:endParaRPr lang="en-US" sz="1200" dirty="0" smtClean="0"/>
          </a:p>
          <a:p>
            <a:pPr marL="173736" indent="-173736">
              <a:buFont typeface="Arial" panose="020B0604020202020204" pitchFamily="34" charset="0"/>
              <a:buChar char="•"/>
            </a:pPr>
            <a:r>
              <a:rPr lang="en-US" sz="1200" dirty="0" smtClean="0"/>
              <a:t>FMCSA needs to capture some details regarding the Cargo Tank Facilities the Applicant will operate:</a:t>
            </a:r>
          </a:p>
          <a:p>
            <a:pPr marL="630936" lvl="1" indent="-173736">
              <a:buFont typeface="Arial" panose="020B0604020202020204" pitchFamily="34" charset="0"/>
              <a:buChar char="•"/>
            </a:pPr>
            <a:r>
              <a:rPr lang="en-US" sz="1200" dirty="0" smtClean="0"/>
              <a:t>How many and the Names</a:t>
            </a:r>
          </a:p>
          <a:p>
            <a:pPr marL="630936" lvl="1" indent="-173736">
              <a:buFont typeface="Arial" panose="020B0604020202020204" pitchFamily="34" charset="0"/>
              <a:buChar char="•"/>
            </a:pPr>
            <a:r>
              <a:rPr lang="en-US" sz="1200" dirty="0" smtClean="0"/>
              <a:t>Addresses</a:t>
            </a:r>
          </a:p>
          <a:p>
            <a:pPr marL="630936" lvl="1" indent="-173736">
              <a:buFont typeface="Arial" panose="020B0604020202020204" pitchFamily="34" charset="0"/>
              <a:buChar char="•"/>
            </a:pPr>
            <a:r>
              <a:rPr lang="en-US" sz="1200" dirty="0" smtClean="0"/>
              <a:t>Functions, Exemptions, Special Permits, Vehicles</a:t>
            </a:r>
          </a:p>
          <a:p>
            <a:pPr marL="630936" lvl="1" indent="-173736">
              <a:buFont typeface="Arial" panose="020B0604020202020204" pitchFamily="34" charset="0"/>
              <a:buChar char="•"/>
            </a:pPr>
            <a:r>
              <a:rPr lang="en-US" sz="1200" dirty="0" smtClean="0"/>
              <a:t>Manufacture or Repair functions</a:t>
            </a:r>
          </a:p>
          <a:p>
            <a:pPr marL="630936" lvl="1" indent="-173736">
              <a:buFont typeface="Arial" panose="020B0604020202020204" pitchFamily="34" charset="0"/>
              <a:buChar char="•"/>
            </a:pPr>
            <a:r>
              <a:rPr lang="en-US" sz="1200" dirty="0" smtClean="0"/>
              <a:t>Uses mobile testing/inspection equipment</a:t>
            </a:r>
          </a:p>
          <a:p>
            <a:pPr marL="630936" lvl="1" indent="-173736">
              <a:buFont typeface="Arial" panose="020B0604020202020204" pitchFamily="34" charset="0"/>
              <a:buChar char="•"/>
            </a:pPr>
            <a:r>
              <a:rPr lang="en-US" sz="1200" dirty="0" smtClean="0"/>
              <a:t>Contact, Inspector information </a:t>
            </a:r>
          </a:p>
          <a:p>
            <a:pPr marL="630936" lvl="1" indent="-173736">
              <a:buFont typeface="Arial" panose="020B0604020202020204" pitchFamily="34" charset="0"/>
              <a:buChar char="•"/>
            </a:pPr>
            <a:r>
              <a:rPr lang="en-US" sz="1200" dirty="0" smtClean="0"/>
              <a:t>American Society of Mechanical Engineers (ASME) Certificate of Authorization</a:t>
            </a:r>
          </a:p>
          <a:p>
            <a:pPr marL="630936" lvl="1" indent="-173736">
              <a:buFont typeface="Arial" panose="020B0604020202020204" pitchFamily="34" charset="0"/>
              <a:buChar char="•"/>
            </a:pPr>
            <a:r>
              <a:rPr lang="en-US" sz="1200" dirty="0" smtClean="0"/>
              <a:t>Certification</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How many Cargo Tank</a:t>
            </a:r>
            <a:r>
              <a:rPr lang="en-US" sz="1200" baseline="0" dirty="0" smtClean="0"/>
              <a:t> Facilities will you register with this application?</a:t>
            </a:r>
          </a:p>
          <a:p>
            <a:pPr marL="628650" lvl="1" indent="-171450">
              <a:buFont typeface="Arial" panose="020B0604020202020204" pitchFamily="34" charset="0"/>
              <a:buChar char="•"/>
            </a:pPr>
            <a:r>
              <a:rPr lang="en-US" sz="1200" baseline="0" dirty="0" smtClean="0"/>
              <a:t>Enter or use the up or down arrows to enter the number of Cargo Tank Facilities being registered.</a:t>
            </a:r>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What is the name of your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name of your Cargo Tank Facility</a:t>
            </a:r>
            <a:r>
              <a:rPr lang="en-US" sz="1200" baseline="0" dirty="0" smtClean="0"/>
              <a:t> in the field.</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Physical Cargo Tank Facility Address different from the Principal Place of Business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Physical Cargo Tank Facility Address is different from the Principal Place of Business Address,</a:t>
            </a:r>
            <a:r>
              <a:rPr lang="en-US" sz="1200" baseline="0" dirty="0" smtClean="0"/>
              <a:t> select the </a:t>
            </a:r>
            <a:r>
              <a:rPr lang="en-US" sz="1200" b="0" i="0" baseline="0" dirty="0" smtClean="0"/>
              <a:t>Yes </a:t>
            </a:r>
            <a:r>
              <a:rPr lang="en-US" sz="120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Physical Cargo Tank Facility Address is NOT different from the Principal Place of Business Address,</a:t>
            </a:r>
            <a:r>
              <a:rPr lang="en-US" sz="1200" baseline="0" dirty="0" smtClean="0"/>
              <a:t> select the </a:t>
            </a:r>
            <a:r>
              <a:rPr lang="en-US" sz="1200" b="0" i="0" baseline="0" dirty="0" smtClean="0"/>
              <a:t>No </a:t>
            </a:r>
            <a:r>
              <a:rPr lang="en-US" sz="1200" baseline="0" dirty="0" smtClean="0"/>
              <a:t>box.</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Provide the Physical Cargo Tank Facility Address if it is different from the Principal Place of Business Address.</a:t>
            </a:r>
          </a:p>
          <a:p>
            <a:pPr marL="0" indent="0">
              <a:buFont typeface="Arial" panose="020B0604020202020204" pitchFamily="34" charset="0"/>
              <a:buNone/>
            </a:pPr>
            <a:r>
              <a:rPr lang="en-US" sz="1200" dirty="0" smtClean="0"/>
              <a:t>P.O. Boxes are NOT accepted.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address information</a:t>
            </a:r>
            <a:r>
              <a:rPr lang="en-US" sz="1200" baseline="0" dirty="0" smtClean="0"/>
              <a:t> in the fields.</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Mailing Address different from the Physical Cargo Tank Facility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Mailing Address is different from the Physical Cargo Tank Facility Address,</a:t>
            </a:r>
            <a:r>
              <a:rPr lang="en-US" sz="1200" baseline="0" dirty="0" smtClean="0"/>
              <a:t> select the </a:t>
            </a:r>
            <a:r>
              <a:rPr lang="en-US" sz="1200" b="0" i="0" baseline="0" dirty="0" smtClean="0"/>
              <a:t>Yes </a:t>
            </a:r>
            <a:r>
              <a:rPr lang="en-US" sz="120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Mailing Address is NOT different from the Physical Cargo Tank Facility Address,</a:t>
            </a:r>
            <a:r>
              <a:rPr lang="en-US" sz="1200" baseline="0" dirty="0" smtClean="0"/>
              <a:t> select the </a:t>
            </a:r>
            <a:r>
              <a:rPr lang="en-US" sz="1200" b="0" i="0" baseline="0" dirty="0" smtClean="0"/>
              <a:t>No </a:t>
            </a:r>
            <a:r>
              <a:rPr lang="en-US" sz="1200" baseline="0" dirty="0" smtClean="0"/>
              <a:t>box.</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Provide the Mailing Address if it is different from the Physical Cargo Tank Facility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address information</a:t>
            </a:r>
            <a:r>
              <a:rPr lang="en-US" sz="1200" baseline="0" dirty="0" smtClean="0"/>
              <a:t> in the fields.</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Objectives.</a:t>
            </a:r>
          </a:p>
          <a:p>
            <a:pPr marL="173736" indent="-173736">
              <a:buFont typeface="Arial" panose="020B0604020202020204" pitchFamily="34" charset="0"/>
              <a:buChar char="•"/>
            </a:pPr>
            <a:r>
              <a:rPr lang="en-US" sz="3000" b="0" i="0" dirty="0" smtClean="0"/>
              <a:t>The prerequisite</a:t>
            </a:r>
            <a:r>
              <a:rPr lang="en-US" sz="3000" b="0" i="0" baseline="0" dirty="0" smtClean="0"/>
              <a:t> for this training module is the c</a:t>
            </a:r>
            <a:r>
              <a:rPr lang="en-US" sz="3000" b="0" i="0" dirty="0" smtClean="0"/>
              <a:t>ompletion of the training module titled ‘Introduction to Submit an Application for New Registration’.</a:t>
            </a:r>
          </a:p>
          <a:p>
            <a:pPr marL="173736" indent="-173736">
              <a:buFont typeface="Arial" panose="020B0604020202020204" pitchFamily="34" charset="0"/>
              <a:buChar char="•"/>
            </a:pPr>
            <a:endParaRPr lang="en-US" sz="3000" b="1" i="1" dirty="0" smtClean="0"/>
          </a:p>
          <a:p>
            <a:pPr marL="173736" indent="-173736">
              <a:buFont typeface="Arial" panose="020B0604020202020204" pitchFamily="34" charset="0"/>
              <a:buChar char="•"/>
            </a:pPr>
            <a:r>
              <a:rPr lang="en-US" sz="2400" dirty="0" smtClean="0"/>
              <a:t>A training objective is to provide Cargo Tank</a:t>
            </a:r>
            <a:r>
              <a:rPr lang="en-US" sz="2400" baseline="0" dirty="0" smtClean="0"/>
              <a:t> Facilities </a:t>
            </a:r>
            <a:r>
              <a:rPr lang="en-US" sz="2400" dirty="0" smtClean="0"/>
              <a:t>an overview for submitting an application for New Registration using the URS Online Application Process.</a:t>
            </a:r>
          </a:p>
          <a:p>
            <a:pPr marL="173736" indent="-173736">
              <a:buFont typeface="Arial" panose="020B0604020202020204" pitchFamily="34" charset="0"/>
              <a:buChar char="•"/>
            </a:pPr>
            <a:endParaRPr lang="en-US" sz="2400" dirty="0" smtClean="0"/>
          </a:p>
          <a:p>
            <a:pPr marL="173736" indent="-173736">
              <a:buFont typeface="Arial" panose="020B0604020202020204" pitchFamily="34" charset="0"/>
              <a:buChar char="•"/>
            </a:pPr>
            <a:r>
              <a:rPr lang="en-US" sz="2400" dirty="0" smtClean="0"/>
              <a:t>The functionality in this module includes the following:</a:t>
            </a:r>
          </a:p>
          <a:p>
            <a:pPr marL="630936" lvl="1" indent="-173736">
              <a:buFont typeface="Arial" panose="020B0604020202020204" pitchFamily="34" charset="0"/>
              <a:buChar char="•"/>
            </a:pPr>
            <a:r>
              <a:rPr lang="en-US" sz="20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a:t>
            </a:r>
            <a:r>
              <a:rPr lang="en-US" sz="1200" baseline="0" dirty="0" smtClean="0"/>
              <a:t> Cargo Tank Facility #x, provide the following information:</a:t>
            </a:r>
          </a:p>
          <a:p>
            <a:pPr marL="171450" indent="-171450">
              <a:buFont typeface="Arial" panose="020B0604020202020204" pitchFamily="34" charset="0"/>
              <a:buChar char="•"/>
            </a:pPr>
            <a:r>
              <a:rPr lang="en-US" sz="1200" baseline="0" dirty="0" smtClean="0"/>
              <a:t>Functions.  Select the Functions from the list.</a:t>
            </a:r>
          </a:p>
          <a:p>
            <a:pPr marL="171450" indent="-171450">
              <a:buFont typeface="Arial" panose="020B0604020202020204" pitchFamily="34" charset="0"/>
              <a:buChar char="•"/>
            </a:pPr>
            <a:r>
              <a:rPr lang="en-US" sz="1200" baseline="0" dirty="0" smtClean="0"/>
              <a:t>Exemptions.  Enter the Exemptions for the Cargo Tank Facility.</a:t>
            </a:r>
          </a:p>
          <a:p>
            <a:pPr marL="171450" indent="-171450">
              <a:buFont typeface="Arial" panose="020B0604020202020204" pitchFamily="34" charset="0"/>
              <a:buChar char="•"/>
            </a:pPr>
            <a:r>
              <a:rPr lang="en-US" sz="1200" baseline="0" dirty="0" smtClean="0"/>
              <a:t>Special Permits.  Enter the Special Permits for the Cargo Tank Facility.</a:t>
            </a:r>
          </a:p>
          <a:p>
            <a:pPr marL="171450" indent="-171450">
              <a:buFont typeface="Arial" panose="020B0604020202020204" pitchFamily="34" charset="0"/>
              <a:buChar char="•"/>
            </a:pPr>
            <a:r>
              <a:rPr lang="en-US" sz="1200" baseline="0" dirty="0" smtClean="0"/>
              <a:t>Vehicle.  Select the Vehicle information from the list.</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You have selected one of the Manufacture or Repair functions.  </a:t>
            </a:r>
          </a:p>
          <a:p>
            <a:pPr marL="628650" lvl="1" indent="-171450">
              <a:buFont typeface="Arial" panose="020B0604020202020204" pitchFamily="34" charset="0"/>
              <a:buChar char="•"/>
            </a:pPr>
            <a:r>
              <a:rPr lang="en-US" sz="1200" baseline="0" dirty="0" smtClean="0"/>
              <a:t>This selection requires the uploading of a “R” or “TR” Stamp.  </a:t>
            </a:r>
          </a:p>
          <a:p>
            <a:pPr marL="628650" lvl="1" indent="-171450">
              <a:buFont typeface="Arial" panose="020B0604020202020204" pitchFamily="34" charset="0"/>
              <a:buChar char="•"/>
            </a:pPr>
            <a:r>
              <a:rPr lang="en-US" sz="1200" baseline="0" dirty="0" smtClean="0"/>
              <a:t>Please upload either the ‘R’ or ‘TR’ Stamp.  </a:t>
            </a:r>
          </a:p>
          <a:p>
            <a:pPr marL="628650" lvl="1" indent="-171450">
              <a:buFont typeface="Arial" panose="020B0604020202020204" pitchFamily="34" charset="0"/>
              <a:buChar char="•"/>
            </a:pPr>
            <a:r>
              <a:rPr lang="en-US" sz="1200" baseline="0" dirty="0" smtClean="0"/>
              <a:t>If you are unable to upload at this time, you may still proceed with submitting your application, however please note that this information is required before your application can be approved.</a:t>
            </a: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C</a:t>
            </a:r>
            <a:r>
              <a:rPr lang="en-US" sz="1200" b="0" i="0" dirty="0" smtClean="0"/>
              <a:t>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Specify whether the facility uses mobile testing/inspection equipment to perform inspections, tests, or repairs at a location other than the address listed in the Business Description section of this application.</a:t>
            </a:r>
          </a:p>
          <a:p>
            <a:pPr marL="628650" lvl="1" indent="-171450">
              <a:buFont typeface="Arial" panose="020B0604020202020204" pitchFamily="34" charset="0"/>
              <a:buChar char="•"/>
            </a:pPr>
            <a:r>
              <a:rPr lang="en-US" sz="1200" baseline="0" dirty="0" smtClean="0"/>
              <a:t>Select the applicable option, Fixed Facility, Mobile or Both.</a:t>
            </a:r>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Provide the contact information for the person at the facility location responsible for compliance with the applicable requirements of chapter 1, title 49 Code of Federal Regulations.</a:t>
            </a:r>
          </a:p>
          <a:p>
            <a:pPr marL="628650" lvl="1" indent="-171450">
              <a:buFont typeface="Arial" panose="020B0604020202020204" pitchFamily="34" charset="0"/>
              <a:buChar char="•"/>
            </a:pPr>
            <a:r>
              <a:rPr lang="en-US" sz="1200" dirty="0" smtClean="0"/>
              <a:t>Enter the</a:t>
            </a:r>
            <a:r>
              <a:rPr lang="en-US" sz="1200" baseline="0" dirty="0" smtClean="0"/>
              <a:t> persons information:</a:t>
            </a:r>
          </a:p>
          <a:p>
            <a:pPr marL="1085850" lvl="2" indent="-171450">
              <a:buFont typeface="Arial" panose="020B0604020202020204" pitchFamily="34" charset="0"/>
              <a:buChar char="•"/>
            </a:pPr>
            <a:r>
              <a:rPr lang="en-US" sz="1200" baseline="0" dirty="0" smtClean="0"/>
              <a:t>First Name</a:t>
            </a:r>
          </a:p>
          <a:p>
            <a:pPr marL="1085850" lvl="2" indent="-171450">
              <a:buFont typeface="Arial" panose="020B0604020202020204" pitchFamily="34" charset="0"/>
              <a:buChar char="•"/>
            </a:pPr>
            <a:r>
              <a:rPr lang="en-US" sz="1200" baseline="0" dirty="0" smtClean="0"/>
              <a:t>Middle Name</a:t>
            </a:r>
          </a:p>
          <a:p>
            <a:pPr marL="1085850" lvl="2" indent="-171450">
              <a:buFont typeface="Arial" panose="020B0604020202020204" pitchFamily="34" charset="0"/>
              <a:buChar char="•"/>
            </a:pPr>
            <a:r>
              <a:rPr lang="en-US" sz="1200" baseline="0" dirty="0" smtClean="0"/>
              <a:t>Last Name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Suffix, 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1085850" lvl="2" indent="-171450">
              <a:buFont typeface="Arial" panose="020B0604020202020204" pitchFamily="34" charset="0"/>
              <a:buChar char="•"/>
            </a:pPr>
            <a:r>
              <a:rPr lang="en-US" sz="1200" baseline="0" dirty="0" smtClean="0"/>
              <a:t>Title</a:t>
            </a:r>
          </a:p>
          <a:p>
            <a:pPr marL="1085850" lvl="2" indent="-171450">
              <a:buFont typeface="Arial" panose="020B0604020202020204" pitchFamily="34" charset="0"/>
              <a:buChar char="•"/>
            </a:pPr>
            <a:r>
              <a:rPr lang="en-US" sz="1200" baseline="0" dirty="0" smtClean="0"/>
              <a:t>Telephone Number</a:t>
            </a:r>
          </a:p>
          <a:p>
            <a:pPr marL="1085850" lvl="2" indent="-171450">
              <a:buFont typeface="Arial" panose="020B0604020202020204" pitchFamily="34" charset="0"/>
              <a:buChar char="•"/>
            </a:pPr>
            <a:r>
              <a:rPr lang="en-US" sz="1200" baseline="0" dirty="0" smtClean="0"/>
              <a:t>Fax Numbers</a:t>
            </a:r>
          </a:p>
          <a:p>
            <a:pPr marL="1085850" lvl="2" indent="-171450">
              <a:buFont typeface="Arial" panose="020B0604020202020204" pitchFamily="34" charset="0"/>
              <a:buChar char="•"/>
            </a:pPr>
            <a:r>
              <a:rPr lang="en-US" sz="1200" baseline="0" dirty="0" smtClean="0"/>
              <a:t>Email Address</a:t>
            </a:r>
          </a:p>
          <a:p>
            <a:pPr marL="1085850" lvl="2" indent="-171450">
              <a:buFont typeface="Arial" panose="020B0604020202020204" pitchFamily="34" charset="0"/>
              <a:buChar cha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Does the Applicant utilize a registered inspector, authorized inspector, certified individual, qualified inspector, or design certified engineer employed by the company to conduct certification, inspection, or testing functions?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utilize registered and authorized inspectors</a:t>
            </a:r>
            <a:r>
              <a:rPr lang="en-US" sz="1200" baseline="0" dirty="0" smtClean="0"/>
              <a:t> and engineers employed at the company to conduct functions</a:t>
            </a:r>
            <a:r>
              <a:rPr lang="en-US" sz="1200" dirty="0" smtClean="0"/>
              <a:t>, s</a:t>
            </a:r>
            <a:r>
              <a:rPr lang="en-US" baseline="0" dirty="0" smtClean="0"/>
              <a:t>elect the </a:t>
            </a:r>
            <a:r>
              <a:rPr lang="en-US" b="0" i="0" baseline="0" dirty="0" smtClean="0"/>
              <a:t>Yes</a:t>
            </a:r>
            <a:r>
              <a:rPr lang="en-US" b="1" i="1" baseline="0" dirty="0" smtClean="0"/>
              <a:t> </a:t>
            </a:r>
            <a:r>
              <a:rPr lang="en-US" b="0" i="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NOT utilize registered and authorized inspectors</a:t>
            </a:r>
            <a:r>
              <a:rPr lang="en-US" sz="1200" baseline="0" dirty="0" smtClean="0"/>
              <a:t> and engineers employed at the company to conduct functions</a:t>
            </a:r>
            <a:r>
              <a:rPr lang="en-US" sz="1200" dirty="0" smtClean="0"/>
              <a:t>, s</a:t>
            </a:r>
            <a:r>
              <a:rPr lang="en-US" baseline="0" dirty="0" smtClean="0"/>
              <a:t>elect the </a:t>
            </a:r>
            <a:r>
              <a:rPr lang="en-US" b="0" i="0" baseline="0" dirty="0" smtClean="0"/>
              <a:t>No</a:t>
            </a:r>
            <a:r>
              <a:rPr lang="en-US" b="1" i="1" baseline="0" dirty="0" smtClean="0"/>
              <a:t> </a:t>
            </a:r>
            <a:r>
              <a:rPr lang="en-US" b="0" i="0" baseline="0" dirty="0" smtClean="0"/>
              <a:t>box.</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Provide the contact information for the registered inspector, authorized inspector, certified individual, qualified inspector, or design certified engineer employed by the company to conduct certification, inspection, or testing functions:</a:t>
            </a:r>
          </a:p>
          <a:p>
            <a:pPr marL="628650" lvl="1" indent="-171450">
              <a:buFont typeface="Arial" panose="020B0604020202020204" pitchFamily="34" charset="0"/>
              <a:buChar char="•"/>
            </a:pPr>
            <a:r>
              <a:rPr lang="en-US" baseline="0" dirty="0" smtClean="0"/>
              <a:t>First Name</a:t>
            </a:r>
          </a:p>
          <a:p>
            <a:pPr marL="628650" lvl="1" indent="-171450">
              <a:buFont typeface="Arial" panose="020B0604020202020204" pitchFamily="34" charset="0"/>
              <a:buChar char="•"/>
            </a:pPr>
            <a:r>
              <a:rPr lang="en-US" baseline="0" dirty="0" smtClean="0"/>
              <a:t>Middle Name</a:t>
            </a:r>
          </a:p>
          <a:p>
            <a:pPr marL="628650" lvl="1" indent="-171450">
              <a:buFont typeface="Arial" panose="020B0604020202020204" pitchFamily="34" charset="0"/>
              <a:buChar char="•"/>
            </a:pPr>
            <a:r>
              <a:rPr lang="en-US" baseline="0" dirty="0" smtClean="0"/>
              <a:t>Last Name</a:t>
            </a:r>
          </a:p>
          <a:p>
            <a:pPr marL="628650" lvl="1" indent="-171450">
              <a:buFont typeface="Arial" panose="020B0604020202020204" pitchFamily="34" charset="0"/>
              <a:buChar char="•"/>
            </a:pPr>
            <a:r>
              <a:rPr lang="en-US" baseline="0" dirty="0" smtClean="0"/>
              <a:t>Suffix, </a:t>
            </a:r>
            <a:r>
              <a:rPr lang="en-US" sz="1200" b="0" i="0" baseline="0" dirty="0" smtClean="0"/>
              <a:t>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baseline="0" dirty="0" smtClean="0"/>
              <a:t>Inspector Type</a:t>
            </a:r>
          </a:p>
          <a:p>
            <a:pPr marL="171450" lvl="0" indent="-171450">
              <a:buFont typeface="Arial" panose="020B0604020202020204" pitchFamily="34" charset="0"/>
              <a:buChar char="•"/>
            </a:pPr>
            <a:r>
              <a:rPr lang="en-US" baseline="0" dirty="0" smtClean="0"/>
              <a:t>Use the More button to enter additional persons.</a:t>
            </a:r>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Does the Applicant utilize a registered inspector, authorized inspector, certified individual, qualified inspector, or design certified engineer NOT employed by the company to conduct certification, inspection, or testing functions?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utilizes registered and authorized inspectors</a:t>
            </a:r>
            <a:r>
              <a:rPr lang="en-US" sz="1200" baseline="0" dirty="0" smtClean="0"/>
              <a:t> and engineers NOT employed at the company to conduct functions, </a:t>
            </a:r>
            <a:r>
              <a:rPr lang="en-US" sz="1200" dirty="0" smtClean="0"/>
              <a:t>s</a:t>
            </a:r>
            <a:r>
              <a:rPr lang="en-US" baseline="0" dirty="0" smtClean="0"/>
              <a:t>elect the </a:t>
            </a:r>
            <a:r>
              <a:rPr lang="en-US" b="0" i="0" baseline="0" dirty="0" smtClean="0"/>
              <a:t>Yes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NOT utilize registered and authorized inspectors</a:t>
            </a:r>
            <a:r>
              <a:rPr lang="en-US" sz="1200" baseline="0" dirty="0" smtClean="0"/>
              <a:t> and engineers NOT employed at the company to conduct functions</a:t>
            </a:r>
            <a:r>
              <a:rPr lang="en-US" sz="1200" dirty="0" smtClean="0"/>
              <a:t>, s</a:t>
            </a:r>
            <a:r>
              <a:rPr lang="en-US" baseline="0" dirty="0" smtClean="0"/>
              <a:t>elect the </a:t>
            </a:r>
            <a:r>
              <a:rPr lang="en-US" b="0" i="0" baseline="0" dirty="0" smtClean="0"/>
              <a:t>No box.</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Provide the contact information for the registered inspector, authorized inspector, certified individual, qualified inspector, or design certified engineer NOT employed by the company to conduct certification, inspection, or testing functions:</a:t>
            </a:r>
          </a:p>
          <a:p>
            <a:pPr marL="628650" lvl="1" indent="-171450">
              <a:buFont typeface="Arial" panose="020B0604020202020204" pitchFamily="34" charset="0"/>
              <a:buChar char="•"/>
            </a:pPr>
            <a:r>
              <a:rPr lang="en-US" baseline="0" dirty="0" smtClean="0"/>
              <a:t>First Name</a:t>
            </a:r>
          </a:p>
          <a:p>
            <a:pPr marL="628650" lvl="1" indent="-171450">
              <a:buFont typeface="Arial" panose="020B0604020202020204" pitchFamily="34" charset="0"/>
              <a:buChar char="•"/>
            </a:pPr>
            <a:r>
              <a:rPr lang="en-US" baseline="0" dirty="0" smtClean="0"/>
              <a:t>Middle Name</a:t>
            </a:r>
          </a:p>
          <a:p>
            <a:pPr marL="628650" lvl="1" indent="-171450">
              <a:buFont typeface="Arial" panose="020B0604020202020204" pitchFamily="34" charset="0"/>
              <a:buChar char="•"/>
            </a:pPr>
            <a:r>
              <a:rPr lang="en-US" baseline="0" dirty="0" smtClean="0"/>
              <a:t>Last Name</a:t>
            </a:r>
          </a:p>
          <a:p>
            <a:pPr marL="628650" lvl="1" indent="-171450">
              <a:buFont typeface="Arial" panose="020B0604020202020204" pitchFamily="34" charset="0"/>
              <a:buChar char="•"/>
            </a:pPr>
            <a:r>
              <a:rPr lang="en-US" baseline="0" dirty="0" smtClean="0"/>
              <a:t>Suffix, </a:t>
            </a:r>
            <a:r>
              <a:rPr lang="en-US" sz="1200" b="0" i="0" baseline="0" dirty="0" smtClean="0"/>
              <a:t>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baseline="0" dirty="0" smtClean="0"/>
              <a:t>Inspector Type</a:t>
            </a:r>
          </a:p>
          <a:p>
            <a:pPr marL="628650" lvl="1" indent="-171450">
              <a:buFont typeface="Arial" panose="020B0604020202020204" pitchFamily="34" charset="0"/>
              <a:buChar char="•"/>
            </a:pPr>
            <a:r>
              <a:rPr lang="en-US" baseline="0" dirty="0" smtClean="0"/>
              <a:t>Cargo Tank Facility Number (Provide an active Cargo Tank Number)</a:t>
            </a:r>
          </a:p>
          <a:p>
            <a:pPr marL="171450" lvl="0" indent="-171450">
              <a:buFont typeface="Arial" panose="020B0604020202020204" pitchFamily="34" charset="0"/>
              <a:buChar char="•"/>
            </a:pPr>
            <a:r>
              <a:rPr lang="en-US" baseline="0" dirty="0" smtClean="0"/>
              <a:t>Use the More button to enter additional persons.</a:t>
            </a:r>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This question displays only for a Manufacture.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provide the information of the manufacturer’s current American Society of Mechanical Engineers (ASME) Certificate of Authorization for the use of the ASME “U” Stamp.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Certification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Authorization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Expiration Date</a:t>
            </a:r>
            <a:endParaRPr lang="en-US" b="0" i="0"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question displays only for a Repair Facility.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information of the repair facility’s current National Board Certificate of Authorization for the use of the “R” and/or "TR" stamps or ASME Certificate of Authorization for the use of the ASME “U”  and/or "T" Stamps: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Stamp Type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Certification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Authorization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Expiration Date</a:t>
            </a:r>
            <a:endParaRPr lang="en-US" b="0" i="0" baseline="0" dirty="0" smtClean="0"/>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Does the Applicant certify that all Registered Inspectors and Design Certifying Engineers used in performance of the prescribed functions meet the minimum qualification requirements set forth in 49 CFR 171.8, that I am the person responsible for ensuring compliance with the applicable requirements of this chapter, and that I have knowledge of the requirements applicable to the functions to be performed. Under penalty of perjury, I declare that the information entered on this report is, to the best of my knowledge and belief, true, correct and complete.</a:t>
            </a:r>
          </a:p>
          <a:p>
            <a:pPr marL="628650" lvl="1" indent="-171450">
              <a:buFont typeface="Arial" panose="020B0604020202020204" pitchFamily="34" charset="0"/>
              <a:buChar char="•"/>
            </a:pPr>
            <a:r>
              <a:rPr lang="en-US" sz="1200" b="0" i="0" dirty="0" smtClean="0"/>
              <a:t>Select Yes, I Certify.</a:t>
            </a:r>
          </a:p>
          <a:p>
            <a:pPr marL="628650" lvl="1" indent="-171450">
              <a:buFont typeface="Arial" panose="020B0604020202020204" pitchFamily="34" charset="0"/>
              <a:buChar char="•"/>
            </a:pPr>
            <a:r>
              <a:rPr lang="en-US" sz="1200" b="0" i="0" dirty="0" smtClean="0"/>
              <a:t>Enter your</a:t>
            </a:r>
            <a:r>
              <a:rPr lang="en-US" sz="1200" b="0" i="0" baseline="0" dirty="0" smtClean="0"/>
              <a:t> information:</a:t>
            </a:r>
          </a:p>
          <a:p>
            <a:pPr marL="1085850" lvl="2" indent="-171450">
              <a:buFont typeface="Arial" panose="020B0604020202020204" pitchFamily="34" charset="0"/>
              <a:buChar char="•"/>
            </a:pPr>
            <a:r>
              <a:rPr lang="en-US" sz="1200" b="0" i="0" baseline="0" dirty="0" smtClean="0"/>
              <a:t>First Name </a:t>
            </a:r>
          </a:p>
          <a:p>
            <a:pPr marL="1085850" lvl="2" indent="-171450">
              <a:buFont typeface="Arial" panose="020B0604020202020204" pitchFamily="34" charset="0"/>
              <a:buChar char="•"/>
            </a:pPr>
            <a:r>
              <a:rPr lang="en-US" sz="1200" b="0" i="0" baseline="0" dirty="0" smtClean="0"/>
              <a:t>Middle Name</a:t>
            </a:r>
          </a:p>
          <a:p>
            <a:pPr marL="1085850" lvl="2" indent="-171450">
              <a:buFont typeface="Arial" panose="020B0604020202020204" pitchFamily="34" charset="0"/>
              <a:buChar char="•"/>
            </a:pPr>
            <a:r>
              <a:rPr lang="en-US" sz="1200" b="0" i="0" baseline="0" dirty="0" smtClean="0"/>
              <a:t>Last Name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1085850" lvl="2" indent="-171450">
              <a:buFont typeface="Arial" panose="020B0604020202020204" pitchFamily="34" charset="0"/>
              <a:buChar char="•"/>
            </a:pPr>
            <a:r>
              <a:rPr lang="en-US" sz="1200" b="0" i="0" baseline="0" dirty="0" smtClean="0"/>
              <a:t>Title</a:t>
            </a:r>
          </a:p>
          <a:p>
            <a:pPr marL="1085850" lvl="2" indent="-171450">
              <a:buFont typeface="Arial" panose="020B0604020202020204" pitchFamily="34" charset="0"/>
              <a:buChar char="•"/>
            </a:pPr>
            <a:r>
              <a:rPr lang="en-US" sz="1200" b="0" i="0" baseline="0" dirty="0" smtClean="0"/>
              <a:t>Email address</a:t>
            </a:r>
          </a:p>
          <a:p>
            <a:pPr marL="914400" lvl="2" indent="0">
              <a:buFont typeface="Arial" panose="020B0604020202020204" pitchFamily="34" charset="0"/>
              <a:buNone/>
            </a:pPr>
            <a:endParaRPr lang="en-US" sz="1200" b="0" i="0" baseline="0" dirty="0" smtClean="0"/>
          </a:p>
          <a:p>
            <a:pPr marL="0" lvl="0" indent="0">
              <a:buFont typeface="Arial" panose="020B0604020202020204" pitchFamily="34" charset="0"/>
              <a:buNone/>
            </a:pPr>
            <a:r>
              <a:rPr lang="en-US" sz="1200" b="0" i="0" baseline="0" dirty="0" smtClean="0"/>
              <a:t>If the Applicant has more than one Cargo Tank Facility to register, the system will guide you to the next questions to enter the information for the additional Cargo Tank Facilities.</a:t>
            </a:r>
          </a:p>
          <a:p>
            <a:pPr marL="0" lvl="0" indent="0">
              <a:buFont typeface="Arial" panose="020B0604020202020204" pitchFamily="34" charset="0"/>
              <a:buNone/>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dirty="0"/>
          </a:p>
        </p:txBody>
      </p:sp>
      <p:sp>
        <p:nvSpPr>
          <p:cNvPr id="4" name="Slide Number Placeholder 3"/>
          <p:cNvSpPr>
            <a:spLocks noGrp="1"/>
          </p:cNvSpPr>
          <p:nvPr>
            <p:ph type="sldNum" sz="quarter" idx="10"/>
          </p:nvPr>
        </p:nvSpPr>
        <p:spPr/>
        <p:txBody>
          <a:bodyPr/>
          <a:lstStyle/>
          <a:p>
            <a:fld id="{767A0417-D7B8-46AE-A907-A9157B80B95B}" type="slidenum">
              <a:rPr lang="en-US" smtClean="0"/>
              <a:t>29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02398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Cargo Tank Facility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71057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18131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558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1194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For more</a:t>
            </a:r>
            <a:r>
              <a:rPr lang="en-US" sz="1200" baseline="0" dirty="0" smtClean="0"/>
              <a:t> detailed information about the FMCSA Portal Company Official Account section of the application, reference the </a:t>
            </a:r>
            <a:r>
              <a:rPr lang="en-US" sz="1200" b="0" i="0" baseline="0" dirty="0" smtClean="0"/>
              <a:t>t</a:t>
            </a:r>
            <a:r>
              <a:rPr lang="en-US" sz="1200" b="0" i="0" dirty="0" smtClean="0"/>
              <a:t>raining module: “URS Company Official</a:t>
            </a:r>
            <a:r>
              <a:rPr lang="en-US" sz="1200" b="0" i="0" baseline="0" dirty="0" smtClean="0"/>
              <a:t> Portal Account</a:t>
            </a:r>
            <a:r>
              <a:rPr lang="en-US" sz="1200" b="0" i="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784187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28650" lvl="1" indent="-171450">
              <a:buFont typeface="Arial" panose="020B0604020202020204" pitchFamily="34" charset="0"/>
              <a:buChar char="•"/>
            </a:pPr>
            <a:r>
              <a:rPr lang="en-US" sz="1200" dirty="0" smtClean="0"/>
              <a:t>FMCSA does not refund filing fees</a:t>
            </a:r>
          </a:p>
          <a:p>
            <a:pPr marL="628650" lvl="1" indent="-171450">
              <a:buFont typeface="Arial" panose="020B0604020202020204" pitchFamily="34" charset="0"/>
              <a:buChar char="•"/>
            </a:pPr>
            <a:r>
              <a:rPr lang="en-US" sz="1200" dirty="0" smtClean="0"/>
              <a:t>Your filing fees must be payable to the FMCSA, by Electronic Funding Transfer (EFT), or by an approved credit card</a:t>
            </a:r>
          </a:p>
          <a:p>
            <a:pPr marL="628650" lvl="1" indent="-171450">
              <a:buFont typeface="Arial" panose="020B0604020202020204" pitchFamily="34" charset="0"/>
              <a:buChar char="•"/>
            </a:pPr>
            <a:r>
              <a:rPr lang="en-US" sz="1200" dirty="0" smtClean="0"/>
              <a:t>EFT must be from an account in a bank in the United States</a:t>
            </a:r>
          </a:p>
          <a:p>
            <a:pPr marL="628650" lvl="1" indent="-171450">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179816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73687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8863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1794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4949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300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917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6339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xml"/><Relationship Id="rId7"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8.xml"/><Relationship Id="rId7" Type="http://schemas.openxmlformats.org/officeDocument/2006/relationships/notesSlide" Target="../notesSlides/notesSlide1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5.xml"/><Relationship Id="rId5" Type="http://schemas.openxmlformats.org/officeDocument/2006/relationships/tags" Target="../tags/tag70.xml"/><Relationship Id="rId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3.xml"/><Relationship Id="rId7" Type="http://schemas.openxmlformats.org/officeDocument/2006/relationships/notesSlide" Target="../notesSlides/notesSlide1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5.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8.xml"/><Relationship Id="rId7" Type="http://schemas.openxmlformats.org/officeDocument/2006/relationships/notesSlide" Target="../notesSlides/notesSlide1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5.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3.xml"/><Relationship Id="rId7" Type="http://schemas.openxmlformats.org/officeDocument/2006/relationships/notesSlide" Target="../notesSlides/notesSlide14.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5.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88.xml"/><Relationship Id="rId7"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94.xml"/><Relationship Id="rId7"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0.xml"/><Relationship Id="rId7" Type="http://schemas.openxmlformats.org/officeDocument/2006/relationships/notesSlide" Target="../notesSlides/notesSlide17.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5.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05.xml"/><Relationship Id="rId7" Type="http://schemas.openxmlformats.org/officeDocument/2006/relationships/slideLayout" Target="../slideLayouts/slideLayout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10" Type="http://schemas.openxmlformats.org/officeDocument/2006/relationships/image" Target="../media/image28.png"/><Relationship Id="rId4" Type="http://schemas.openxmlformats.org/officeDocument/2006/relationships/tags" Target="../tags/tag106.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11.xml"/><Relationship Id="rId7" Type="http://schemas.openxmlformats.org/officeDocument/2006/relationships/notesSlide" Target="../notesSlides/notesSlide19.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5.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3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117.xml"/></Relationships>
</file>

<file path=ppt/slides/_rels/slide21.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21.xml"/></Relationships>
</file>

<file path=ppt/slides/_rels/slide2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33.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125.xml"/></Relationships>
</file>

<file path=ppt/slides/_rels/slide23.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34.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tags" Target="../tags/tag129.xml"/></Relationships>
</file>

<file path=ppt/slides/_rels/slide24.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35.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133.xml"/></Relationships>
</file>

<file path=ppt/slides/_rels/slide25.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36.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137.xml"/></Relationships>
</file>

<file path=ppt/slides/_rels/slide26.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37.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tags" Target="../tags/tag141.xml"/></Relationships>
</file>

<file path=ppt/slides/_rels/slide27.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38.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7.xml"/><Relationship Id="rId5" Type="http://schemas.openxmlformats.org/officeDocument/2006/relationships/slideLayout" Target="../slideLayouts/slideLayout5.xml"/><Relationship Id="rId4" Type="http://schemas.openxmlformats.org/officeDocument/2006/relationships/tags" Target="../tags/tag145.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40.png"/><Relationship Id="rId5" Type="http://schemas.openxmlformats.org/officeDocument/2006/relationships/tags" Target="../tags/tag150.xml"/><Relationship Id="rId10" Type="http://schemas.openxmlformats.org/officeDocument/2006/relationships/image" Target="../media/image39.png"/><Relationship Id="rId4" Type="http://schemas.openxmlformats.org/officeDocument/2006/relationships/tags" Target="../tags/tag149.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41.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29.xml"/><Relationship Id="rId5" Type="http://schemas.openxmlformats.org/officeDocument/2006/relationships/slideLayout" Target="../slideLayouts/slideLayout5.xml"/><Relationship Id="rId4" Type="http://schemas.openxmlformats.org/officeDocument/2006/relationships/tags" Target="../tags/tag156.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42.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30.xml"/><Relationship Id="rId5" Type="http://schemas.openxmlformats.org/officeDocument/2006/relationships/slideLayout" Target="../slideLayouts/slideLayout5.xml"/><Relationship Id="rId4" Type="http://schemas.openxmlformats.org/officeDocument/2006/relationships/tags" Target="../tags/tag160.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63.xml"/><Relationship Id="rId7" Type="http://schemas.openxmlformats.org/officeDocument/2006/relationships/notesSlide" Target="../notesSlides/notesSlide31.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6.xml"/><Relationship Id="rId5" Type="http://schemas.openxmlformats.org/officeDocument/2006/relationships/tags" Target="../tags/tag165.xml"/><Relationship Id="rId4" Type="http://schemas.openxmlformats.org/officeDocument/2006/relationships/tags" Target="../tags/tag164.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68.xml"/><Relationship Id="rId7" Type="http://schemas.openxmlformats.org/officeDocument/2006/relationships/notesSlide" Target="../notesSlides/notesSlide3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6.xml"/><Relationship Id="rId5" Type="http://schemas.openxmlformats.org/officeDocument/2006/relationships/tags" Target="../tags/tag170.xml"/><Relationship Id="rId4" Type="http://schemas.openxmlformats.org/officeDocument/2006/relationships/tags" Target="../tags/tag169.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73.xml"/><Relationship Id="rId7" Type="http://schemas.openxmlformats.org/officeDocument/2006/relationships/slideLayout" Target="../slideLayouts/slideLayout6.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79.xml"/><Relationship Id="rId7" Type="http://schemas.openxmlformats.org/officeDocument/2006/relationships/notesSlide" Target="../notesSlides/notesSlide34.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6.xml"/><Relationship Id="rId5" Type="http://schemas.openxmlformats.org/officeDocument/2006/relationships/tags" Target="../tags/tag181.xml"/><Relationship Id="rId4" Type="http://schemas.openxmlformats.org/officeDocument/2006/relationships/tags" Target="../tags/tag180.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84.xml"/><Relationship Id="rId7" Type="http://schemas.openxmlformats.org/officeDocument/2006/relationships/notesSlide" Target="../notesSlides/notesSlide3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5.xml"/><Relationship Id="rId5" Type="http://schemas.openxmlformats.org/officeDocument/2006/relationships/tags" Target="../tags/tag186.xml"/><Relationship Id="rId4" Type="http://schemas.openxmlformats.org/officeDocument/2006/relationships/tags" Target="../tags/tag185.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89.xml"/><Relationship Id="rId7" Type="http://schemas.openxmlformats.org/officeDocument/2006/relationships/slideLayout" Target="../slideLayouts/slideLayout6.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tags" Target="../tags/tag19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notesSlide" Target="../notesSlides/notesSlide9.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6.xml"/><Relationship Id="rId5" Type="http://schemas.openxmlformats.org/officeDocument/2006/relationships/tags" Target="../tags/tag59.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ified Registration System URS"/>
          <p:cNvSpPr>
            <a:spLocks noGrp="1"/>
          </p:cNvSpPr>
          <p:nvPr>
            <p:ph type="ctrTitle"/>
            <p:custDataLst>
              <p:tags r:id="rId2"/>
            </p:custDataLst>
          </p:nvPr>
        </p:nvSpPr>
        <p:spPr>
          <a:xfrm>
            <a:off x="94195" y="739373"/>
            <a:ext cx="8955609" cy="721002"/>
          </a:xfrm>
        </p:spPr>
        <p:txBody>
          <a:bodyPr>
            <a:noAutofit/>
          </a:bodyPr>
          <a:lstStyle/>
          <a:p>
            <a:r>
              <a:rPr lang="en-US" sz="4000" b="1" dirty="0" smtClean="0">
                <a:latin typeface="Arial" panose="020B0604020202020204" pitchFamily="34" charset="0"/>
                <a:cs typeface="Arial" panose="020B0604020202020204" pitchFamily="34" charset="0"/>
              </a:rPr>
              <a:t>Unified Registration System (URS)</a:t>
            </a:r>
            <a:endParaRPr lang="en-US" sz="3200" b="1" dirty="0"/>
          </a:p>
        </p:txBody>
      </p:sp>
      <p:sp>
        <p:nvSpPr>
          <p:cNvPr id="5" name="Text Box 32"/>
          <p:cNvSpPr txBox="1">
            <a:spLocks noChangeArrowheads="1"/>
          </p:cNvSpPr>
          <p:nvPr>
            <p:custDataLst>
              <p:tags r:id="rId3"/>
            </p:custDataLst>
          </p:nvPr>
        </p:nvSpPr>
        <p:spPr bwMode="auto">
          <a:xfrm>
            <a:off x="132142" y="1927322"/>
            <a:ext cx="88797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dirty="0">
                <a:latin typeface="Arial" panose="020B0604020202020204" pitchFamily="34" charset="0"/>
                <a:cs typeface="Arial" panose="020B0604020202020204" pitchFamily="34" charset="0"/>
              </a:rPr>
              <a:t>Cargo Tank Facility U.S. and </a:t>
            </a:r>
            <a:r>
              <a:rPr lang="en-US" sz="4400" b="1" dirty="0" smtClean="0">
                <a:latin typeface="Arial" panose="020B0604020202020204" pitchFamily="34" charset="0"/>
                <a:cs typeface="Arial" panose="020B0604020202020204" pitchFamily="34" charset="0"/>
              </a:rPr>
              <a:t>Canada:</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3200" b="1" dirty="0"/>
              <a:t>Submit an Application for New Registration</a:t>
            </a:r>
            <a:br>
              <a:rPr lang="en-US" sz="3200" b="1" dirty="0"/>
            </a:br>
            <a:r>
              <a:rPr lang="en-US" sz="4000" b="1" dirty="0"/>
              <a:t> </a:t>
            </a:r>
            <a:endParaRPr lang="en-US" altLang="en-US" sz="4000" b="1" dirty="0">
              <a:solidFill>
                <a:srgbClr val="00003E"/>
              </a:solidFill>
            </a:endParaRPr>
          </a:p>
        </p:txBody>
      </p:sp>
      <p:sp>
        <p:nvSpPr>
          <p:cNvPr id="7" name="Subtitle 2"/>
          <p:cNvSpPr>
            <a:spLocks noGrp="1"/>
          </p:cNvSpPr>
          <p:nvPr>
            <p:ph type="subTitle" idx="1"/>
            <p:custDataLst>
              <p:tags r:id="rId4"/>
            </p:custDataLst>
          </p:nvPr>
        </p:nvSpPr>
        <p:spPr>
          <a:xfrm>
            <a:off x="144620" y="5833676"/>
            <a:ext cx="7627448" cy="455370"/>
          </a:xfrm>
        </p:spPr>
        <p:txBody>
          <a:bodyPr/>
          <a:lstStyle/>
          <a:p>
            <a:r>
              <a:rPr lang="en-US" sz="1800" b="1" dirty="0"/>
              <a:t>URS New Application Release for First-Time Applicants, </a:t>
            </a:r>
            <a:r>
              <a:rPr lang="en-US" sz="1800" b="1" dirty="0" smtClean="0"/>
              <a:t>January 2016, v1.1</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endParaRPr lang="en-US" sz="2000" dirty="0" smtClean="0"/>
          </a:p>
        </p:txBody>
      </p:sp>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pic>
        <p:nvPicPr>
          <p:cNvPr id="9" name="Picture 2" descr="Business Description.&#10;FMCSA needs to capture the business details regarding the Applicant applying for new registration.  &#10;The information includes the following:&#10;Dunn &amp; Bradstreet Number&#10;Legal and Doing Business As Name&#10;Principal Place of Business Addresses&#10;Telephone, Fax, Cell Numbers&#10;EIN or SSN&#10;If applicable, Canadian NCS Number&#10;If applicable, Mexico RFC Number&#10;Unit of Government&#10;Form of Business&#10;Ownership and Control&#10;Company Contact Names, Titles and Addresses&#10;For more detailed information about the Business Description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208292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pic>
        <p:nvPicPr>
          <p:cNvPr id="1026" name="Picture 2" descr="An image of the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415537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139284" y="1379834"/>
            <a:ext cx="4280926" cy="11384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Will the Applicant operate as an Intermodal Equipment Provider (IEP)? </a:t>
            </a:r>
          </a:p>
        </p:txBody>
      </p:sp>
      <p:pic>
        <p:nvPicPr>
          <p:cNvPr id="6148" name="Picture 4" descr="Will the Applicant operate as an Intermodal Equipment Provider (IEP)?  &#10;If the Applicant will NOT operate as an IEP select the No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50" y="3009970"/>
            <a:ext cx="44291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723789" y="1379834"/>
            <a:ext cx="4203953" cy="11384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Will the Applicant transport </a:t>
            </a:r>
            <a:r>
              <a:rPr lang="en-US" sz="2400" dirty="0">
                <a:solidFill>
                  <a:prstClr val="black"/>
                </a:solidFill>
              </a:rPr>
              <a:t>property? </a:t>
            </a:r>
            <a:endParaRPr lang="en-US" sz="2400" dirty="0" smtClean="0">
              <a:solidFill>
                <a:prstClr val="black"/>
              </a:solidFill>
            </a:endParaRPr>
          </a:p>
        </p:txBody>
      </p:sp>
      <p:pic>
        <p:nvPicPr>
          <p:cNvPr id="6149" name="Picture 5" descr="Will the Applicant transport Property?&#10;If the Applicant will NOT transport property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6200" y="3028715"/>
            <a:ext cx="44005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solidFill>
                  <a:prstClr val="black"/>
                </a:solidFill>
              </a:rPr>
              <a:pPr/>
              <a:t>12</a:t>
            </a:fld>
            <a:endParaRPr lang="en-US">
              <a:solidFill>
                <a:prstClr val="black"/>
              </a:solidFill>
            </a:endParaRPr>
          </a:p>
        </p:txBody>
      </p:sp>
    </p:spTree>
    <p:custDataLst>
      <p:tags r:id="rId1"/>
    </p:custDataLst>
    <p:extLst>
      <p:ext uri="{BB962C8B-B14F-4D97-AF65-F5344CB8AC3E}">
        <p14:creationId xmlns:p14="http://schemas.microsoft.com/office/powerpoint/2010/main" val="382319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115360" y="1356240"/>
            <a:ext cx="4356994" cy="7525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transport any Passengers?</a:t>
            </a:r>
            <a:endParaRPr lang="en-US" sz="2400" dirty="0" smtClean="0">
              <a:solidFill>
                <a:prstClr val="black"/>
              </a:solidFill>
            </a:endParaRPr>
          </a:p>
        </p:txBody>
      </p:sp>
      <p:pic>
        <p:nvPicPr>
          <p:cNvPr id="4099" name="Picture 3" descr="Will the Applicant transport any Passengers?&#10;If the Applicant will NOT transport any Passengers, select the No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84" y="2973631"/>
            <a:ext cx="4356995" cy="27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ontent Placeholder 2"/>
          <p:cNvSpPr txBox="1">
            <a:spLocks/>
          </p:cNvSpPr>
          <p:nvPr>
            <p:custDataLst>
              <p:tags r:id="rId4"/>
            </p:custDataLst>
          </p:nvPr>
        </p:nvSpPr>
        <p:spPr>
          <a:xfrm>
            <a:off x="4729453" y="1356240"/>
            <a:ext cx="4198289" cy="1465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a:t>
            </a:r>
            <a:r>
              <a:rPr lang="en-US" sz="2400" dirty="0" smtClean="0">
                <a:solidFill>
                  <a:prstClr val="black"/>
                </a:solidFill>
              </a:rPr>
              <a:t>provide Property and/or Household Goods (HHG) </a:t>
            </a:r>
            <a:r>
              <a:rPr lang="en-US" sz="2400" dirty="0">
                <a:solidFill>
                  <a:prstClr val="black"/>
                </a:solidFill>
              </a:rPr>
              <a:t>Broker services?</a:t>
            </a:r>
          </a:p>
        </p:txBody>
      </p:sp>
      <p:pic>
        <p:nvPicPr>
          <p:cNvPr id="1027" name="Picture 3"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0510" y="2973631"/>
            <a:ext cx="44672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24430" y="6388905"/>
            <a:ext cx="2133600" cy="365125"/>
          </a:xfrm>
        </p:spPr>
        <p:txBody>
          <a:bodyPr/>
          <a:lstStyle/>
          <a:p>
            <a:fld id="{001E099F-D07E-4DB9-AE8A-89E43E73D4FA}" type="slidenum">
              <a:rPr lang="en-US" smtClean="0">
                <a:solidFill>
                  <a:prstClr val="black"/>
                </a:solidFill>
              </a:rPr>
              <a:pPr/>
              <a:t>13</a:t>
            </a:fld>
            <a:endParaRPr lang="en-US">
              <a:solidFill>
                <a:prstClr val="black"/>
              </a:solidFill>
            </a:endParaRPr>
          </a:p>
        </p:txBody>
      </p:sp>
    </p:spTree>
    <p:custDataLst>
      <p:tags r:id="rId1"/>
    </p:custDataLst>
    <p:extLst>
      <p:ext uri="{BB962C8B-B14F-4D97-AF65-F5344CB8AC3E}">
        <p14:creationId xmlns:p14="http://schemas.microsoft.com/office/powerpoint/2010/main" val="311637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3" name="Content Placeholder 1"/>
          <p:cNvSpPr txBox="1">
            <a:spLocks/>
          </p:cNvSpPr>
          <p:nvPr>
            <p:custDataLst>
              <p:tags r:id="rId3"/>
            </p:custDataLst>
          </p:nvPr>
        </p:nvSpPr>
        <p:spPr>
          <a:xfrm>
            <a:off x="123338" y="1316736"/>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provide Freight Forwarder services?</a:t>
            </a:r>
          </a:p>
        </p:txBody>
      </p:sp>
      <p:pic>
        <p:nvPicPr>
          <p:cNvPr id="14" name="Picture 6" descr="Will the Applicant provide Freight Forwarder services?&#10;If the Applicant will NOT provide Freight Forwarder services, select the No box.&#10;Click Next in the Navigation Menu to move to the next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64" y="2973629"/>
            <a:ext cx="4472731" cy="267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Content Placeholder 2"/>
          <p:cNvSpPr txBox="1">
            <a:spLocks/>
          </p:cNvSpPr>
          <p:nvPr>
            <p:custDataLst>
              <p:tags r:id="rId4"/>
            </p:custDataLst>
          </p:nvPr>
        </p:nvSpPr>
        <p:spPr>
          <a:xfrm>
            <a:off x="4611481" y="1312148"/>
            <a:ext cx="4477805" cy="11302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operate a Cargo Tank Facility?</a:t>
            </a:r>
          </a:p>
        </p:txBody>
      </p:sp>
      <p:pic>
        <p:nvPicPr>
          <p:cNvPr id="2051" name="Picture 3" descr="Will the Applicant operate a Cargo Tank Facility?&#10;If the Applicant will operate a Cargo Tank Facility, select the Yes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2446" y="2960226"/>
            <a:ext cx="4486840" cy="268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432284" y="6388905"/>
            <a:ext cx="2133600" cy="365125"/>
          </a:xfrm>
        </p:spPr>
        <p:txBody>
          <a:bodyPr/>
          <a:lstStyle/>
          <a:p>
            <a:fld id="{001E099F-D07E-4DB9-AE8A-89E43E73D4FA}" type="slidenum">
              <a:rPr lang="en-US" smtClean="0">
                <a:solidFill>
                  <a:prstClr val="black"/>
                </a:solidFill>
              </a:rPr>
              <a:pPr/>
              <a:t>14</a:t>
            </a:fld>
            <a:endParaRPr lang="en-US" dirty="0">
              <a:solidFill>
                <a:prstClr val="black"/>
              </a:solidFill>
            </a:endParaRPr>
          </a:p>
        </p:txBody>
      </p:sp>
    </p:spTree>
    <p:custDataLst>
      <p:tags r:id="rId1"/>
    </p:custDataLst>
    <p:extLst>
      <p:ext uri="{BB962C8B-B14F-4D97-AF65-F5344CB8AC3E}">
        <p14:creationId xmlns:p14="http://schemas.microsoft.com/office/powerpoint/2010/main" val="178178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326348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Review the Operation Classification Summary to ensure the answers provided are correct </a:t>
            </a:r>
          </a:p>
          <a:p>
            <a:endParaRPr lang="en-US" sz="2400" dirty="0" smtClean="0">
              <a:solidFill>
                <a:prstClr val="black"/>
              </a:solidFill>
            </a:endParaRPr>
          </a:p>
          <a:p>
            <a:r>
              <a:rPr lang="en-US" sz="2400" dirty="0" smtClean="0">
                <a:solidFill>
                  <a:prstClr val="black"/>
                </a:solidFill>
              </a:rPr>
              <a:t>To change an answer, click the question text</a:t>
            </a:r>
          </a:p>
        </p:txBody>
      </p:sp>
      <p:grpSp>
        <p:nvGrpSpPr>
          <p:cNvPr id="2" name="Group 1" descr="When completed, click Next in the Navigation Menu to move to the next page."/>
          <p:cNvGrpSpPr/>
          <p:nvPr>
            <p:custDataLst>
              <p:tags r:id="rId4"/>
            </p:custDataLst>
          </p:nvPr>
        </p:nvGrpSpPr>
        <p:grpSpPr>
          <a:xfrm>
            <a:off x="3585365" y="1328397"/>
            <a:ext cx="5448300" cy="4038600"/>
            <a:chOff x="3585365" y="1328397"/>
            <a:chExt cx="5448300" cy="4038600"/>
          </a:xfrm>
        </p:grpSpPr>
        <p:pic>
          <p:nvPicPr>
            <p:cNvPr id="6155" name="Picture 11" descr="Review the Operation Classification Summary of questions and answers to ensure the information provided is correct.&#10;To edit the answer to a question, click the question text to return to the question.  &#10;Click Next in the Navigation Menu to move to the next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5365" y="1328397"/>
              <a:ext cx="54483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custDataLst>
                <p:tags r:id="rId6"/>
              </p:custDataLst>
            </p:nvPr>
          </p:nvSpPr>
          <p:spPr>
            <a:xfrm>
              <a:off x="3970696" y="4156051"/>
              <a:ext cx="3549450" cy="189753"/>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smtClean="0">
                  <a:solidFill>
                    <a:schemeClr val="tx1"/>
                  </a:solidFill>
                </a:rPr>
                <a:t>No</a:t>
              </a:r>
              <a:endParaRPr lang="en-US" sz="900" dirty="0">
                <a:solidFill>
                  <a:schemeClr val="tx1"/>
                </a:solidFill>
              </a:endParaRPr>
            </a:p>
          </p:txBody>
        </p: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15</a:t>
            </a:fld>
            <a:endParaRPr lang="en-US">
              <a:solidFill>
                <a:prstClr val="black"/>
              </a:solidFill>
            </a:endParaRPr>
          </a:p>
        </p:txBody>
      </p:sp>
    </p:spTree>
    <p:custDataLst>
      <p:tags r:id="rId1"/>
    </p:custDataLst>
    <p:extLst>
      <p:ext uri="{BB962C8B-B14F-4D97-AF65-F5344CB8AC3E}">
        <p14:creationId xmlns:p14="http://schemas.microsoft.com/office/powerpoint/2010/main" val="45958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a:t>
            </a:r>
            <a:endParaRPr lang="en-US" sz="1800" b="1" dirty="0"/>
          </a:p>
        </p:txBody>
      </p:sp>
      <p:sp>
        <p:nvSpPr>
          <p:cNvPr id="8" name="Content Placeholder 1"/>
          <p:cNvSpPr txBox="1">
            <a:spLocks/>
          </p:cNvSpPr>
          <p:nvPr>
            <p:custDataLst>
              <p:tags r:id="rId3"/>
            </p:custDataLst>
          </p:nvPr>
        </p:nvSpPr>
        <p:spPr>
          <a:xfrm>
            <a:off x="94195" y="1316736"/>
            <a:ext cx="402243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FMCSA needs to capture some details regarding the Cargo Tank Facilities the Applicant will </a:t>
            </a:r>
            <a:r>
              <a:rPr lang="en-US" sz="2400" dirty="0" smtClean="0"/>
              <a:t>operate:</a:t>
            </a:r>
            <a:endParaRPr lang="en-US" sz="2400" dirty="0"/>
          </a:p>
          <a:p>
            <a:endParaRPr lang="en-US" sz="1200" dirty="0" smtClean="0"/>
          </a:p>
          <a:p>
            <a:pPr lvl="1"/>
            <a:r>
              <a:rPr lang="en-US" sz="2000" dirty="0" smtClean="0"/>
              <a:t>How many and the Names</a:t>
            </a:r>
          </a:p>
          <a:p>
            <a:pPr lvl="1"/>
            <a:r>
              <a:rPr lang="en-US" sz="2000" dirty="0" smtClean="0"/>
              <a:t>Addresses</a:t>
            </a:r>
          </a:p>
          <a:p>
            <a:pPr lvl="1"/>
            <a:r>
              <a:rPr lang="en-US" sz="2000" dirty="0" smtClean="0"/>
              <a:t>Functions, Exemptions, Special Permits, Vehicles</a:t>
            </a:r>
          </a:p>
          <a:p>
            <a:pPr lvl="1"/>
            <a:r>
              <a:rPr lang="en-US" sz="2000" dirty="0"/>
              <a:t>Manufacture or Repair </a:t>
            </a:r>
            <a:r>
              <a:rPr lang="en-US" sz="2000" dirty="0" smtClean="0"/>
              <a:t>functions</a:t>
            </a:r>
          </a:p>
          <a:p>
            <a:pPr lvl="1"/>
            <a:r>
              <a:rPr lang="en-US" sz="2000" dirty="0"/>
              <a:t>Uses mobile testing/inspection equipment</a:t>
            </a:r>
          </a:p>
          <a:p>
            <a:pPr lvl="1"/>
            <a:r>
              <a:rPr lang="en-US" sz="2000" dirty="0"/>
              <a:t>Contact, Inspector </a:t>
            </a:r>
            <a:r>
              <a:rPr lang="en-US" sz="2000" dirty="0" smtClean="0"/>
              <a:t>information</a:t>
            </a:r>
            <a:endParaRPr lang="en-US" sz="2000" dirty="0"/>
          </a:p>
        </p:txBody>
      </p:sp>
      <p:sp>
        <p:nvSpPr>
          <p:cNvPr id="6" name="Content Placeholder 2"/>
          <p:cNvSpPr txBox="1">
            <a:spLocks/>
          </p:cNvSpPr>
          <p:nvPr>
            <p:custDataLst>
              <p:tags r:id="rId4"/>
            </p:custDataLst>
          </p:nvPr>
        </p:nvSpPr>
        <p:spPr>
          <a:xfrm>
            <a:off x="4344315" y="4567425"/>
            <a:ext cx="4629595" cy="14475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t>American </a:t>
            </a:r>
            <a:r>
              <a:rPr lang="en-US" sz="2000" dirty="0"/>
              <a:t>Society of Mechanical Engineers (ASME) Certificate of </a:t>
            </a:r>
            <a:r>
              <a:rPr lang="en-US" sz="2000" dirty="0" smtClean="0"/>
              <a:t>Authorization</a:t>
            </a:r>
          </a:p>
          <a:p>
            <a:pPr lvl="1"/>
            <a:r>
              <a:rPr lang="en-US" sz="2000" dirty="0" smtClean="0"/>
              <a:t>Certification</a:t>
            </a:r>
          </a:p>
        </p:txBody>
      </p:sp>
      <p:sp>
        <p:nvSpPr>
          <p:cNvPr id="11" name="Content Placeholder 3"/>
          <p:cNvSpPr txBox="1">
            <a:spLocks/>
          </p:cNvSpPr>
          <p:nvPr>
            <p:custDataLst>
              <p:tags r:id="rId5"/>
            </p:custDataLst>
          </p:nvPr>
        </p:nvSpPr>
        <p:spPr>
          <a:xfrm>
            <a:off x="4571999" y="1179575"/>
            <a:ext cx="4306187" cy="57973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The information requested in this section is needed for each Cargo Tank Facility being registered</a:t>
            </a:r>
            <a:endParaRPr lang="en-US" sz="1400" b="1" dirty="0" smtClean="0"/>
          </a:p>
        </p:txBody>
      </p:sp>
      <p:pic>
        <p:nvPicPr>
          <p:cNvPr id="2050" name="Picture 2" descr="Cargo Tank Facility.&#10;The information being collected in this section is needed for each Cargo Tank Facility being registered.&#10;FMCSA needs to capture some details regarding the Cargo Tank Facilities the Applicant will operate:&#10;How many and the Names&#10;Addresses&#10;Functions, Exemptions, Special Permits, Vehicles&#10;Manufacture or Repair functions&#10;Uses mobile testing/inspection equipment&#10;Contact, Inspector information &#10;American Society of Mechanical Engineers (ASME) Certificate of Authorization&#10;Certification&#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999" y="1915745"/>
            <a:ext cx="4306187" cy="24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16</a:t>
            </a:fld>
            <a:endParaRPr lang="en-US" dirty="0"/>
          </a:p>
        </p:txBody>
      </p:sp>
    </p:spTree>
    <p:custDataLst>
      <p:tags r:id="rId1"/>
    </p:custDataLst>
    <p:extLst>
      <p:ext uri="{BB962C8B-B14F-4D97-AF65-F5344CB8AC3E}">
        <p14:creationId xmlns:p14="http://schemas.microsoft.com/office/powerpoint/2010/main" val="1871073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123338"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How many Cargo Tank Facilities will you register with this application?</a:t>
            </a:r>
          </a:p>
        </p:txBody>
      </p:sp>
      <p:pic>
        <p:nvPicPr>
          <p:cNvPr id="4098" name="Picture 2" descr="How many Cargo Tank Facilities will you register with this application?&#10;Enter or use the up or down arrows to enter the number of Cargo Tank Facilities being registered.&#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2" y="2973630"/>
            <a:ext cx="4410075" cy="27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765618" y="133265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is the name of your Cargo Tank Facility</a:t>
            </a:r>
            <a:r>
              <a:rPr lang="en-US" sz="2400" dirty="0" smtClean="0"/>
              <a:t>?</a:t>
            </a:r>
          </a:p>
        </p:txBody>
      </p:sp>
      <p:pic>
        <p:nvPicPr>
          <p:cNvPr id="4099" name="Picture 3" descr="What is the name of your Cargo Tank Facility?&#10;Enter the name of your Cargo Tank Facility in the field.&#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3641" y="2973630"/>
            <a:ext cx="4448175" cy="27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17</a:t>
            </a:fld>
            <a:endParaRPr lang="en-US"/>
          </a:p>
        </p:txBody>
      </p:sp>
    </p:spTree>
    <p:custDataLst>
      <p:tags r:id="rId1"/>
    </p:custDataLst>
    <p:extLst>
      <p:ext uri="{BB962C8B-B14F-4D97-AF65-F5344CB8AC3E}">
        <p14:creationId xmlns:p14="http://schemas.microsoft.com/office/powerpoint/2010/main" val="100905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123338"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Physical Cargo Tank Facility Address different from the Principal Place of Business Address?</a:t>
            </a:r>
          </a:p>
        </p:txBody>
      </p:sp>
      <p:pic>
        <p:nvPicPr>
          <p:cNvPr id="5122" name="Picture 2" descr="Is the Physical Cargo Tank Facility Address different from the Principal Place of Business Address?&#10;If the Physical Cargo Tank Facility Address is different from the Principal Place of Business Address, select the Yes box.&#10;If the Physical Cargo Tank Facility Address is NOT different from the Principal Place of Business Address,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12" y="3393977"/>
            <a:ext cx="4419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765618" y="1332656"/>
            <a:ext cx="4279848" cy="148918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Physical Cargo Tank Facility Address if it is different from the Principal Place of Business Address</a:t>
            </a:r>
            <a:r>
              <a:rPr lang="en-US" sz="2400" dirty="0" smtClean="0"/>
              <a:t>.</a:t>
            </a:r>
            <a:endParaRPr lang="en-US" sz="2400" dirty="0"/>
          </a:p>
        </p:txBody>
      </p:sp>
      <p:sp>
        <p:nvSpPr>
          <p:cNvPr id="24" name="Content Placeholder 3"/>
          <p:cNvSpPr txBox="1">
            <a:spLocks/>
          </p:cNvSpPr>
          <p:nvPr>
            <p:custDataLst>
              <p:tags r:id="rId5"/>
            </p:custDataLst>
          </p:nvPr>
        </p:nvSpPr>
        <p:spPr>
          <a:xfrm>
            <a:off x="5015482" y="2927968"/>
            <a:ext cx="3417688" cy="343872"/>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a:t>P.O. Boxes are NOT accepted</a:t>
            </a:r>
          </a:p>
        </p:txBody>
      </p:sp>
      <p:pic>
        <p:nvPicPr>
          <p:cNvPr id="5123" name="Picture 3" descr="Provide the Physical Cargo Tank Facility Address if it is different from the Principal Place of Business Address.&#10;P.O. Boxes are NOT accepted.&#10;Enter the address information in the fields.&#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1975" y="3376885"/>
            <a:ext cx="44672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18</a:t>
            </a:fld>
            <a:endParaRPr lang="en-US"/>
          </a:p>
        </p:txBody>
      </p:sp>
    </p:spTree>
    <p:custDataLst>
      <p:tags r:id="rId1"/>
    </p:custDataLst>
    <p:extLst>
      <p:ext uri="{BB962C8B-B14F-4D97-AF65-F5344CB8AC3E}">
        <p14:creationId xmlns:p14="http://schemas.microsoft.com/office/powerpoint/2010/main" val="225752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123338" y="1186111"/>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Mailing Address different from the Physical Cargo Tank Facility Address?</a:t>
            </a:r>
          </a:p>
        </p:txBody>
      </p:sp>
      <p:pic>
        <p:nvPicPr>
          <p:cNvPr id="6146" name="Picture 2" descr="Is the Mailing Address different from the Physical Cargo Tank Facility Address?&#10;If the Mailing Address is different from the Physical Cargo Tank Facility Address, select the Yes box.&#10;Is the Mailing Address is NOT different from the Physical Cargo Tank Facility Address,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63" y="2973630"/>
            <a:ext cx="4505325" cy="2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765618" y="1202031"/>
            <a:ext cx="4279848" cy="148918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a:t>
            </a:r>
            <a:r>
              <a:rPr lang="en-US" sz="2400" dirty="0" smtClean="0"/>
              <a:t>Mailing Address </a:t>
            </a:r>
            <a:r>
              <a:rPr lang="en-US" sz="2400" dirty="0"/>
              <a:t>if it is different from the Physical Cargo Tank Facility Address</a:t>
            </a:r>
            <a:r>
              <a:rPr lang="en-US" sz="2400" dirty="0" smtClean="0"/>
              <a:t>.</a:t>
            </a:r>
            <a:endParaRPr lang="en-US" sz="2400" dirty="0"/>
          </a:p>
        </p:txBody>
      </p:sp>
      <p:pic>
        <p:nvPicPr>
          <p:cNvPr id="6147" name="Picture 3" descr="Provide the Mailing Address if it is different from the Physical Cargo Tank Facility Address.&#10;Enter the address information in the field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3911" y="2973630"/>
            <a:ext cx="4362450" cy="302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19</a:t>
            </a:fld>
            <a:endParaRPr lang="en-US"/>
          </a:p>
        </p:txBody>
      </p:sp>
    </p:spTree>
    <p:custDataLst>
      <p:tags r:id="rId1"/>
    </p:custDataLst>
    <p:extLst>
      <p:ext uri="{BB962C8B-B14F-4D97-AF65-F5344CB8AC3E}">
        <p14:creationId xmlns:p14="http://schemas.microsoft.com/office/powerpoint/2010/main" val="375564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94195" y="1298448"/>
            <a:ext cx="8955610" cy="4727448"/>
          </a:xfrm>
        </p:spPr>
        <p:txBody>
          <a:bodyPr>
            <a:normAutofit/>
          </a:bodyPr>
          <a:lstStyle/>
          <a:p>
            <a:pPr marL="0" indent="0">
              <a:buNone/>
            </a:pPr>
            <a:r>
              <a:rPr lang="en-US" sz="2600" b="1" i="1" dirty="0" smtClean="0"/>
              <a:t>Prerequisite:  </a:t>
            </a:r>
            <a:r>
              <a:rPr lang="en-US" sz="2600" i="1" dirty="0" smtClean="0"/>
              <a:t>Completion </a:t>
            </a:r>
            <a:r>
              <a:rPr lang="en-US" sz="2600" i="1" dirty="0"/>
              <a:t>of the training module titled </a:t>
            </a:r>
            <a:r>
              <a:rPr lang="en-US" sz="2600" b="1" i="1" dirty="0" smtClean="0"/>
              <a:t>‘Introduction to Submit an Application for New Registration’ </a:t>
            </a:r>
          </a:p>
          <a:p>
            <a:pPr marL="0" indent="0">
              <a:buNone/>
            </a:pPr>
            <a:endParaRPr lang="en-US" sz="1800" b="1" i="1" dirty="0" smtClean="0"/>
          </a:p>
          <a:p>
            <a:r>
              <a:rPr lang="en-US" sz="2400" dirty="0" smtClean="0"/>
              <a:t>Provide Cargo Tank Facilities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67976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45487"/>
            <a:ext cx="8850572" cy="752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For Cargo Tank Facility x, please provide the following information:</a:t>
            </a:r>
          </a:p>
          <a:p>
            <a:pPr lvl="1"/>
            <a:r>
              <a:rPr lang="en-US" sz="2000" dirty="0" smtClean="0"/>
              <a:t>Functions, Exemptions, Special Permits and Vehicle</a:t>
            </a:r>
            <a:endParaRPr lang="en-US" sz="2000" dirty="0"/>
          </a:p>
        </p:txBody>
      </p:sp>
      <p:pic>
        <p:nvPicPr>
          <p:cNvPr id="7170" name="Picture 2" descr="For Cargo Tank Facility #x, provide the following information:&#10;Functions.  Select the Functions from the list.&#10;Exemptions.  Enter the Exemptions for the Cargo Tank Facility.&#10;Special Permits.  Enter the Special Permits for the Cargo Tank Facility.&#10;Vehicle.  Select the Vehicle information from the list.&#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11" y="2254950"/>
            <a:ext cx="8961437"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20</a:t>
            </a:fld>
            <a:endParaRPr lang="en-US"/>
          </a:p>
        </p:txBody>
      </p:sp>
    </p:spTree>
    <p:custDataLst>
      <p:tags r:id="rId1"/>
    </p:custDataLst>
    <p:extLst>
      <p:ext uri="{BB962C8B-B14F-4D97-AF65-F5344CB8AC3E}">
        <p14:creationId xmlns:p14="http://schemas.microsoft.com/office/powerpoint/2010/main" val="1941545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5" y="1316736"/>
            <a:ext cx="4477805" cy="479398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You have selected one of the </a:t>
            </a:r>
            <a:r>
              <a:rPr lang="en-US" sz="2400" b="1" i="1" dirty="0"/>
              <a:t>Manufacture</a:t>
            </a:r>
            <a:r>
              <a:rPr lang="en-US" sz="2400" dirty="0"/>
              <a:t> or </a:t>
            </a:r>
            <a:r>
              <a:rPr lang="en-US" sz="2400" b="1" i="1" dirty="0"/>
              <a:t>Repair</a:t>
            </a:r>
            <a:r>
              <a:rPr lang="en-US" sz="2400" dirty="0"/>
              <a:t> </a:t>
            </a:r>
            <a:r>
              <a:rPr lang="en-US" sz="2400" dirty="0" smtClean="0"/>
              <a:t>functions:  </a:t>
            </a:r>
          </a:p>
          <a:p>
            <a:endParaRPr lang="en-US" sz="1200" dirty="0" smtClean="0"/>
          </a:p>
          <a:p>
            <a:pPr lvl="1"/>
            <a:r>
              <a:rPr lang="en-US" sz="2000" dirty="0" smtClean="0"/>
              <a:t>This </a:t>
            </a:r>
            <a:r>
              <a:rPr lang="en-US" sz="2000" dirty="0"/>
              <a:t>selection requires the uploading of a “R” or “TR” Stamp.  Please upload either the ‘R’ or ‘TR’ </a:t>
            </a:r>
            <a:r>
              <a:rPr lang="en-US" sz="2000" dirty="0" smtClean="0"/>
              <a:t>Stamp</a:t>
            </a:r>
          </a:p>
          <a:p>
            <a:pPr lvl="1"/>
            <a:r>
              <a:rPr lang="en-US" sz="2000" dirty="0" smtClean="0"/>
              <a:t>If </a:t>
            </a:r>
            <a:r>
              <a:rPr lang="en-US" sz="2000" dirty="0"/>
              <a:t>you are unable to upload at this time, you may still proceed with submitting your </a:t>
            </a:r>
            <a:r>
              <a:rPr lang="en-US" sz="2000" dirty="0" smtClean="0"/>
              <a:t>application however please note this information is required before your application can be approved</a:t>
            </a:r>
            <a:endParaRPr lang="en-US" sz="800" dirty="0" smtClean="0"/>
          </a:p>
        </p:txBody>
      </p:sp>
      <p:pic>
        <p:nvPicPr>
          <p:cNvPr id="8194" name="Picture 2" descr="You have selected one of the Manufacture or Repair functions.  &#10;This selection requires the uploading of a “R” or “TR” Stamp.  &#10;Please upload either the ‘R’ or ‘TR’ Stamp.  &#10;If you are unable to upload at this time, you may still proceed with submitting your application, however please note that this information is required before your application can be approved.&#10;For more detailed information on how to upload a document, reference the training module: “Introduction to Submit an Application for New Registration”.&#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90" y="924465"/>
            <a:ext cx="43053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21</a:t>
            </a:fld>
            <a:endParaRPr lang="en-US"/>
          </a:p>
        </p:txBody>
      </p:sp>
    </p:spTree>
    <p:custDataLst>
      <p:tags r:id="rId1"/>
    </p:custDataLst>
    <p:extLst>
      <p:ext uri="{BB962C8B-B14F-4D97-AF65-F5344CB8AC3E}">
        <p14:creationId xmlns:p14="http://schemas.microsoft.com/office/powerpoint/2010/main" val="185502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33611"/>
            <a:ext cx="8850572" cy="15051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Specify </a:t>
            </a:r>
            <a:r>
              <a:rPr lang="en-US" sz="2400" dirty="0"/>
              <a:t>whether the facility uses mobile testing/inspection equipment to perform inspections, tests, or repairs at a location other than the address listed in Business Description section of this application.</a:t>
            </a:r>
            <a:endParaRPr lang="en-US" sz="2000" dirty="0"/>
          </a:p>
        </p:txBody>
      </p:sp>
      <p:pic>
        <p:nvPicPr>
          <p:cNvPr id="9218" name="Picture 2" descr="Specify whether the facility uses mobile testing/inspection equipment to perform inspections, tests, or repairs at a location other than the address listed in the Business Description section of this application.&#10;Select the applicable option, Fixed Facility, Mobile or Both.&#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7465" y="2841415"/>
            <a:ext cx="4705490" cy="325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22</a:t>
            </a:fld>
            <a:endParaRPr lang="en-US"/>
          </a:p>
        </p:txBody>
      </p:sp>
    </p:spTree>
    <p:custDataLst>
      <p:tags r:id="rId1"/>
    </p:custDataLst>
    <p:extLst>
      <p:ext uri="{BB962C8B-B14F-4D97-AF65-F5344CB8AC3E}">
        <p14:creationId xmlns:p14="http://schemas.microsoft.com/office/powerpoint/2010/main" val="187896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7" name="Content Placeholder 1"/>
          <p:cNvSpPr txBox="1">
            <a:spLocks/>
          </p:cNvSpPr>
          <p:nvPr>
            <p:custDataLst>
              <p:tags r:id="rId3"/>
            </p:custDataLst>
          </p:nvPr>
        </p:nvSpPr>
        <p:spPr>
          <a:xfrm>
            <a:off x="125318" y="1316736"/>
            <a:ext cx="3535942" cy="46926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contact information for the person at the facility location responsible for compliance with the applicable requirements of chapter 1, title 49 Code of Federal </a:t>
            </a:r>
            <a:r>
              <a:rPr lang="en-US" sz="2400" dirty="0" smtClean="0"/>
              <a:t>Regulations</a:t>
            </a:r>
            <a:endParaRPr lang="en-US" sz="2400" dirty="0"/>
          </a:p>
        </p:txBody>
      </p:sp>
      <p:pic>
        <p:nvPicPr>
          <p:cNvPr id="10242" name="Picture 2" descr="Provide the contact information for the person at the facility location responsible for compliance with the applicable requirements of chapter 1, title 49 Code of Federal Regulations.&#10;Enter the persons information:&#10;First Name&#10;Middle Name&#10;Last Name&#10;Suffix, values include: Jr., Sr., 2nd , 3rd , II, III, IV, V, VI)&#10;Title&#10;Telephone Number&#10;Fax Numbers&#10;Email Addres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315" y="785813"/>
            <a:ext cx="471487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23</a:t>
            </a:fld>
            <a:endParaRPr lang="en-US"/>
          </a:p>
        </p:txBody>
      </p:sp>
    </p:spTree>
    <p:custDataLst>
      <p:tags r:id="rId1"/>
    </p:custDataLst>
    <p:extLst>
      <p:ext uri="{BB962C8B-B14F-4D97-AF65-F5344CB8AC3E}">
        <p14:creationId xmlns:p14="http://schemas.microsoft.com/office/powerpoint/2010/main" val="121724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7" y="1210406"/>
            <a:ext cx="8774677" cy="15355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Does the Applicant utilize </a:t>
            </a:r>
            <a:r>
              <a:rPr lang="en-US" sz="2400" dirty="0"/>
              <a:t>a registered inspector, authorized inspector, certified individual, qualified inspector, or design certified engineer </a:t>
            </a:r>
            <a:r>
              <a:rPr lang="en-US" sz="2400" b="1" i="1" dirty="0"/>
              <a:t>employed</a:t>
            </a:r>
            <a:r>
              <a:rPr lang="en-US" sz="2400" dirty="0"/>
              <a:t> by the company to conduct certification, inspection, or testing functions?</a:t>
            </a:r>
          </a:p>
        </p:txBody>
      </p:sp>
      <p:pic>
        <p:nvPicPr>
          <p:cNvPr id="11266" name="Picture 2" descr="Does the Applicant utilize a registered inspector, authorized inspector, certified individual, qualified inspector, or design certified engineer employed by the company to conduct certification, inspection, or testing functions?&#10;If the Applicant does utilize registered and authorized inspectors and engineers employed at the company to conduct functions, select the Yes box.&#10;If the Applicant does NOT utilize registered and authorized inspectors and engineers employed at the company to conduct functions, select the No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6100" y="2973630"/>
            <a:ext cx="46291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24</a:t>
            </a:fld>
            <a:endParaRPr lang="en-US"/>
          </a:p>
        </p:txBody>
      </p:sp>
    </p:spTree>
    <p:custDataLst>
      <p:tags r:id="rId1"/>
    </p:custDataLst>
    <p:extLst>
      <p:ext uri="{BB962C8B-B14F-4D97-AF65-F5344CB8AC3E}">
        <p14:creationId xmlns:p14="http://schemas.microsoft.com/office/powerpoint/2010/main" val="172269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10406"/>
            <a:ext cx="3765607" cy="47231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r>
              <a:rPr lang="en-US" sz="2400" dirty="0"/>
              <a:t>Provide the contact information for the registered inspector, authorized inspector, certified individual, qualified inspector, or design certified engineer </a:t>
            </a:r>
            <a:r>
              <a:rPr lang="en-US" sz="2400" b="1" i="1" dirty="0"/>
              <a:t>employed</a:t>
            </a:r>
            <a:r>
              <a:rPr lang="en-US" sz="2400" dirty="0"/>
              <a:t> by the company to conduct certification, inspection, or testing </a:t>
            </a:r>
            <a:r>
              <a:rPr lang="en-US" sz="2400" dirty="0" smtClean="0"/>
              <a:t>functions</a:t>
            </a:r>
            <a:endParaRPr lang="en-US" sz="2400" dirty="0"/>
          </a:p>
        </p:txBody>
      </p:sp>
      <p:pic>
        <p:nvPicPr>
          <p:cNvPr id="12290" name="Picture 2" descr="Provide the contact information for the registered inspector, authorized inspector, certified individual, qualified inspector, or design certified engineer employed by the company to conduct certification, inspection, or testing functions:&#10;First Name&#10;Middle Name&#10;Last Name&#10;Suffix, values include the following:  Jr., Sr., 2nd , 3rd , II, III, IV, V, VI&#10;Inspector Type&#10;Use the More button to enter additional person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6955" y="741426"/>
            <a:ext cx="4275358" cy="5362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25</a:t>
            </a:fld>
            <a:endParaRPr lang="en-US"/>
          </a:p>
        </p:txBody>
      </p:sp>
    </p:spTree>
    <p:custDataLst>
      <p:tags r:id="rId1"/>
    </p:custDataLst>
    <p:extLst>
      <p:ext uri="{BB962C8B-B14F-4D97-AF65-F5344CB8AC3E}">
        <p14:creationId xmlns:p14="http://schemas.microsoft.com/office/powerpoint/2010/main" val="329771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7" y="1210406"/>
            <a:ext cx="8774677" cy="15355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Does the Applicant utilize </a:t>
            </a:r>
            <a:r>
              <a:rPr lang="en-US" sz="2400" dirty="0"/>
              <a:t>a registered inspector, authorized inspector, certified individual, qualified inspector, or design certified engineer </a:t>
            </a:r>
            <a:r>
              <a:rPr lang="en-US" sz="2400" b="1" i="1" dirty="0" smtClean="0"/>
              <a:t>NOT</a:t>
            </a:r>
            <a:r>
              <a:rPr lang="en-US" sz="2400" dirty="0" smtClean="0"/>
              <a:t> </a:t>
            </a:r>
            <a:r>
              <a:rPr lang="en-US" sz="2400" b="1" i="1" dirty="0" smtClean="0"/>
              <a:t>employed</a:t>
            </a:r>
            <a:r>
              <a:rPr lang="en-US" sz="2400" dirty="0" smtClean="0"/>
              <a:t> </a:t>
            </a:r>
            <a:r>
              <a:rPr lang="en-US" sz="2400" dirty="0"/>
              <a:t>by the company to conduct certification, inspection, or testing functions?</a:t>
            </a:r>
          </a:p>
        </p:txBody>
      </p:sp>
      <p:pic>
        <p:nvPicPr>
          <p:cNvPr id="13314" name="Picture 2" descr="Does the Applicant utilize a registered inspector, authorized inspector, certified individual, qualified inspector, or design certified engineer NOT employed by the company to conduct certification, inspection, or testing functions?&#10;If the Applicant utilizes registered and authorized inspectors and engineers NOT employed at the company to conduct functions, select the Yes box.&#10;If the Applicant does NOT utilize registered and authorized inspectors and engineers NOT employed at the company to conduct functions, select the No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712" y="2821840"/>
            <a:ext cx="473392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26</a:t>
            </a:fld>
            <a:endParaRPr lang="en-US"/>
          </a:p>
        </p:txBody>
      </p:sp>
    </p:spTree>
    <p:custDataLst>
      <p:tags r:id="rId1"/>
    </p:custDataLst>
    <p:extLst>
      <p:ext uri="{BB962C8B-B14F-4D97-AF65-F5344CB8AC3E}">
        <p14:creationId xmlns:p14="http://schemas.microsoft.com/office/powerpoint/2010/main" val="2346196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10406"/>
            <a:ext cx="3765607" cy="47231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r>
              <a:rPr lang="en-US" sz="2400" dirty="0"/>
              <a:t>Provide the contact information for the registered inspector, authorized inspector, certified individual, qualified inspector, or design certified </a:t>
            </a:r>
            <a:r>
              <a:rPr lang="en-US" sz="2400" dirty="0" smtClean="0"/>
              <a:t>engineer </a:t>
            </a:r>
            <a:r>
              <a:rPr lang="en-US" sz="2400" b="1" i="1" dirty="0" smtClean="0"/>
              <a:t>NOT</a:t>
            </a:r>
            <a:r>
              <a:rPr lang="en-US" sz="2400" dirty="0" smtClean="0"/>
              <a:t> </a:t>
            </a:r>
            <a:r>
              <a:rPr lang="en-US" sz="2400" b="1" i="1" dirty="0"/>
              <a:t>employed</a:t>
            </a:r>
            <a:r>
              <a:rPr lang="en-US" sz="2400" dirty="0"/>
              <a:t> by the company to conduct certification, inspection, or testing </a:t>
            </a:r>
            <a:r>
              <a:rPr lang="en-US" sz="2400" dirty="0" smtClean="0"/>
              <a:t>functions</a:t>
            </a:r>
            <a:endParaRPr lang="en-US" sz="2400" dirty="0"/>
          </a:p>
        </p:txBody>
      </p:sp>
      <p:pic>
        <p:nvPicPr>
          <p:cNvPr id="14338" name="Picture 2" descr="Provide the contact information for the registered inspector, authorized inspector, certified individual, qualified inspector, or design certified engineer NOT employed by the company to conduct certification, inspection, or testing functions:&#10;First Name&#10;Middle Name&#10;Last Name&#10;Suffix, values include the following:  Jr., Sr., 2nd , 3rd , II, III, IV, V, VI&#10;Inspector Type&#10;Cargo Tank Facility Number (Provide an active Cargo Tank Number)&#10;Use the More button to enter additional person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4116" y="749593"/>
            <a:ext cx="4174225" cy="535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27</a:t>
            </a:fld>
            <a:endParaRPr lang="en-US"/>
          </a:p>
        </p:txBody>
      </p:sp>
    </p:spTree>
    <p:custDataLst>
      <p:tags r:id="rId1"/>
    </p:custDataLst>
    <p:extLst>
      <p:ext uri="{BB962C8B-B14F-4D97-AF65-F5344CB8AC3E}">
        <p14:creationId xmlns:p14="http://schemas.microsoft.com/office/powerpoint/2010/main" val="2888144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35" name="Content Placeholder 1"/>
          <p:cNvSpPr txBox="1">
            <a:spLocks/>
          </p:cNvSpPr>
          <p:nvPr>
            <p:custDataLst>
              <p:tags r:id="rId3"/>
            </p:custDataLst>
          </p:nvPr>
        </p:nvSpPr>
        <p:spPr>
          <a:xfrm>
            <a:off x="516841" y="1377131"/>
            <a:ext cx="3316572" cy="289867"/>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Question displays only for a Manufacture</a:t>
            </a:r>
            <a:endParaRPr lang="en-US" sz="1400" b="1" dirty="0" smtClean="0"/>
          </a:p>
        </p:txBody>
      </p:sp>
      <p:sp>
        <p:nvSpPr>
          <p:cNvPr id="15" name="Content Placeholder 2"/>
          <p:cNvSpPr txBox="1">
            <a:spLocks/>
          </p:cNvSpPr>
          <p:nvPr>
            <p:custDataLst>
              <p:tags r:id="rId4"/>
            </p:custDataLst>
          </p:nvPr>
        </p:nvSpPr>
        <p:spPr>
          <a:xfrm>
            <a:off x="123338" y="1777750"/>
            <a:ext cx="4448662" cy="14874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Provide </a:t>
            </a:r>
            <a:r>
              <a:rPr lang="en-US" sz="1800" dirty="0"/>
              <a:t>the information of the manufacturer’s current American Society of Mechanical Engineers (ASME) Certificate of Authorization for the use of the ASME “U” </a:t>
            </a:r>
            <a:r>
              <a:rPr lang="en-US" sz="1800" dirty="0" smtClean="0"/>
              <a:t>Stamp</a:t>
            </a:r>
            <a:endParaRPr lang="en-US" sz="1800" dirty="0"/>
          </a:p>
        </p:txBody>
      </p:sp>
      <p:pic>
        <p:nvPicPr>
          <p:cNvPr id="15362" name="Picture 2" descr="This question displays only for a Manufacture.&#10;Please provide the information of the manufacturer’s current American Society of Mechanical Engineers (ASME) Certificate of Authorization for the use of the ASME “U” Stamp.&#10;Certification Number&#10;Authorization Date&#10;Expiration Date&#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43" y="3619108"/>
            <a:ext cx="4420214" cy="249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ontent Placeholder 1"/>
          <p:cNvSpPr txBox="1">
            <a:spLocks/>
          </p:cNvSpPr>
          <p:nvPr>
            <p:custDataLst>
              <p:tags r:id="rId5"/>
            </p:custDataLst>
          </p:nvPr>
        </p:nvSpPr>
        <p:spPr>
          <a:xfrm>
            <a:off x="5219700" y="1373137"/>
            <a:ext cx="3417688" cy="289867"/>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Question displays only for a Repair Facility</a:t>
            </a:r>
            <a:endParaRPr lang="en-US" sz="1400" b="1" dirty="0" smtClean="0"/>
          </a:p>
        </p:txBody>
      </p:sp>
      <p:sp>
        <p:nvSpPr>
          <p:cNvPr id="17" name="Content Placeholder 1"/>
          <p:cNvSpPr txBox="1">
            <a:spLocks/>
          </p:cNvSpPr>
          <p:nvPr>
            <p:custDataLst>
              <p:tags r:id="rId6"/>
            </p:custDataLst>
          </p:nvPr>
        </p:nvSpPr>
        <p:spPr>
          <a:xfrm>
            <a:off x="4715955" y="1752723"/>
            <a:ext cx="4265438" cy="18077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Provide </a:t>
            </a:r>
            <a:r>
              <a:rPr lang="en-US" sz="1800" dirty="0"/>
              <a:t>the information of the repair facility’s current National Board Certificate of Authorization for the use of the “R” and/or "TR" stamps or ASME Certificate of Authorization for the use of the ASME “U”  and/or "T" </a:t>
            </a:r>
            <a:r>
              <a:rPr lang="en-US" sz="1800" dirty="0" smtClean="0"/>
              <a:t>Stamps</a:t>
            </a:r>
            <a:endParaRPr lang="en-US" sz="1800" dirty="0"/>
          </a:p>
        </p:txBody>
      </p:sp>
      <p:pic>
        <p:nvPicPr>
          <p:cNvPr id="15363" name="Picture 3" descr="This question displays only for a Repair Facility.&#10;Provide the information of the repair facility’s current National Board Certificate of Authorization for the use of the “R” and/or &quot;TR&quot; stamps or ASME Certificate of Authorization for the use of the ASME “U”  and/or &quot;T&quot; Stamps:&#10;Stamp Type&#10;Certification Number&#10;Authorization Date&#10;Expiration Date&#10;Click Next in the Navigation Menu to move to the next page.&#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1557" y="3626982"/>
            <a:ext cx="4572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t>28</a:t>
            </a:fld>
            <a:endParaRPr lang="en-US"/>
          </a:p>
        </p:txBody>
      </p:sp>
    </p:spTree>
    <p:custDataLst>
      <p:tags r:id="rId1"/>
    </p:custDataLst>
    <p:extLst>
      <p:ext uri="{BB962C8B-B14F-4D97-AF65-F5344CB8AC3E}">
        <p14:creationId xmlns:p14="http://schemas.microsoft.com/office/powerpoint/2010/main" val="2855426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94194" y="1228046"/>
            <a:ext cx="4250121" cy="48572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smtClean="0"/>
              <a:t>Certify </a:t>
            </a:r>
            <a:r>
              <a:rPr lang="en-US" sz="2100" dirty="0"/>
              <a:t>that all Registered Inspectors and Design Certifying Engineers used in performance of the prescribed functions meet the minimum qualification requirements set forth in 49 CFR </a:t>
            </a:r>
            <a:r>
              <a:rPr lang="en-US" sz="2100" dirty="0" smtClean="0"/>
              <a:t>171.8</a:t>
            </a:r>
          </a:p>
          <a:p>
            <a:endParaRPr lang="en-US" sz="1200" dirty="0" smtClean="0"/>
          </a:p>
          <a:p>
            <a:r>
              <a:rPr lang="en-US" sz="2100" dirty="0" smtClean="0"/>
              <a:t>You are the person </a:t>
            </a:r>
            <a:r>
              <a:rPr lang="en-US" sz="2100" dirty="0"/>
              <a:t>responsible for ensuring compliance with the applicable requirements of this chapter, and </a:t>
            </a:r>
            <a:r>
              <a:rPr lang="en-US" sz="2100" dirty="0" smtClean="0"/>
              <a:t>have </a:t>
            </a:r>
            <a:r>
              <a:rPr lang="en-US" sz="2100" dirty="0"/>
              <a:t>knowledge of the requirements applicable to the functions to be </a:t>
            </a:r>
            <a:r>
              <a:rPr lang="en-US" sz="2100" dirty="0" smtClean="0"/>
              <a:t>performed</a:t>
            </a:r>
            <a:endParaRPr lang="en-US" sz="2100" dirty="0"/>
          </a:p>
        </p:txBody>
      </p:sp>
      <p:pic>
        <p:nvPicPr>
          <p:cNvPr id="15362" name="Picture 2" descr="Does the Applicant certify that all Registered Inspectors and Design Certifying Engineers used in performance of the prescribed functions meet the minimum qualification requirements set forth in 49 CFR 171.8, that I am the person responsible for ensuring compliance with the applicable requirements of this chapter, and that I have knowledge of the requirements applicable to the functions to be performed. Under penalty of perjury, I declare that the information entered on this report is, to the best of my knowledge and belief, true, correct and complete.&#10;Select Yes, I Certify.&#10;Enter your information:&#10;First Name &#10;Middle Name&#10;Last Name&#10;Suffix, values include: Jr., Sr., 2nd , 3rd , II, III, IV, V, VI)&#10;Title&#10;Email address&#10;If the Applicant has more than one Cargo Tank Facility to register, the system will guide you to the next questions to enter the information for the additional Cargo Tank Facilitie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540" y="762000"/>
            <a:ext cx="44577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29</a:t>
            </a:fld>
            <a:endParaRPr lang="en-US"/>
          </a:p>
        </p:txBody>
      </p:sp>
    </p:spTree>
    <p:custDataLst>
      <p:tags r:id="rId1"/>
    </p:custDataLst>
    <p:extLst>
      <p:ext uri="{BB962C8B-B14F-4D97-AF65-F5344CB8AC3E}">
        <p14:creationId xmlns:p14="http://schemas.microsoft.com/office/powerpoint/2010/main" val="32756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2799140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custDataLst>
              <p:tags r:id="rId2"/>
            </p:custDataLst>
          </p:nvPr>
        </p:nvSpPr>
        <p:spPr>
          <a:xfrm>
            <a:off x="94195" y="1316737"/>
            <a:ext cx="2732219"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Cargo Tank Facility Summary to ensure the answers provided are correct </a:t>
            </a:r>
          </a:p>
          <a:p>
            <a:endParaRPr lang="en-US" sz="2400" dirty="0" smtClean="0"/>
          </a:p>
          <a:p>
            <a:r>
              <a:rPr lang="en-US" sz="2400" dirty="0" smtClean="0"/>
              <a:t>To change an answer, click the question text</a:t>
            </a:r>
          </a:p>
          <a:p>
            <a:endParaRPr lang="en-US" sz="2400" dirty="0" smtClean="0"/>
          </a:p>
        </p:txBody>
      </p:sp>
      <p:pic>
        <p:nvPicPr>
          <p:cNvPr id="16386" name="Picture 2" descr="Review the Cargo Tank Facility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271" y="841771"/>
            <a:ext cx="5905640" cy="523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rgo Tank Facility Continued"/>
          <p:cNvSpPr>
            <a:spLocks noGrp="1"/>
          </p:cNvSpPr>
          <p:nvPr>
            <p:ph type="title"/>
            <p:custDataLst>
              <p:tags r:id="rId3"/>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30</a:t>
            </a:fld>
            <a:endParaRPr lang="en-US"/>
          </a:p>
        </p:txBody>
      </p:sp>
    </p:spTree>
    <p:custDataLst>
      <p:tags r:id="rId1"/>
    </p:custDataLst>
    <p:extLst>
      <p:ext uri="{BB962C8B-B14F-4D97-AF65-F5344CB8AC3E}">
        <p14:creationId xmlns:p14="http://schemas.microsoft.com/office/powerpoint/2010/main" val="1183145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had, </a:t>
            </a:r>
            <a:r>
              <a:rPr lang="en-US" sz="2000" dirty="0">
                <a:solidFill>
                  <a:prstClr val="black"/>
                </a:solidFill>
              </a:rPr>
              <a:t>within the last 3 years of the date of filing this </a:t>
            </a:r>
            <a:r>
              <a:rPr lang="en-US" sz="2000" dirty="0" smtClean="0">
                <a:solidFill>
                  <a:prstClr val="black"/>
                </a:solidFill>
              </a:rPr>
              <a:t>application, </a:t>
            </a:r>
            <a:r>
              <a:rPr lang="en-US" sz="2000" dirty="0">
                <a:solidFill>
                  <a:prstClr val="black"/>
                </a:solidFill>
              </a:rPr>
              <a:t>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familial relationships, </a:t>
            </a:r>
            <a:r>
              <a:rPr lang="en-US" sz="2000" dirty="0">
                <a:solidFill>
                  <a:prstClr val="black"/>
                </a:solidFill>
              </a:rPr>
              <a:t>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pic>
        <p:nvPicPr>
          <p:cNvPr id="16386" name="Picture 2" descr="Screenshot of the Affiliation Other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366470"/>
            <a:ext cx="4098331" cy="22009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31</a:t>
            </a:fld>
            <a:endParaRPr lang="en-US">
              <a:solidFill>
                <a:prstClr val="black"/>
              </a:solidFill>
            </a:endParaRPr>
          </a:p>
        </p:txBody>
      </p:sp>
    </p:spTree>
    <p:custDataLst>
      <p:tags r:id="rId1"/>
    </p:custDataLst>
    <p:extLst>
      <p:ext uri="{BB962C8B-B14F-4D97-AF65-F5344CB8AC3E}">
        <p14:creationId xmlns:p14="http://schemas.microsoft.com/office/powerpoint/2010/main" val="2100995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21506" name="Picture 2" descr="Screenshot of the Certification Statemen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2366469"/>
            <a:ext cx="4098329"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custDataLst>
              <p:tags r:id="rId4"/>
            </p:custDataLst>
          </p:nvPr>
        </p:nvSpPr>
        <p:spPr>
          <a:xfrm>
            <a:off x="4572001" y="1179575"/>
            <a:ext cx="409833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32</a:t>
            </a:fld>
            <a:endParaRPr lang="en-US">
              <a:solidFill>
                <a:prstClr val="black"/>
              </a:solidFill>
            </a:endParaRPr>
          </a:p>
        </p:txBody>
      </p:sp>
    </p:spTree>
    <p:custDataLst>
      <p:tags r:id="rId1"/>
    </p:custDataLst>
    <p:extLst>
      <p:ext uri="{BB962C8B-B14F-4D97-AF65-F5344CB8AC3E}">
        <p14:creationId xmlns:p14="http://schemas.microsoft.com/office/powerpoint/2010/main" val="398847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that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pic>
        <p:nvPicPr>
          <p:cNvPr id="62466" name="Picture 2" descr="Screenshot of the Compliance Certifications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33</a:t>
            </a:fld>
            <a:endParaRPr lang="en-US">
              <a:solidFill>
                <a:prstClr val="black"/>
              </a:solidFill>
            </a:endParaRPr>
          </a:p>
        </p:txBody>
      </p:sp>
    </p:spTree>
    <p:custDataLst>
      <p:tags r:id="rId1"/>
    </p:custDataLst>
    <p:extLst>
      <p:ext uri="{BB962C8B-B14F-4D97-AF65-F5344CB8AC3E}">
        <p14:creationId xmlns:p14="http://schemas.microsoft.com/office/powerpoint/2010/main" val="1068478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pic>
        <p:nvPicPr>
          <p:cNvPr id="71682" name="Picture 2" descr="Screenshot of the Applicants Oath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34</a:t>
            </a:fld>
            <a:endParaRPr lang="en-US">
              <a:solidFill>
                <a:prstClr val="black"/>
              </a:solidFill>
            </a:endParaRPr>
          </a:p>
        </p:txBody>
      </p:sp>
    </p:spTree>
    <p:custDataLst>
      <p:tags r:id="rId1"/>
    </p:custDataLst>
    <p:extLst>
      <p:ext uri="{BB962C8B-B14F-4D97-AF65-F5344CB8AC3E}">
        <p14:creationId xmlns:p14="http://schemas.microsoft.com/office/powerpoint/2010/main" val="3477116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Screenshot of the URS Company Official Portal Accoun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4848"/>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4"/>
            </p:custDataLst>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“URS Company Official Portal Account”</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35</a:t>
            </a:fld>
            <a:endParaRPr lang="en-US">
              <a:solidFill>
                <a:prstClr val="black"/>
              </a:solidFill>
            </a:endParaRPr>
          </a:p>
        </p:txBody>
      </p:sp>
    </p:spTree>
    <p:custDataLst>
      <p:tags r:id="rId1"/>
    </p:custDataLst>
    <p:extLst>
      <p:ext uri="{BB962C8B-B14F-4D97-AF65-F5344CB8AC3E}">
        <p14:creationId xmlns:p14="http://schemas.microsoft.com/office/powerpoint/2010/main" val="2785418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5" y="1316735"/>
            <a:ext cx="387064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Operation Classification(s) determines </a:t>
            </a:r>
            <a:r>
              <a:rPr lang="en-US" sz="2400" dirty="0">
                <a:solidFill>
                  <a:prstClr val="black"/>
                </a:solidFill>
              </a:rPr>
              <a:t>the </a:t>
            </a:r>
            <a:r>
              <a:rPr lang="en-US" sz="2400" dirty="0" smtClean="0">
                <a:solidFill>
                  <a:prstClr val="black"/>
                </a:solidFill>
              </a:rPr>
              <a:t>Applicant's required application fee dollar amount</a:t>
            </a:r>
          </a:p>
          <a:p>
            <a:endParaRPr lang="en-US" sz="1200" dirty="0" smtClean="0">
              <a:solidFill>
                <a:prstClr val="black"/>
              </a:solidFill>
            </a:endParaRPr>
          </a:p>
          <a:p>
            <a:r>
              <a:rPr lang="en-US" sz="2400" dirty="0" smtClean="0">
                <a:solidFill>
                  <a:prstClr val="black"/>
                </a:solidFill>
              </a:rPr>
              <a:t>FMCSA </a:t>
            </a:r>
            <a:r>
              <a:rPr lang="en-US" sz="2400" dirty="0">
                <a:solidFill>
                  <a:prstClr val="black"/>
                </a:solidFill>
              </a:rPr>
              <a:t>does </a:t>
            </a:r>
            <a:r>
              <a:rPr lang="en-US" sz="2400" dirty="0" smtClean="0">
                <a:solidFill>
                  <a:prstClr val="black"/>
                </a:solidFill>
              </a:rPr>
              <a:t>NOT </a:t>
            </a:r>
            <a:r>
              <a:rPr lang="en-US" sz="2400" dirty="0">
                <a:solidFill>
                  <a:prstClr val="black"/>
                </a:solidFill>
              </a:rPr>
              <a:t>refund filing </a:t>
            </a:r>
            <a:r>
              <a:rPr lang="en-US" sz="2400" dirty="0" smtClean="0">
                <a:solidFill>
                  <a:prstClr val="black"/>
                </a:solidFill>
              </a:rPr>
              <a:t>fees</a:t>
            </a:r>
          </a:p>
          <a:p>
            <a:endParaRPr lang="en-US" sz="1200" dirty="0" smtClean="0">
              <a:solidFill>
                <a:prstClr val="black"/>
              </a:solidFill>
            </a:endParaRPr>
          </a:p>
          <a:p>
            <a:r>
              <a:rPr lang="en-US" sz="2400" dirty="0" smtClean="0">
                <a:solidFill>
                  <a:prstClr val="black"/>
                </a:solidFill>
              </a:rPr>
              <a:t>Filing </a:t>
            </a:r>
            <a:r>
              <a:rPr lang="en-US" sz="2400" dirty="0">
                <a:solidFill>
                  <a:prstClr val="black"/>
                </a:solidFill>
              </a:rPr>
              <a:t>fees must be payable to the </a:t>
            </a:r>
            <a:r>
              <a:rPr lang="en-US" sz="2400" dirty="0" smtClean="0">
                <a:solidFill>
                  <a:prstClr val="black"/>
                </a:solidFill>
              </a:rPr>
              <a:t>FMCSA, </a:t>
            </a:r>
            <a:r>
              <a:rPr lang="en-US" sz="2400" dirty="0">
                <a:solidFill>
                  <a:prstClr val="black"/>
                </a:solidFill>
              </a:rPr>
              <a:t>by </a:t>
            </a:r>
            <a:r>
              <a:rPr lang="en-US" sz="2400" dirty="0" smtClean="0">
                <a:solidFill>
                  <a:prstClr val="black"/>
                </a:solidFill>
              </a:rPr>
              <a:t>a U.S. EFT </a:t>
            </a:r>
            <a:r>
              <a:rPr lang="en-US" sz="2400" dirty="0">
                <a:solidFill>
                  <a:prstClr val="black"/>
                </a:solidFill>
              </a:rPr>
              <a:t>or </a:t>
            </a:r>
            <a:r>
              <a:rPr lang="en-US" sz="2400" dirty="0" smtClean="0">
                <a:solidFill>
                  <a:prstClr val="black"/>
                </a:solidFill>
              </a:rPr>
              <a:t>a credit card</a:t>
            </a:r>
          </a:p>
        </p:txBody>
      </p:sp>
      <p:sp>
        <p:nvSpPr>
          <p:cNvPr id="9" name="Content Placeholder 2"/>
          <p:cNvSpPr txBox="1">
            <a:spLocks/>
          </p:cNvSpPr>
          <p:nvPr>
            <p:custDataLst>
              <p:tags r:id="rId4"/>
            </p:custDataLst>
          </p:nvPr>
        </p:nvSpPr>
        <p:spPr>
          <a:xfrm>
            <a:off x="4580011" y="5022795"/>
            <a:ext cx="4469793" cy="106253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Applications aren’t processed until the payment has been deducted from a bank or credit card account </a:t>
            </a:r>
          </a:p>
        </p:txBody>
      </p:sp>
      <p:pic>
        <p:nvPicPr>
          <p:cNvPr id="16386" name="Picture 2" descr="Screenshot of the Payment Info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2333175"/>
            <a:ext cx="4325110" cy="2461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5"/>
            </p:custDataLst>
          </p:nvPr>
        </p:nvSpPr>
        <p:spPr>
          <a:xfrm>
            <a:off x="4580011" y="1179575"/>
            <a:ext cx="4317099"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36</a:t>
            </a:fld>
            <a:endParaRPr lang="en-US">
              <a:solidFill>
                <a:prstClr val="black"/>
              </a:solidFill>
            </a:endParaRPr>
          </a:p>
        </p:txBody>
      </p:sp>
    </p:spTree>
    <p:custDataLst>
      <p:tags r:id="rId1"/>
    </p:custDataLst>
    <p:extLst>
      <p:ext uri="{BB962C8B-B14F-4D97-AF65-F5344CB8AC3E}">
        <p14:creationId xmlns:p14="http://schemas.microsoft.com/office/powerpoint/2010/main" val="887419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37</a:t>
            </a:fld>
            <a:endParaRPr lang="en-US">
              <a:solidFill>
                <a:prstClr val="black"/>
              </a:solidFill>
            </a:endParaRPr>
          </a:p>
        </p:txBody>
      </p:sp>
    </p:spTree>
    <p:custDataLst>
      <p:tags r:id="rId1"/>
    </p:custDataLst>
    <p:extLst>
      <p:ext uri="{BB962C8B-B14F-4D97-AF65-F5344CB8AC3E}">
        <p14:creationId xmlns:p14="http://schemas.microsoft.com/office/powerpoint/2010/main" val="3091725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2393587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3393468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p:txBody>
      </p:sp>
      <p:pic>
        <p:nvPicPr>
          <p:cNvPr id="3074" name="Picture 2" descr="An image of the Welcome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a:solidFill>
                <a:prstClr val="black"/>
              </a:solidFill>
            </a:endParaRPr>
          </a:p>
        </p:txBody>
      </p:sp>
    </p:spTree>
    <p:custDataLst>
      <p:tags r:id="rId1"/>
    </p:custDataLst>
    <p:extLst>
      <p:ext uri="{BB962C8B-B14F-4D97-AF65-F5344CB8AC3E}">
        <p14:creationId xmlns:p14="http://schemas.microsoft.com/office/powerpoint/2010/main" val="327304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7</a:t>
            </a:fld>
            <a:endParaRPr lang="en-US">
              <a:solidFill>
                <a:prstClr val="black"/>
              </a:solidFill>
            </a:endParaRPr>
          </a:p>
        </p:txBody>
      </p:sp>
    </p:spTree>
    <p:custDataLst>
      <p:tags r:id="rId1"/>
    </p:custDataLst>
    <p:extLst>
      <p:ext uri="{BB962C8B-B14F-4D97-AF65-F5344CB8AC3E}">
        <p14:creationId xmlns:p14="http://schemas.microsoft.com/office/powerpoint/2010/main" val="40659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51664" y="1306102"/>
            <a:ext cx="4031604"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Create 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pic>
        <p:nvPicPr>
          <p:cNvPr id="1027" name="Picture 3" descr="FMCSA would like to you to create an account for accessing the application. The account will allow you to return to complete your application if you are not able to complete it in a single sitting. &#10;The Applicant ID is system generated and assigned to the Applicant and associated to the application being completed.  &#10;The Applicant will need to create a password, select three security questions and provide the answers. &#10;A saved application must be completed within 30 calendar days of the saved date.&#10;Enter a Password and Re-enter or Confirm the Password  following the Password Requirements.&#10;Use the Security Question drop down arrow to view the different questions. Select three Security Questions and provide the Security Answers in the blank fields.&#10;The Application Security Page can be printed to retain the information for future use.&#10;For more detailed information about the Application Security section of the application, reference the training module: “Introduction to Submit an Application for New Registration”.&#10;Click Next in the Navigation Menu to move to the next pag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654" y="690477"/>
            <a:ext cx="4861343" cy="543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8</a:t>
            </a:fld>
            <a:endParaRPr lang="en-US">
              <a:solidFill>
                <a:prstClr val="black"/>
              </a:solidFill>
            </a:endParaRPr>
          </a:p>
        </p:txBody>
      </p:sp>
    </p:spTree>
    <p:custDataLst>
      <p:tags r:id="rId1"/>
    </p:custDataLst>
    <p:extLst>
      <p:ext uri="{BB962C8B-B14F-4D97-AF65-F5344CB8AC3E}">
        <p14:creationId xmlns:p14="http://schemas.microsoft.com/office/powerpoint/2010/main" val="3885808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p:txBody>
      </p:sp>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pic>
        <p:nvPicPr>
          <p:cNvPr id="12" name="Picture 2" descr="Application Contact.&#10;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10;The information includes the following: &#10;Application Contact Type&#10;First Name&#10;Middle Name&#10;Last Name&#10;Suffix, values include: Jr., Sr., 2nd , 3rd , II, III, IV, V, VI&#10;Title&#10;Address&#10;Email Address&#10;Telephone, Fax and Cell Phone Numbers&#10;Preferred Contact Method&#10;For more detailed information about the Application Contact section of the application, reference the training module: “Introduction to Submit an Application for New Registration”.&#10;Enter the information and click Next in the Navigation Menu to move to the nex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3293966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Submit App for New Reg_US_Canada_Cargo Tank Facility&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and_Pn\Submit App for New Reg_US_Canada_Cargo Tank Facility&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Unified Registration System (URS)&amp;quot;&quot;/&gt;&lt;property id=&quot;20307&quot; value=&quot;256&quot;/&gt;&lt;property id=&quot;20309&quot; value=&quot;-1&quot;/&gt;&lt;/object&gt;&lt;object type=&quot;3&quot; unique_id=&quot;330289&quot;&gt;&lt;property id=&quot;20148&quot; value=&quot;5&quot;/&gt;&lt;property id=&quot;20300&quot; value=&quot;Slide 2 - &amp;quot;Training Objectives&amp;quot;&quot;/&gt;&lt;property id=&quot;20307&quot; value=&quot;642&quot;/&gt;&lt;property id=&quot;20309&quot; value=&quot;-1&quot;/&gt;&lt;/object&gt;&lt;object type=&quot;3&quot; unique_id=&quot;330292&quot;&gt;&lt;property id=&quot;20148&quot; value=&quot;5&quot;/&gt;&lt;property id=&quot;20300&quot; value=&quot;Slide 5 - &amp;quot;Accessing the URS Online Application Process (Cont.)&amp;quot;&quot;/&gt;&lt;property id=&quot;20307&quot; value=&quot;708&quot;/&gt;&lt;property id=&quot;20309&quot; value=&quot;-1&quot;/&gt;&lt;/object&gt;&lt;object type=&quot;3&quot; unique_id=&quot;330293&quot;&gt;&lt;property id=&quot;20148&quot; value=&quot;5&quot;/&gt;&lt;property id=&quot;20300&quot; value=&quot;Slide 6 - &amp;quot;Welcome Page&amp;quot;&quot;/&gt;&lt;property id=&quot;20307&quot; value=&quot;709&quot;/&gt;&lt;property id=&quot;20309&quot; value=&quot;-1&quot;/&gt;&lt;/object&gt;&lt;object type=&quot;3&quot; unique_id=&quot;330294&quot;&gt;&lt;property id=&quot;20148&quot; value=&quot;5&quot;/&gt;&lt;property id=&quot;20300&quot; value=&quot;Slide 7 - &amp;quot;Detailed Information for the URS Online Application Process&amp;quot;&quot;/&gt;&lt;property id=&quot;20307&quot; value=&quot;710&quot;/&gt;&lt;property id=&quot;20309&quot; value=&quot;-1&quot;/&gt;&lt;/object&gt;&lt;object type=&quot;3&quot; unique_id=&quot;330295&quot;&gt;&lt;property id=&quot;20148&quot; value=&quot;5&quot;/&gt;&lt;property id=&quot;20300&quot; value=&quot;Slide 8 - &amp;quot;Application Security&amp;quot;&quot;/&gt;&lt;property id=&quot;20307&quot; value=&quot;711&quot;/&gt;&lt;property id=&quot;20309&quot; value=&quot;-1&quot;/&gt;&lt;/object&gt;&lt;object type=&quot;3&quot; unique_id=&quot;330296&quot;&gt;&lt;property id=&quot;20148&quot; value=&quot;5&quot;/&gt;&lt;property id=&quot;20300&quot; value=&quot;Slide 9 - &amp;quot;Application Contact&amp;quot;&quot;/&gt;&lt;property id=&quot;20307&quot; value=&quot;712&quot;/&gt;&lt;property id=&quot;20309&quot; value=&quot;-1&quot;/&gt;&lt;/object&gt;&lt;object type=&quot;3&quot; unique_id=&quot;330297&quot;&gt;&lt;property id=&quot;20148&quot; value=&quot;5&quot;/&gt;&lt;property id=&quot;20300&quot; value=&quot;Slide 10 - &amp;quot;Business Description&amp;quot;&quot;/&gt;&lt;property id=&quot;20307&quot; value=&quot;713&quot;/&gt;&lt;property id=&quot;20309&quot; value=&quot;-1&quot;/&gt;&lt;/object&gt;&lt;object type=&quot;3&quot; unique_id=&quot;330298&quot;&gt;&lt;property id=&quot;20148&quot; value=&quot;5&quot;/&gt;&lt;property id=&quot;20300&quot; value=&quot;Slide 11 - &amp;quot;Operation Classification&amp;quot;&quot;/&gt;&lt;property id=&quot;20307&quot; value=&quot;714&quot;/&gt;&lt;property id=&quot;20309&quot; value=&quot;-1&quot;/&gt;&lt;/object&gt;&lt;object type=&quot;3&quot; unique_id=&quot;330299&quot;&gt;&lt;property id=&quot;20148&quot; value=&quot;5&quot;/&gt;&lt;property id=&quot;20300&quot; value=&quot;Slide 12 - &amp;quot;Operation Classification (Cont.)&amp;quot;&quot;/&gt;&lt;property id=&quot;20307&quot; value=&quot;692&quot;/&gt;&lt;property id=&quot;20309&quot; value=&quot;-1&quot;/&gt;&lt;/object&gt;&lt;object type=&quot;3&quot; unique_id=&quot;330302&quot;&gt;&lt;property id=&quot;20148&quot; value=&quot;5&quot;/&gt;&lt;property id=&quot;20300&quot; value=&quot;Slide 15 - &amp;quot;Operation Classification (Cont.)&amp;quot;&quot;/&gt;&lt;property id=&quot;20307&quot; value=&quot;715&quot;/&gt;&lt;property id=&quot;20309&quot; value=&quot;-1&quot;/&gt;&lt;/object&gt;&lt;object type=&quot;3&quot; unique_id=&quot;330303&quot;&gt;&lt;property id=&quot;20148&quot; value=&quot;5&quot;/&gt;&lt;property id=&quot;20300&quot; value=&quot;Slide 16 - &amp;quot;Cargo Tank Facility&amp;quot;&quot;/&gt;&lt;property id=&quot;20307&quot; value=&quot;652&quot;/&gt;&lt;property id=&quot;20309&quot; value=&quot;-1&quot;/&gt;&lt;/object&gt;&lt;object type=&quot;3&quot; unique_id=&quot;330304&quot;&gt;&lt;property id=&quot;20148&quot; value=&quot;5&quot;/&gt;&lt;property id=&quot;20300&quot; value=&quot;Slide 17 - &amp;quot;Cargo Tank Facility (Cont.)&amp;quot;&quot;/&gt;&lt;property id=&quot;20307&quot; value=&quot;605&quot;/&gt;&lt;property id=&quot;20309&quot; value=&quot;-1&quot;/&gt;&lt;/object&gt;&lt;object type=&quot;3&quot; unique_id=&quot;330305&quot;&gt;&lt;property id=&quot;20148&quot; value=&quot;5&quot;/&gt;&lt;property id=&quot;20300&quot; value=&quot;Slide 18 - &amp;quot;Cargo Tank Facility (Cont.)&amp;quot;&quot;/&gt;&lt;property id=&quot;20307&quot; value=&quot;653&quot;/&gt;&lt;property id=&quot;20309&quot; value=&quot;-1&quot;/&gt;&lt;/object&gt;&lt;object type=&quot;3&quot; unique_id=&quot;330306&quot;&gt;&lt;property id=&quot;20148&quot; value=&quot;5&quot;/&gt;&lt;property id=&quot;20300&quot; value=&quot;Slide 19 - &amp;quot;Cargo Tank Facility (Cont.)&amp;quot;&quot;/&gt;&lt;property id=&quot;20307&quot; value=&quot;654&quot;/&gt;&lt;property id=&quot;20309&quot; value=&quot;-1&quot;/&gt;&lt;/object&gt;&lt;object type=&quot;3&quot; unique_id=&quot;330307&quot;&gt;&lt;property id=&quot;20148&quot; value=&quot;5&quot;/&gt;&lt;property id=&quot;20300&quot; value=&quot;Slide 20 - &amp;quot;Cargo Tank Facility (Cont.)&amp;quot;&quot;/&gt;&lt;property id=&quot;20307&quot; value=&quot;606&quot;/&gt;&lt;property id=&quot;20309&quot; value=&quot;-1&quot;/&gt;&lt;/object&gt;&lt;object type=&quot;3&quot; unique_id=&quot;330308&quot;&gt;&lt;property id=&quot;20148&quot; value=&quot;5&quot;/&gt;&lt;property id=&quot;20300&quot; value=&quot;Slide 21 - &amp;quot;Cargo Tank Facility (Cont.)&amp;quot;&quot;/&gt;&lt;property id=&quot;20307&quot; value=&quot;655&quot;/&gt;&lt;property id=&quot;20309&quot; value=&quot;-1&quot;/&gt;&lt;/object&gt;&lt;object type=&quot;3&quot; unique_id=&quot;330309&quot;&gt;&lt;property id=&quot;20148&quot; value=&quot;5&quot;/&gt;&lt;property id=&quot;20300&quot; value=&quot;Slide 22 - &amp;quot;Cargo Tank Facility (Cont.)&amp;quot;&quot;/&gt;&lt;property id=&quot;20307&quot; value=&quot;609&quot;/&gt;&lt;property id=&quot;20309&quot; value=&quot;-1&quot;/&gt;&lt;/object&gt;&lt;object type=&quot;3&quot; unique_id=&quot;330310&quot;&gt;&lt;property id=&quot;20148&quot; value=&quot;5&quot;/&gt;&lt;property id=&quot;20300&quot; value=&quot;Slide 23 - &amp;quot;Cargo Tank Facility (Cont.)&amp;quot;&quot;/&gt;&lt;property id=&quot;20307&quot; value=&quot;612&quot;/&gt;&lt;property id=&quot;20309&quot; value=&quot;-1&quot;/&gt;&lt;/object&gt;&lt;object type=&quot;3&quot; unique_id=&quot;330311&quot;&gt;&lt;property id=&quot;20148&quot; value=&quot;5&quot;/&gt;&lt;property id=&quot;20300&quot; value=&quot;Slide 24 - &amp;quot;Cargo Tank Facility (Cont.)&amp;quot;&quot;/&gt;&lt;property id=&quot;20307&quot; value=&quot;611&quot;/&gt;&lt;property id=&quot;20309&quot; value=&quot;-1&quot;/&gt;&lt;/object&gt;&lt;object type=&quot;3&quot; unique_id=&quot;330312&quot;&gt;&lt;property id=&quot;20148&quot; value=&quot;5&quot;/&gt;&lt;property id=&quot;20300&quot; value=&quot;Slide 25 - &amp;quot;Cargo Tank Facility (Cont.)&amp;quot;&quot;/&gt;&lt;property id=&quot;20307&quot; value=&quot;676&quot;/&gt;&lt;property id=&quot;20309&quot; value=&quot;-1&quot;/&gt;&lt;/object&gt;&lt;object type=&quot;3&quot; unique_id=&quot;330313&quot;&gt;&lt;property id=&quot;20148&quot; value=&quot;5&quot;/&gt;&lt;property id=&quot;20300&quot; value=&quot;Slide 26 - &amp;quot;Cargo Tank Facility (Cont.)&amp;quot;&quot;/&gt;&lt;property id=&quot;20307&quot; value=&quot;677&quot;/&gt;&lt;property id=&quot;20309&quot; value=&quot;-1&quot;/&gt;&lt;/object&gt;&lt;object type=&quot;3&quot; unique_id=&quot;330314&quot;&gt;&lt;property id=&quot;20148&quot; value=&quot;5&quot;/&gt;&lt;property id=&quot;20300&quot; value=&quot;Slide 27 - &amp;quot;Cargo Tank Facility (Cont.)&amp;quot;&quot;/&gt;&lt;property id=&quot;20307&quot; value=&quot;678&quot;/&gt;&lt;property id=&quot;20309&quot; value=&quot;-1&quot;/&gt;&lt;/object&gt;&lt;object type=&quot;3&quot; unique_id=&quot;330315&quot;&gt;&lt;property id=&quot;20148&quot; value=&quot;5&quot;/&gt;&lt;property id=&quot;20300&quot; value=&quot;Slide 28 - &amp;quot;Cargo Tank Facility (Cont.)&amp;quot;&quot;/&gt;&lt;property id=&quot;20307&quot; value=&quot;657&quot;/&gt;&lt;property id=&quot;20309&quot; value=&quot;-1&quot;/&gt;&lt;/object&gt;&lt;object type=&quot;3&quot; unique_id=&quot;330316&quot;&gt;&lt;property id=&quot;20148&quot; value=&quot;5&quot;/&gt;&lt;property id=&quot;20300&quot; value=&quot;Slide 29 - &amp;quot;Cargo Tank Facility (Cont.)&amp;quot;&quot;/&gt;&lt;property id=&quot;20307&quot; value=&quot;614&quot;/&gt;&lt;property id=&quot;20309&quot; value=&quot;-1&quot;/&gt;&lt;/object&gt;&lt;object type=&quot;3&quot; unique_id=&quot;330317&quot;&gt;&lt;property id=&quot;20148&quot; value=&quot;5&quot;/&gt;&lt;property id=&quot;20300&quot; value=&quot;Slide 30 - &amp;quot;Cargo Tank Facility (Cont.)&amp;quot;&quot;/&gt;&lt;property id=&quot;20307&quot; value=&quot;658&quot;/&gt;&lt;property id=&quot;20309&quot; value=&quot;-1&quot;/&gt;&lt;/object&gt;&lt;object type=&quot;3&quot; unique_id=&quot;330319&quot;&gt;&lt;property id=&quot;20148&quot; value=&quot;5&quot;/&gt;&lt;property id=&quot;20300&quot; value=&quot;Slide 31 - &amp;quot;Affiliation with Others&amp;quot;&quot;/&gt;&lt;property id=&quot;20307&quot; value=&quot;716&quot;/&gt;&lt;property id=&quot;20309&quot; value=&quot;-1&quot;/&gt;&lt;/object&gt;&lt;object type=&quot;3&quot; unique_id=&quot;330320&quot;&gt;&lt;property id=&quot;20148&quot; value=&quot;5&quot;/&gt;&lt;property id=&quot;20300&quot; value=&quot;Slide 32 - &amp;quot;Certification Statement&amp;quot;&quot;/&gt;&lt;property id=&quot;20307&quot; value=&quot;717&quot;/&gt;&lt;property id=&quot;20309&quot; value=&quot;-1&quot;/&gt;&lt;/object&gt;&lt;object type=&quot;3&quot; unique_id=&quot;330321&quot;&gt;&lt;property id=&quot;20148&quot; value=&quot;5&quot;/&gt;&lt;property id=&quot;20300&quot; value=&quot;Slide 33 - &amp;quot;Compliance Certifications&amp;quot;&quot;/&gt;&lt;property id=&quot;20307&quot; value=&quot;718&quot;/&gt;&lt;property id=&quot;20309&quot; value=&quot;-1&quot;/&gt;&lt;/object&gt;&lt;object type=&quot;3&quot; unique_id=&quot;330322&quot;&gt;&lt;property id=&quot;20148&quot; value=&quot;5&quot;/&gt;&lt;property id=&quot;20300&quot; value=&quot;Slide 34 - &amp;quot;Applicant’s Oath&amp;quot;&quot;/&gt;&lt;property id=&quot;20307&quot; value=&quot;719&quot;/&gt;&lt;property id=&quot;20309&quot; value=&quot;-1&quot;/&gt;&lt;/object&gt;&lt;object type=&quot;3&quot; unique_id=&quot;330323&quot;&gt;&lt;property id=&quot;20148&quot; value=&quot;5&quot;/&gt;&lt;property id=&quot;20300&quot; value=&quot;Slide 35 - &amp;quot;URS Company Official Portal Account &amp;quot;&quot;/&gt;&lt;property id=&quot;20307&quot; value=&quot;720&quot;/&gt;&lt;property id=&quot;20309&quot; value=&quot;-1&quot;/&gt;&lt;/object&gt;&lt;object type=&quot;3&quot; unique_id=&quot;330324&quot;&gt;&lt;property id=&quot;20148&quot; value=&quot;5&quot;/&gt;&lt;property id=&quot;20300&quot; value=&quot;Slide 36 - &amp;quot;Payment Information&amp;quot;&quot;/&gt;&lt;property id=&quot;20307&quot; value=&quot;721&quot;/&gt;&lt;property id=&quot;20309&quot; value=&quot;-1&quot;/&gt;&lt;/object&gt;&lt;object type=&quot;3&quot; unique_id=&quot;330325&quot;&gt;&lt;property id=&quot;20148&quot; value=&quot;5&quot;/&gt;&lt;property id=&quot;20300&quot; value=&quot;Slide 37 - &amp;quot;End of the Training Module&amp;quot;&quot;/&gt;&lt;property id=&quot;20307&quot; value=&quot;722&quot;/&gt;&lt;property id=&quot;20309&quot; value=&quot;-1&quot;/&gt;&lt;/object&gt;&lt;object type=&quot;3&quot; unique_id=&quot;362870&quot;&gt;&lt;property id=&quot;20148&quot; value=&quot;5&quot;/&gt;&lt;property id=&quot;20300&quot; value=&quot;Slide 3 - &amp;quot;Accessing the URS Online Application Process &amp;quot;&quot;/&gt;&lt;property id=&quot;20307&quot; value=&quot;724&quot;/&gt;&lt;property id=&quot;20309&quot; value=&quot;-1&quot;/&gt;&lt;/object&gt;&lt;object type=&quot;3&quot; unique_id=&quot;362871&quot;&gt;&lt;property id=&quot;20148&quot; value=&quot;5&quot;/&gt;&lt;property id=&quot;20300&quot; value=&quot;Slide 4 - &amp;quot;Accessing the URS Online Application Process (Cont.)&amp;quot;&quot;/&gt;&lt;property id=&quot;20307&quot; value=&quot;725&quot;/&gt;&lt;property id=&quot;20309&quot; value=&quot;-1&quot;/&gt;&lt;/object&gt;&lt;object type=&quot;3&quot; unique_id=&quot;364861&quot;&gt;&lt;property id=&quot;20148&quot; value=&quot;5&quot;/&gt;&lt;property id=&quot;20300&quot; value=&quot;Slide 13 - &amp;quot;Operation Classification (Cont.)&amp;quot;&quot;/&gt;&lt;property id=&quot;20307&quot; value=&quot;726&quot;/&gt;&lt;property id=&quot;20309&quot; value=&quot;-1&quot;/&gt;&lt;/object&gt;&lt;object type=&quot;3&quot; unique_id=&quot;364862&quot;&gt;&lt;property id=&quot;20148&quot; value=&quot;5&quot;/&gt;&lt;property id=&quot;20300&quot; value=&quot;Slide 14 - &amp;quot;Operation Classification (Cont.)&amp;quot;&quot;/&gt;&lt;property id=&quot;20307&quot; value=&quot;727&quot;/&gt;&lt;property id=&quot;20309&quot; value=&quot;-1&quot;/&gt;&lt;/object&gt;&lt;/object&gt;&lt;object type=&quot;4&quot; unique_id=&quot;330326&quot;&gt;&lt;/object&gt;&lt;object type=&quot;10&quot; unique_id=&quot;330327&quot;&gt;&lt;object type=&quot;11&quot; unique_id=&quot;330328&quot;&gt;&lt;property id=&quot;20180&quot; value=&quot;1&quot;/&gt;&lt;property id=&quot;20181&quot; value=&quot;1&quot;/&gt;&lt;property id=&quot;20183&quot; value=&quot;1&quot;/&gt;&lt;/object&gt;&lt;object type=&quot;12&quot; unique_id=&quot;365076&quot;&gt;&lt;/objec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34&quot;/&gt;&lt;lineCharCount val=&quot;1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A57F4DB-0BE5-4520-8F8C-F69859FC170D}_17.png&quot;/&gt;&lt;left val=&quot;3&quot;/&gt;&lt;top val=&quot;101&quot;/&gt;&lt;width val=&quot;353&quot;/&gt;&lt;height val=&quot;12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8736BC2-F5F7-49FD-8D79-2C39E212023A}_17.png&quot;/&gt;&lt;left val=&quot;368&quot;/&gt;&lt;top val=&quot;102&quot;/&gt;&lt;width val=&quot;345&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FEBC194-6BDB-488C-9DAB-2B6E667C0FD7}_17.png&quot;/&gt;&lt;left val=&quot;276&quot;/&gt;&lt;top val=&quot;498&quot;/&gt;&lt;width val=&quot;169&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 val="18,1046428980,C:\URS Training\Power Point Presentations\January_Release_PP_and_Pn\Submit App for New Reg_US_Canada_Cargo Tank Facility\Submit App for New Reg_US Canada_Cargo Tank Facility_pptx\Media.ppcx"/>
  <p:tag name="HTML_SHAPEINFO" val="&lt;SlideThumbPath val=&quot;Slide18.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67FF24E-189F-4448-B5F5-C00D47A44AD4}_18.png&quot;/&gt;&lt;left val=&quot;-9&quot;/&gt;&lt;top val=&quot;50&quot;/&gt;&lt;width val=&quot;730&quot;/&gt;&lt;height val=&quot;5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2&quot;/&gt;&lt;lineCharCount val=&quot;32&quot;/&gt;&lt;lineCharCount val=&quot;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6BF3BF3-70FE-4784-A7E3-476367C081F3}_18.png&quot;/&gt;&lt;left val=&quot;3&quot;/&gt;&lt;top val=&quot;101&quot;/&gt;&lt;width val=&quot;355&quot;/&gt;&lt;height val=&quot;13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1&quot;/&gt;&lt;lineCharCount val=&quot;29&quot;/&gt;&lt;lineCharCount val=&quot;2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3D27FEC-F2EA-42A0-B7A6-CB99824A5BC4}_18.png&quot;/&gt;&lt;left val=&quot;368&quot;/&gt;&lt;top val=&quot;102&quot;/&gt;&lt;width val=&quot;345&quot;/&gt;&lt;height val=&quot;13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58DF18D-BE64-4B5C-AC39-C5C29FDF8D59}_18.png&quot;/&gt;&lt;left val=&quot;395&quot;/&gt;&lt;top val=&quot;230&quot;/&gt;&lt;width val=&quot;269&quot;/&gt;&lt;height val=&quot;34&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36F661E-3948-4BA3-83D8-F562874149DA}_18.png&quot;/&gt;&lt;left val=&quot;276&quot;/&gt;&lt;top val=&quot;498&quot;/&gt;&lt;width val=&quot;169&quot;/&gt;&lt;height val=&quot;2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PSNARRATION" val="19,1046428980,C:\URS Training\Power Point Presentations\January_Release_PP_and_Pn\Submit App for New Reg_US_Canada_Cargo Tank Facility\Submit App for New Reg_US Canada_Cargo Tank Facility_pptx\Media.ppcx"/>
  <p:tag name="HTML_SHAPEINFO" val="&lt;SlideThumbPath val=&quot;Slide19.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F577F89-34BA-498F-BAEA-369F6E06A0A8}_19.png&quot;/&gt;&lt;left val=&quot;-9&quot;/&gt;&lt;top val=&quot;50&quot;/&gt;&lt;width val=&quot;730&quot;/&gt;&lt;height val=&quot;5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8&quot;/&gt;&lt;lineCharCount val=&quot;2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790AEAE-7FE0-4C64-A21A-4F254DC83837}_19.png&quot;/&gt;&lt;left val=&quot;3&quot;/&gt;&lt;top val=&quot;90&quot;/&gt;&lt;width val=&quot;344&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25&quot;/&gt;&lt;lineCharCount val=&quot;29&quot;/&gt;&lt;lineCharCount val=&quot;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C12498E-389A-4DC4-BF9D-EFDB04E2455C}_19.png&quot;/&gt;&lt;left val=&quot;368&quot;/&gt;&lt;top val=&quot;91&quot;/&gt;&lt;width val=&quot;352&quot;/&gt;&lt;height val=&quot;137&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8F85DCC-50FE-46F1-8374-54482570FB9D}_19.png&quot;/&gt;&lt;left val=&quot;276&quot;/&gt;&lt;top val=&quot;498&quot;/&gt;&lt;width val=&quot;169&quot;/&gt;&lt;height val=&quot;2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 val="20,1046428980,C:\URS Training\Power Point Presentations\January_Release_PP_and_Pn\Submit App for New Reg_US_Canada_Cargo Tank Facility\Submit App for New Reg_US Canada_Cargo Tank Facility_pptx\Media.ppcx"/>
  <p:tag name="HTML_SHAPEINFO" val="&lt;SlideThumbPath val=&quot;Slide20.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C6311FBD-311E-40BA-90F4-5082C0A4D57B}_20.png&quot;/&gt;&lt;left val=&quot;-9&quot;/&gt;&lt;top val=&quot;50&quot;/&gt;&lt;width val=&quot;730&quot;/&gt;&lt;height val=&quot;5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5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D472C2D-5196-4800-8CAF-89E139CCA42D}_20.png&quot;/&gt;&lt;left val=&quot;3&quot;/&gt;&lt;top val=&quot;95&quot;/&gt;&lt;width val=&quot;704&quot;/&gt;&lt;height val=&quot;77&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0CCCEF2-A98A-4D2D-B9CC-4C8D0A11CC43}_20.png&quot;/&gt;&lt;left val=&quot;276&quot;/&gt;&lt;top val=&quot;498&quot;/&gt;&lt;width val=&quot;169&quot;/&gt;&lt;height val=&quot;2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21,1046428980,C:\URS Training\Power Point Presentations\January_Release_PP_and_Pn\Submit App for New Reg_US_Canada_Cargo Tank Facility\Submit App for New Reg_US Canada_Cargo Tank Facility_pptx\Media.ppcx"/>
  <p:tag name="HTML_SHAPEINFO" val="&lt;SlideThumbPath val=&quot;Slide21.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80F7CA4-6991-4A8A-99AB-4D31CA59ED40}_21.png&quot;/&gt;&lt;left val=&quot;-9&quot;/&gt;&lt;top val=&quot;50&quot;/&gt;&lt;width val=&quot;730&quot;/&gt;&lt;height val=&quot;5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2&quot;/&gt;&lt;lineCharCount val=&quot;13&quot;/&gt;&lt;lineCharCount val=&quot;1&quot;/&gt;&lt;lineCharCount val=&quot;28&quot;/&gt;&lt;lineCharCount val=&quot;35&quot;/&gt;&lt;lineCharCount val=&quot;32&quot;/&gt;&lt;lineCharCount val=&quot;11&quot;/&gt;&lt;lineCharCount val=&quot;36&quot;/&gt;&lt;lineCharCount val=&quot;33&quot;/&gt;&lt;lineCharCount val=&quot;28&quot;/&gt;&lt;lineCharCount val=&quot;25&quot;/&gt;&lt;lineCharCount val=&quot;31&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087C064-7E6B-4BC3-BA9F-8B962E3C7173}_21.png&quot;/&gt;&lt;left val=&quot;0&quot;/&gt;&lt;top val=&quot;101&quot;/&gt;&lt;width val=&quot;369&quot;/&gt;&lt;height val=&quot;38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8DF89E2-10B3-4840-81DE-693AD91CD556}_21.png&quot;/&gt;&lt;left val=&quot;276&quot;/&gt;&lt;top val=&quot;498&quot;/&gt;&lt;width val=&quot;169&quot;/&gt;&lt;height val=&quot;2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22,1046428980,C:\URS Training\Power Point Presentations\January_Release_PP_and_Pn\Submit App for New Reg_US_Canada_Cargo Tank Facility\Submit App for New Reg_US Canada_Cargo Tank Facility_pptx\Media.ppcx"/>
  <p:tag name="HTML_SHAPEINFO" val="&lt;SlideThumbPath val=&quot;Slide22.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F4CAAD9-2B6F-4CB2-BAE9-B9BF79AC4EA6}_22.png&quot;/&gt;&lt;left val=&quot;-9&quot;/&gt;&lt;top val=&quot;50&quot;/&gt;&lt;width val=&quot;730&quot;/&gt;&lt;height val=&quot;5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6&quot;/&gt;&lt;lineCharCount val=&quot;70&quot;/&gt;&lt;lineCharCount val=&quot;1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FDA4740-3FD5-4E75-B9C2-703B91CB849D}_22.png&quot;/&gt;&lt;left val=&quot;3&quot;/&gt;&lt;top val=&quot;94&quot;/&gt;&lt;width val=&quot;713&quot;/&gt;&lt;height val=&quot;13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C213BC6-E175-4463-9DB3-7F2936F2A6B8}_22.png&quot;/&gt;&lt;left val=&quot;276&quot;/&gt;&lt;top val=&quot;498&quot;/&gt;&lt;width val=&quot;169&quot;/&gt;&lt;height val=&quot;2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23,1046428980,C:\URS Training\Power Point Presentations\January_Release_PP_and_Pn\Submit App for New Reg_US_Canada_Cargo Tank Facility\Submit App for New Reg_US Canada_Cargo Tank Facility_pptx\Media.ppcx"/>
  <p:tag name="HTML_SHAPEINFO" val="&lt;SlideThumbPath val=&quot;Slide23.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A8AD10A-143A-4ECF-8547-003041B7AB2E}_23.png&quot;/&gt;&lt;left val=&quot;-9&quot;/&gt;&lt;top val=&quot;50&quot;/&gt;&lt;width val=&quot;730&quot;/&gt;&lt;height val=&quot;5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0&quot;/&gt;&lt;lineCharCount val=&quot;23&quot;/&gt;&lt;lineCharCount val=&quot;25&quot;/&gt;&lt;lineCharCount val=&quot;20&quot;/&gt;&lt;lineCharCount val=&quot;24&quot;/&gt;&lt;lineCharCount val=&quot;23&quot;/&gt;&lt;lineCharCount val=&quot;16&quot;/&gt;&lt;lineCharCount val=&quot;1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998206F8-0B05-40F5-875B-89C85B81E270}_23.png&quot;/&gt;&lt;left val=&quot;3&quot;/&gt;&lt;top val=&quot;101&quot;/&gt;&lt;width val=&quot;296&quot;/&gt;&lt;height val=&quot;373&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1F1B81C-E53C-4D74-A47F-B305DD54528A}_23.png&quot;/&gt;&lt;left val=&quot;276&quot;/&gt;&lt;top val=&quot;498&quot;/&gt;&lt;width val=&quot;169&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24,1046428980,C:\URS Training\Power Point Presentations\January_Release_PP_and_Pn\Submit App for New Reg_US_Canada_Cargo Tank Facility\Submit App for New Reg_US Canada_Cargo Tank Facility_pptx\Media.ppcx"/>
  <p:tag name="HTML_SHAPEINFO" val="&lt;SlideThumbPath val=&quot;Slide24.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3DF4A8A-9863-4D1B-8E1C-C4A6E50B4543}_24.png&quot;/&gt;&lt;left val=&quot;-9&quot;/&gt;&lt;top val=&quot;50&quot;/&gt;&lt;width val=&quot;730&quot;/&gt;&lt;height val=&quot;5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4&quot;/&gt;&lt;lineCharCount val=&quot;54&quot;/&gt;&lt;lineCharCount val=&quot;4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C140BCB4-FE05-4987-AC32-C7A6E3C5036A}_24.png&quot;/&gt;&lt;left val=&quot;3&quot;/&gt;&lt;top val=&quot;92&quot;/&gt;&lt;width val=&quot;698&quot;/&gt;&lt;height val=&quot;137&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0D4DB42-E86D-4A75-90B4-234DE4605AEA}_24.png&quot;/&gt;&lt;left val=&quot;276&quot;/&gt;&lt;top val=&quot;498&quot;/&gt;&lt;width val=&quot;169&quot;/&gt;&lt;height val=&quot;2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25,1046428980,C:\URS Training\Power Point Presentations\January_Release_PP_and_Pn\Submit App for New Reg_US_Canada_Cargo Tank Facility\Submit App for New Reg_US Canada_Cargo Tank Facility_pptx\Media.ppcx"/>
  <p:tag name="HTML_SHAPEINFO" val="&lt;SlideThumbPath val=&quot;Slide25.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18E3D18-0B6E-4C5F-8320-3CD35A96EBA3}_25.png&quot;/&gt;&lt;left val=&quot;-9&quot;/&gt;&lt;top val=&quot;50&quot;/&gt;&lt;width val=&quot;730&quot;/&gt;&lt;height val=&quot;5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20&quot;/&gt;&lt;lineCharCount val=&quot;22&quot;/&gt;&lt;lineCharCount val=&quot;22&quot;/&gt;&lt;lineCharCount val=&quot;22&quot;/&gt;&lt;lineCharCount val=&quot;24&quot;/&gt;&lt;lineCharCount val=&quot;26&quot;/&gt;&lt;lineCharCount val=&quot;24&quot;/&gt;&lt;lineCharCount val=&quot;26&quot;/&gt;&lt;lineCharCount val=&quot;23&quot;/&gt;&lt;lineCharCount val=&quot;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5CAD281-C927-441A-A264-A420982E71F7}_25.png&quot;/&gt;&lt;left val=&quot;3&quot;/&gt;&lt;top val=&quot;92&quot;/&gt;&lt;width val=&quot;307&quot;/&gt;&lt;height val=&quot;37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59034EB-167D-4F7B-83EE-4D808A4D0AEF}_25.png&quot;/&gt;&lt;left val=&quot;276&quot;/&gt;&lt;top val=&quot;498&quot;/&gt;&lt;width val=&quot;169&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26,1046428980,C:\URS Training\Power Point Presentations\January_Release_PP_and_Pn\Submit App for New Reg_US_Canada_Cargo Tank Facility\Submit App for New Reg_US Canada_Cargo Tank Facility_pptx\Media.ppcx"/>
  <p:tag name="HTML_SHAPEINFO" val="&lt;SlideThumbPath val=&quot;Slide26.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B84E206-2833-49C1-A733-A94F2C968B5A}_26.png&quot;/&gt;&lt;left val=&quot;-9&quot;/&gt;&lt;top val=&quot;50&quot;/&gt;&lt;width val=&quot;730&quot;/&gt;&lt;height val=&quot;5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4&quot;/&gt;&lt;lineCharCount val=&quot;58&quot;/&gt;&lt;lineCharCount val=&quot;4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81388F9-410F-46C3-8D25-A0322C7E4592}_26.png&quot;/&gt;&lt;left val=&quot;3&quot;/&gt;&lt;top val=&quot;92&quot;/&gt;&lt;width val=&quot;698&quot;/&gt;&lt;height val=&quot;137&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6F0F669-0293-4B01-BE8D-0676F18400A4}_26.png&quot;/&gt;&lt;left val=&quot;276&quot;/&gt;&lt;top val=&quot;498&quot;/&gt;&lt;width val=&quot;169&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 val="27,1046428980,C:\URS Training\Power Point Presentations\January_Release_PP_and_Pn\Submit App for New Reg_US_Canada_Cargo Tank Facility\Submit App for New Reg_US Canada_Cargo Tank Facility_pptx\Media.ppcx"/>
  <p:tag name="HTML_SHAPEINFO" val="&lt;SlideThumbPath val=&quot;Slide27.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92AE5B9-3F2B-4F0D-A4AB-27CB28809CE5}_27.png&quot;/&gt;&lt;left val=&quot;-9&quot;/&gt;&lt;top val=&quot;50&quot;/&gt;&lt;width val=&quot;730&quot;/&gt;&lt;height val=&quot;5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20&quot;/&gt;&lt;lineCharCount val=&quot;22&quot;/&gt;&lt;lineCharCount val=&quot;22&quot;/&gt;&lt;lineCharCount val=&quot;22&quot;/&gt;&lt;lineCharCount val=&quot;24&quot;/&gt;&lt;lineCharCount val=&quot;26&quot;/&gt;&lt;lineCharCount val=&quot;20&quot;/&gt;&lt;lineCharCount val=&quot;19&quot;/&gt;&lt;lineCharCount val=&quot;30&quot;/&gt;&lt;lineCharCount val=&quot;1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974A998-DFC3-4FAD-82B9-2C4FAE50B93F}_27.png&quot;/&gt;&lt;left val=&quot;3&quot;/&gt;&lt;top val=&quot;92&quot;/&gt;&lt;width val=&quot;310&quot;/&gt;&lt;height val=&quot;376&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BC4089B-9954-4C54-BF38-57E2B112EB39}_27.png&quot;/&gt;&lt;left val=&quot;276&quot;/&gt;&lt;top val=&quot;498&quot;/&gt;&lt;width val=&quot;169&quot;/&gt;&lt;height val=&quot;2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28,1046428980,C:\URS Training\Power Point Presentations\January_Release_PP_and_Pn\Submit App for New Reg_US_Canada_Cargo Tank Facility\Submit App for New Reg_US Canada_Cargo Tank Facility_pptx\Media.ppcx"/>
  <p:tag name="HTML_SHAPEINFO" val="&lt;SlideThumbPath val=&quot;Slide28.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016D55E-366C-4C99-9FBF-2D0ACB32D06B}_28.png&quot;/&gt;&lt;left val=&quot;-9&quot;/&gt;&lt;top val=&quot;50&quot;/&gt;&lt;width val=&quot;730&quot;/&gt;&lt;height val=&quot;5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CBDE85C0-595A-49DD-AD50-54F785B2A3AF}_28.png&quot;/&gt;&lt;left val=&quot;40&quot;/&gt;&lt;top val=&quot;107&quot;/&gt;&lt;width val=&quot;262&quot;/&gt;&lt;height val=&quot;31&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40&quot;/&gt;&lt;lineCharCount val=&quot;31&quot;/&gt;&lt;lineCharCount val=&quot;44&quot;/&gt;&lt;lineCharCount val=&quot;1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0E74A4E-C4E5-4E60-82F3-2099011D205E}_28.png&quot;/&gt;&lt;left val=&quot;6&quot;/&gt;&lt;top val=&quot;137&quot;/&gt;&lt;width val=&quot;354&quot;/&gt;&lt;height val=&quot;12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A0DB0F95-7A1E-46C9-AC94-80988E8F924B}_28.png&quot;/&gt;&lt;left val=&quot;411&quot;/&gt;&lt;top val=&quot;106&quot;/&gt;&lt;width val=&quot;270&quot;/&gt;&lt;height val=&quot;31&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34&quot;/&gt;&lt;lineCharCount val=&quot;41&quot;/&gt;&lt;lineCharCount val=&quot;38&quot;/&gt;&lt;lineCharCount val=&quot;41&quot;/&gt;&lt;lineCharCount val=&quot;3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33389FB-D81A-4B3D-9084-886FA35AC1DC}_28.png&quot;/&gt;&lt;left val=&quot;368&quot;/&gt;&lt;top val=&quot;135&quot;/&gt;&lt;width val=&quot;340&quot;/&gt;&lt;height val=&quot;14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5F46089-79A8-4BB5-8F20-099B40C0A4CD}_28.png&quot;/&gt;&lt;left val=&quot;276&quot;/&gt;&lt;top val=&quot;498&quot;/&gt;&lt;width val=&quot;169&quot;/&gt;&lt;height val=&quot;2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 val="29,1046428980,C:\URS Training\Power Point Presentations\January_Release_PP_and_Pn\Submit App for New Reg_US_Canada_Cargo Tank Facility\Submit App for New Reg_US Canada_Cargo Tank Facility_pptx\Media.ppcx"/>
  <p:tag name="HTML_SHAPEINFO" val="&lt;SlideThumbPath val=&quot;Slide29.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6273740-25B0-4742-B96F-6BCAF5EC89A7}_29.png&quot;/&gt;&lt;left val=&quot;-9&quot;/&gt;&lt;top val=&quot;50&quot;/&gt;&lt;width val=&quot;730&quot;/&gt;&lt;height val=&quot;5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33&quot;/&gt;&lt;lineCharCount val=&quot;33&quot;/&gt;&lt;lineCharCount val=&quot;34&quot;/&gt;&lt;lineCharCount val=&quot;22&quot;/&gt;&lt;lineCharCount val=&quot;33&quot;/&gt;&lt;lineCharCount val=&quot;6&quot;/&gt;&lt;lineCharCount val=&quot;1&quot;/&gt;&lt;lineCharCount val=&quot;35&quot;/&gt;&lt;lineCharCount val=&quot;29&quot;/&gt;&lt;lineCharCount val=&quot;32&quot;/&gt;&lt;lineCharCount val=&quot;31&quot;/&gt;&lt;lineCharCount val=&quot;31&quot;/&gt;&lt;lineCharCount val=&quot;2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1E0372D-8F91-402B-9F8A-7D179ED06D66}_29.png&quot;/&gt;&lt;left val=&quot;3&quot;/&gt;&lt;top val=&quot;93&quot;/&gt;&lt;width val=&quot;349&quot;/&gt;&lt;height val=&quot;386&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01A6BD4-86D6-4B64-8AB7-7BC9BBA680DB}_29.png&quot;/&gt;&lt;left val=&quot;276&quot;/&gt;&lt;top val=&quot;498&quot;/&gt;&lt;width val=&quot;169&quot;/&gt;&lt;height val=&quot;2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30,1046428980,C:\URS Training\Power Point Presentations\January_Release_PP_and_Pn\Submit App for New Reg_US_Canada_Cargo Tank Facility\Submit App for New Reg_US Canada_Cargo Tank Facility_pptx\Media.ppcx"/>
  <p:tag name="HTML_SHAPEINFO" val="&lt;SlideThumbPath val=&quot;Slide30.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7&quot;/&gt;&lt;lineCharCount val=&quot;14&quot;/&gt;&lt;lineCharCount val=&quot;11&quot;/&gt;&lt;lineCharCount val=&quot;11&quot;/&gt;&lt;lineCharCount val=&quot;17&quot;/&gt;&lt;lineCharCount val=&quot;13&quot;/&gt;&lt;lineCharCount val=&quot;1&quot;/&gt;&lt;lineCharCount val=&quot;13&quot;/&gt;&lt;lineCharCount val=&quot;18&quot;/&gt;&lt;lineCharCount val=&quot;1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DF0DD28-9AFC-4AAF-BB35-0C98A9A175BE}_30.png&quot;/&gt;&lt;left val=&quot;0&quot;/&gt;&lt;top val=&quot;101&quot;/&gt;&lt;width val=&quot;233&quot;/&gt;&lt;height val=&quot;37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217F3A0-40D3-4055-8FDD-C87F6006A94C}_30.png&quot;/&gt;&lt;left val=&quot;-9&quot;/&gt;&lt;top val=&quot;50&quot;/&gt;&lt;width val=&quot;730&quot;/&gt;&lt;height val=&quot;5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8196294-4186-4756-81B2-ABF2425AA1AE}_30.png&quot;/&gt;&lt;left val=&quot;276&quot;/&gt;&lt;top val=&quot;498&quot;/&gt;&lt;width val=&quot;169&quot;/&gt;&lt;height val=&quot;2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31,1046428980,C:\URS Training\Power Point Presentations\January_Release_PP_and_Pn\Submit App for New Reg_US_Canada_Cargo Tank Facility\Submit App for New Reg_US Canada_Cargo Tank Facility_pptx\Media.ppcx"/>
  <p:tag name="HTML_SHAPEINFO" val="&lt;SlideThumbPath val=&quot;Slide31.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F696F3A-BB1D-40F3-B2CB-5703A96634DA}_31.png&quot;/&gt;&lt;left val=&quot;-9&quot;/&gt;&lt;top val=&quot;50&quot;/&gt;&lt;width val=&quot;730&quot;/&gt;&lt;height val=&quot;5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3&quot;/&gt;&lt;lineCharCount val=&quot;32&quot;/&gt;&lt;lineCharCount val=&quot;25&quot;/&gt;&lt;lineCharCount val=&quot;24&quot;/&gt;&lt;lineCharCount val=&quot;25&quot;/&gt;&lt;lineCharCount val=&quot;30&quot;/&gt;&lt;lineCharCount val=&quot;28&quot;/&gt;&lt;lineCharCount val=&quot;27&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789489D-7616-4593-9C21-68E4F439A1BF}_31.png&quot;/&gt;&lt;left val=&quot;0&quot;/&gt;&lt;top val=&quot;98&quot;/&gt;&lt;width val=&quot;346&quot;/&gt;&lt;height val=&quot;388&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48A33C8-7958-4478-B046-AA5F133545AA}_31.png&quot;/&gt;&lt;left val=&quot;360&quot;/&gt;&lt;top val=&quot;92&quot;/&gt;&lt;width val=&quot;323&quot;/&gt;&lt;height val=&quot;91&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9D7198D-F42F-4237-8083-2003D5FA0606}_31.png&quot;/&gt;&lt;left val=&quot;276&quot;/&gt;&lt;top val=&quot;498&quot;/&gt;&lt;width val=&quot;169&quot;/&gt;&lt;height val=&quot;2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PSNARRATION" val="32,1046428980,C:\URS Training\Power Point Presentations\January_Release_PP_and_Pn\Submit App for New Reg_US_Canada_Cargo Tank Facility\Submit App for New Reg_US Canada_Cargo Tank Facility_pptx\Media.ppcx"/>
  <p:tag name="HTML_SHAPEINFO" val="&lt;SlideThumbPath val=&quot;Slide32.PNG&quot;/&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AF9B388-3B7D-4F69-990D-C2D03855DE36}_32.png&quot;/&gt;&lt;left val=&quot;-9&quot;/&gt;&lt;top val=&quot;50&quot;/&gt;&lt;width val=&quot;730&quot;/&gt;&lt;height val=&quot;5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6&quot;/&gt;&lt;lineCharCount val=&quot;1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280CEBF-5262-4656-BC90-C2ABC7397CC1}_32.png&quot;/&gt;&lt;left val=&quot;0&quot;/&gt;&lt;top val=&quot;100&quot;/&gt;&lt;width val=&quot;323&quot;/&gt;&lt;height val=&quot;38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BC0FA7D-777B-4C74-B115-902990C5C086}_32.png&quot;/&gt;&lt;left val=&quot;360&quot;/&gt;&lt;top val=&quot;92&quot;/&gt;&lt;width val=&quot;323&quot;/&gt;&lt;height val=&quot;9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6DD9DA1-8086-4DA2-BD34-13E09CA14977}_32.png&quot;/&gt;&lt;left val=&quot;276&quot;/&gt;&lt;top val=&quot;498&quot;/&gt;&lt;width val=&quot;169&quot;/&gt;&lt;height val=&quot;2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PSNARRATION" val="33,1046428980,C:\URS Training\Power Point Presentations\January_Release_PP_and_Pn\Submit App for New Reg_US_Canada_Cargo Tank Facility\Submit App for New Reg_US Canada_Cargo Tank Facility_pptx\Media.ppcx"/>
  <p:tag name="HTML_SHAPEINFO" val="&lt;SlideThumbPath val=&quot;Slide33.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20EDBC7-3473-4E29-B4EE-CA1D7281F117}_33.png&quot;/&gt;&lt;left val=&quot;-9&quot;/&gt;&lt;top val=&quot;50&quot;/&gt;&lt;width val=&quot;730&quot;/&gt;&lt;height val=&quot;5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33&quot;/&gt;&lt;lineCharCount val=&quot;25&quot;/&gt;&lt;lineCharCount val=&quot;20&quot;/&gt;&lt;lineCharCount val=&quot;21&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928E23BD-B4C0-4871-9569-A7D90ACFBDEF}_33.png&quot;/&gt;&lt;left val=&quot;0&quot;/&gt;&lt;top val=&quot;101&quot;/&gt;&lt;width val=&quot;347&quot;/&gt;&lt;height val=&quot;28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1B4ADF4-2214-4DAA-8F59-35CE71D826BC}_33.png&quot;/&gt;&lt;left val=&quot;0&quot;/&gt;&lt;top val=&quot;375&quot;/&gt;&lt;width val=&quot;720&quot;/&gt;&lt;height val=&quot;10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5863F56-5448-4457-8BC9-41D4A3A8A850}_33.png&quot;/&gt;&lt;left val=&quot;360&quot;/&gt;&lt;top val=&quot;92&quot;/&gt;&lt;width val=&quot;338&quot;/&gt;&lt;height val=&quot;9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AE3F874-7040-4838-8B16-7CA6B070111D}_33.png&quot;/&gt;&lt;left val=&quot;276&quot;/&gt;&lt;top val=&quot;498&quot;/&gt;&lt;width val=&quot;169&quot;/&gt;&lt;height val=&quot;2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34,1046428980,C:\URS Training\Power Point Presentations\January_Release_PP_and_Pn\Submit App for New Reg_US_Canada_Cargo Tank Facility\Submit App for New Reg_US Canada_Cargo Tank Facility_pptx\Media.ppcx"/>
  <p:tag name="HTML_SHAPEINFO" val="&lt;SlideThumbPath val=&quot;Slide34.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AD19B1B-2473-4C89-BB61-95F6CD476CD0}_34.png&quot;/&gt;&lt;left val=&quot;-9&quot;/&gt;&lt;top val=&quot;50&quot;/&gt;&lt;width val=&quot;730&quot;/&gt;&lt;height val=&quot;5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28&quot;/&gt;&lt;lineCharCount val=&quot;28&quot;/&gt;&lt;lineCharCount val=&quot;29&quot;/&gt;&lt;lineCharCount val=&quot;28&quot;/&gt;&lt;lineCharCount val=&quot;1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C18AB02-B048-4859-AD86-F905F287EC33}_34.png&quot;/&gt;&lt;left val=&quot;0&quot;/&gt;&lt;top val=&quot;101&quot;/&gt;&lt;width val=&quot;328&quot;/&gt;&lt;height val=&quot;37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19BC765-A8DF-4E1C-B938-6369E0EA1174}_34.png&quot;/&gt;&lt;left val=&quot;360&quot;/&gt;&lt;top val=&quot;92&quot;/&gt;&lt;width val=&quot;341&quot;/&gt;&lt;height val=&quot;91&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983DD72B-6F35-4241-9EB2-72A1BD17C1F4}_34.png&quot;/&gt;&lt;left val=&quot;276&quot;/&gt;&lt;top val=&quot;498&quot;/&gt;&lt;width val=&quot;169&quot;/&gt;&lt;height val=&quot;2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35,1046428980,C:\URS Training\Power Point Presentations\January_Release_PP_and_Pn\Submit App for New Reg_US_Canada_Cargo Tank Facility\Submit App for New Reg_US Canada_Cargo Tank Facility_pptx\Media.ppcx"/>
  <p:tag name="HTML_SHAPEINFO" val="&lt;SlideThumbPath val=&quot;Slide35.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7E05FC2-8CBB-4597-81E4-8AA018968DB2}_35.png&quot;/&gt;&lt;left val=&quot;-9&quot;/&gt;&lt;top val=&quot;51&quot;/&gt;&lt;width val=&quot;730&quot;/&gt;&lt;height val=&quot;5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5&quot;/&gt;&lt;lineCharCount val=&quot;18&quot;/&gt;&lt;lineCharCount val=&quot;29&quot;/&gt;&lt;lineCharCount val=&quot;24&quot;/&gt;&lt;lineCharCount val=&quot;25&quot;/&gt;&lt;lineCharCount val=&quot;1&quot;/&gt;&lt;lineCharCount val=&quot;26&quot;/&gt;&lt;lineCharCount val=&quot;21&quot;/&gt;&lt;lineCharCount val=&quot;28&quot;/&gt;&lt;lineCharCount val=&quot;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E549720-7DFA-443A-94E6-5971975F7D4A}_35.png&quot;/&gt;&lt;left val=&quot;0&quot;/&gt;&lt;top val=&quot;99&quot;/&gt;&lt;width val=&quot;336&quot;/&gt;&lt;height val=&quot;38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A9BF17EF-5C5B-452C-A447-DEC19C87A43F}_35.png&quot;/&gt;&lt;left val=&quot;360&quot;/&gt;&lt;top val=&quot;108&quot;/&gt;&lt;width val=&quot;336&quot;/&gt;&lt;height val=&quot;82&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0DA6322-AD8A-417D-8DCB-3B6E83681A17}_35.png&quot;/&gt;&lt;left val=&quot;276&quot;/&gt;&lt;top val=&quot;498&quot;/&gt;&lt;width val=&quot;169&quot;/&gt;&lt;height val=&quot;29&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PSNARRATION" val="36,1046428980,C:\URS Training\Power Point Presentations\January_Release_PP_and_Pn\Submit App for New Reg_US_Canada_Cargo Tank Facility\Submit App for New Reg_US Canada_Cargo Tank Facility_pptx\Media.ppcx"/>
  <p:tag name="HTML_SHAPEINFO" val="&lt;SlideThumbPath val=&quot;Slide36.PNG&quot;/&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8AA1BD0-6D84-4D8E-A133-C68BC6A3A767}_36.png&quot;/&gt;&lt;left val=&quot;-9&quot;/&gt;&lt;top val=&quot;50&quot;/&gt;&lt;width val=&quot;730&quot;/&gt;&lt;height val=&quot;5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2&quot;/&gt;&lt;lineCharCount val=&quot;12&quot;/&gt;&lt;lineCharCount val=&quot;1&quot;/&gt;&lt;lineCharCount val=&quot;28&quot;/&gt;&lt;lineCharCount val=&quot;24&quot;/&gt;&lt;lineCharCount val=&quot;2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B93EB60-72A8-497D-9783-D6EDFAC99F74}_36.png&quot;/&gt;&lt;left val=&quot;0&quot;/&gt;&lt;top val=&quot;101&quot;/&gt;&lt;width val=&quot;324&quot;/&gt;&lt;height val=&quot;37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0&quot;/&gt;&lt;lineCharCount val=&quot;35&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9C22D50-7B75-4ED9-AE42-51A2C42AAE0A}_36.png&quot;/&gt;&lt;left val=&quot;355&quot;/&gt;&lt;top val=&quot;390&quot;/&gt;&lt;width val=&quot;367&quot;/&gt;&lt;height val=&quot;94&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7E69F20-9ECE-4044-BE24-6E69487049D1}_36.png&quot;/&gt;&lt;left val=&quot;360&quot;/&gt;&lt;top val=&quot;92&quot;/&gt;&lt;width val=&quot;341&quot;/&gt;&lt;height val=&quot;91&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E1CDF06F-F459-46BF-A948-4179BB5F450A}_36.png&quot;/&gt;&lt;left val=&quot;276&quot;/&gt;&lt;top val=&quot;498&quot;/&gt;&lt;width val=&quot;169&quot;/&gt;&lt;height val=&quot;2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PSNARRATION" val="37,1046428980,C:\URS Training\Power Point Presentations\January_Release_PP_and_Pn\Submit App for New Reg_US_Canada_Cargo Tank Facility\Submit App for New Reg_US Canada_Cargo Tank Facility_pptx\Media.ppcx"/>
  <p:tag name="HTML_SHAPEINFO" val="&lt;SlideThumbPath val=&quot;Slide37.PNG&quo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BDC9A42-8563-4A05-9B3D-AE3AB73AD6FD}_37.png&quot;/&gt;&lt;left val=&quot;-9&quot;/&gt;&lt;top val=&quot;50&quot;/&gt;&lt;width val=&quot;730&quot;/&gt;&lt;height val=&quot;5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DB5EC0B-93B5-479A-877A-CFCDB812B79E}_37.png&quot;/&gt;&lt;left val=&quot;7&quot;/&gt;&lt;top val=&quot;138&quot;/&gt;&lt;width val=&quot;700&quot;/&gt;&lt;height val=&quot;216&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2507B35-B407-43BE-9BE9-34737D24497E}_37.png&quot;/&gt;&lt;left val=&quot;276&quot;/&gt;&lt;top val=&quot;498&quot;/&gt;&lt;width val=&quot;169&quot;/&gt;&lt;height val=&quot;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1046428980,C:\URS Training\Power Point Presentations\January_Release_PP_and_Pn\Submit App for New Reg_US_Canada_Cargo Tank Facility\Submit App for New Reg_US Canada_Cargo Tank Facility_pptx\Media.ppcx"/>
  <p:tag name="HTML_SHAPEINFO" val="&lt;SlideThumbPath val=&quot;Slide1.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442A3FC-34B8-47A7-B938-816E9BFDEE9E}_1.png&quot;/&gt;&lt;left val=&quot;7&quot;/&gt;&lt;top val=&quot;48&quot;/&gt;&lt;width val=&quot;706&quot;/&gt;&lt;height val=&quot;8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8&quot;/&gt;&lt;lineCharCount val=&quot;1&quot;/&gt;&lt;lineCharCount val=&quot;43&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DE04D66-CF59-4755-893F-80D267070A3F}_1.png&quot;/&gt;&lt;left val=&quot;10&quot;/&gt;&lt;top val=&quot;142&quot;/&gt;&lt;width val=&quot;700&quot;/&gt;&lt;height val=&quot;26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F07FF5E-92F8-4A97-8D2D-9767983DA6BD}_1.png&quot;/&gt;&lt;left val=&quot;11&quot;/&gt;&lt;top val=&quot;456&quot;/&gt;&lt;width val=&quot;601&quot;/&gt;&lt;height val=&quot;3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1046428980,C:\URS Training\Power Point Presentations\January_Release_PP_and_Pn\Submit App for New Reg_US_Canada_Cargo Tank Facility\Submit App for New Reg_US Canada_Cargo Tank Facility_pptx\Media.ppcx"/>
  <p:tag name="HTML_SHAPEINFO" val="&lt;SlideThumbPath val=&quot;Slide2.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A1AD6F7-A263-4331-97A5-26A2F346F25B}_2.png&quot;/&gt;&lt;left val=&quot;-9&quot;/&gt;&lt;top val=&quot;50&quot;/&gt;&lt;width val=&quot;730&quot;/&gt;&lt;height val=&quot;5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62&quot;/&gt;&lt;lineCharCount val=&quot;1&quot;/&gt;&lt;lineCharCount val=&quot;60&quot;/&gt;&lt;lineCharCount val=&quot;67&quot;/&gt;&lt;lineCharCount val=&quot;8&quot;/&gt;&lt;lineCharCount val=&quot;1&quot;/&gt;&lt;lineCharCount val=&quot;57&quot;/&gt;&lt;lineCharCount val=&quot;4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8FDC07D-363C-4721-B854-3219C71256F6}_2.png&quot;/&gt;&lt;left val=&quot;-1&quot;/&gt;&lt;top val=&quot;97&quot;/&gt;&lt;width val=&quot;715&quot;/&gt;&lt;height val=&quot;37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A67F4B2-09E6-4CC7-B363-369D743F607C}_2.png&quot;/&gt;&lt;left val=&quot;276&quot;/&gt;&lt;top val=&quot;498&quot;/&gt;&lt;width val=&quot;169&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1046428980,C:\URS Training\Power Point Presentations\January_Release_PP_and_Pn\Submit App for New Reg_US_Canada_Cargo Tank Facility\Submit App for New Reg_US Canada_Cargo Tank Facility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1463C0A-1231-4AD3-ADF0-DCA02C681C70}_3.png&quot;/&gt;&lt;left val=&quot;-9&quot;/&gt;&lt;top val=&quot;50&quot;/&gt;&lt;width val=&quot;730&quot;/&gt;&lt;height val=&quot;5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CD01EAF-9502-43BE-92B3-0C074ADB2BF1}_3.png&quot;/&gt;&lt;left val=&quot;0&quot;/&gt;&lt;top val=&quot;100&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28DDE62-9DDE-4566-A900-C8303D28E052}_3.png&quot;/&gt;&lt;left val=&quot;276&quot;/&gt;&lt;top val=&quot;498&quot;/&gt;&lt;width val=&quot;169&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1046428980,C:\URS Training\Power Point Presentations\January_Release_PP_and_Pn\Submit App for New Reg_US_Canada_Cargo Tank Facility\Submit App for New Reg_US Canada_Cargo Tank Facility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EF13B9D7-7C68-4F20-973E-4CAC43AEB412}_4.png&quot;/&gt;&lt;left val=&quot;-9&quot;/&gt;&lt;top val=&quot;50&quot;/&gt;&lt;width val=&quot;730&quot;/&gt;&lt;height val=&quot;5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7EC81C4-30D8-4FFF-A2FA-933A0C7E263F}_4.png&quot;/&gt;&lt;left val=&quot;-1&quot;/&gt;&lt;top val=&quot;90&quot;/&gt;&lt;width val=&quot;715&quot;/&gt;&lt;height val=&quot;15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D5EE5C2-3FAD-4088-B78E-2BCE527D2CF3}_4.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1046428980,C:\URS Training\Power Point Presentations\January_Release_PP_and_Pn\Submit App for New Reg_US_Canada_Cargo Tank Facility\Submit App for New Reg_US Canada_Cargo Tank Facility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E4F8A0F-7763-47EA-9FA3-69120C1A6630}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4753E06-E249-4F6C-AF0F-136120580C80}_5.png&quot;/&gt;&lt;left val=&quot;12&quot;/&gt;&lt;top val=&quot;103&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1DAA76D-AD7E-483D-A002-9E7ABB443924}_5.png&quot;/&gt;&lt;left val=&quot;357&quot;/&gt;&lt;top val=&quot;103&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7B42F22-2611-4377-9B75-5C4DBB5F6075}_5.png&quot;/&gt;&lt;left val=&quot;276&quot;/&gt;&lt;top val=&quot;498&quot;/&gt;&lt;width val=&quot;169&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1046428980,C:\URS Training\Power Point Presentations\January_Release_PP_and_Pn\Submit App for New Reg_US_Canada_Cargo Tank Facility\Submit App for New Reg_US Canada_Cargo Tank Facility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E23FB749-0169-4460-9F1C-A8906707B413}_6.png&quot;/&gt;&lt;left val=&quot;-9&quot;/&gt;&lt;top val=&quot;50&quot;/&gt;&lt;width val=&quot;730&quot;/&gt;&lt;height val=&quot;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30&quot;/&gt;&lt;lineCharCount val=&quot;31&quot;/&gt;&lt;lineCharCount val=&quot;5&quot;/&gt;&lt;lineCharCount val=&quot;1&quot;/&gt;&lt;lineCharCount val=&quot;30&quot;/&gt;&lt;lineCharCount val=&quot;28&quot;/&gt;&lt;lineCharCount val=&quot;30&quot;/&gt;&lt;lineCharCount val=&quot;30&quot;/&gt;&lt;lineCharCount val=&quot;25&quot;/&gt;&lt;lineCharCount val=&quot;1&quot;/&gt;&lt;lineCharCount val=&quot;29&quot;/&gt;&lt;lineCharCount val=&quot;2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CEC226BF-C8C7-49CC-8A23-A4CF5DA4B321}_6.png&quot;/&gt;&lt;left val=&quot;-1&quot;/&gt;&lt;top val=&quot;90&quot;/&gt;&lt;width val=&quot;364&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18830B7-93E4-40A3-A93D-29EF86EE6C2E}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1046428980,C:\URS Training\Power Point Presentations\January_Release_PP_and_Pn\Submit App for New Reg_US_Canada_Cargo Tank Facility\Submit App for New Reg_US Canada_Cargo Tank Facility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5C72C81-A4BD-4BD6-9F87-40E0239A55D2}_7.png&quot;/&gt;&lt;left val=&quot;-7&quot;/&gt;&lt;top val=&quot;54&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6&quot;/&gt;&lt;lineCharCount val=&quot;1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CAFE460-50E5-47AD-94F5-F3F08A95DAF2}_7.png&quot;/&gt;&lt;left val=&quot;0&quot;/&gt;&lt;top val=&quot;100&quot;/&gt;&lt;width val=&quot;711&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0&quot;/&gt;&lt;lineCharCount val=&quot;21&quot;/&gt;&lt;lineCharCount val=&quot;22&quot;/&gt;&lt;lineCharCount val=&quot;32&quot;/&gt;&lt;lineCharCount val=&quot;33&quot;/&gt;&lt;lineCharCount val=&quot;26&quot;/&gt;&lt;lineCharCount val=&quot;2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617CA84-2398-4DD2-B722-7253C48F2AB3}_7.png&quot;/&gt;&lt;left val=&quot;7&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A83B4B2-D6AD-4098-950D-A42158C248D4}_7.png&quot;/&gt;&lt;left val=&quot;360&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9D330A83-FD3B-469C-A7C6-FABD28C743CD}_7.png&quot;/&gt;&lt;left val=&quot;276&quot;/&gt;&lt;top val=&quot;498&quot;/&gt;&lt;width val=&quot;169&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8,1046428980,C:\URS Training\Power Point Presentations\January_Release_PP_and_Pn\Submit App for New Reg_US_Canada_Cargo Tank Facility\Submit App for New Reg_US Canada_Cargo Tank Facility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7831AD1-40C0-4DB1-9CEF-DF216D279E8D}_8.png&quot;/&gt;&lt;left val=&quot;-9&quot;/&gt;&lt;top val=&quot;50&quot;/&gt;&lt;width val=&quot;730&quot;/&gt;&lt;height val=&quot;5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26&quot;/&gt;&lt;lineCharCount val=&quot;14&quot;/&gt;&lt;lineCharCount val=&quot;25&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75C8584-A296-4539-90A7-F76095B0D318}_8.png&quot;/&gt;&lt;left val=&quot;-2&quot;/&gt;&lt;top val=&quot;99&quot;/&gt;&lt;width val=&quot;328&quot;/&gt;&lt;height val=&quot;3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209DDA4-246D-4525-8AEC-CE1C80CA0BF4}_8.png&quot;/&gt;&lt;left val=&quot;276&quot;/&gt;&lt;top val=&quot;498&quot;/&gt;&lt;width val=&quot;169&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9,1046428980,C:\URS Training\Power Point Presentations\January_Release_PP_and_Pn\Submit App for New Reg_US_Canada_Cargo Tank Facility\Submit App for New Reg_US Canada_Cargo Tank Facility_pptx\Media.ppcx"/>
  <p:tag name="HTML_SHAPEINFO" val="&lt;SlideThumbPath val=&quot;Slide9.PNG&quo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2BF66A3-3DAF-49EE-A80C-4BCD4A89CF52}_9.png&quot;/&gt;&lt;left val=&quot;-9&quot;/&gt;&lt;top val=&quot;50&quot;/&gt;&lt;width val=&quot;730&quot;/&gt;&lt;height val=&quot;5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F79712F-AFE9-434B-BCA0-8EE4FC93F2D8}_9.png&quot;/&gt;&lt;left val=&quot;2&quot;/&gt;&lt;top val=&quot;103&quot;/&gt;&lt;width val=&quot;343&quot;/&gt;&lt;height val=&quot;38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C4E4438-DB12-40BD-B6AA-661D995AFA9A}_9.png&quot;/&gt;&lt;left val=&quot;360&quot;/&gt;&lt;top val=&quot;90&quot;/&gt;&lt;width val=&quot;337&quot;/&gt;&lt;height val=&quot;9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5CDC40F4-D72A-4196-B01C-2421E19DFAA6}_9.png&quot;/&gt;&lt;left val=&quot;276&quot;/&gt;&lt;top val=&quot;498&quot;/&gt;&lt;width val=&quot;169&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10,1046428980,C:\URS Training\Power Point Presentations\January_Release_PP_and_Pn\Submit App for New Reg_US_Canada_Cargo Tank Facility\Submit App for New Reg_US Canada_Cargo Tank Facility_pptx\Media.ppcx"/>
  <p:tag name="HTML_SHAPEINFO" val="&lt;SlideThumbPath val=&quot;Slide10.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6CD36BCE-DEDE-457C-B710-016A5BC076B7}_10.png&quot;/&gt;&lt;left val=&quot;-9&quot;/&gt;&lt;top val=&quot;50&quot;/&gt;&lt;width val=&quot;730&quot;/&gt;&lt;height val=&quot;5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29&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BF21A4D-78CA-444D-B438-0C5A01F49EB9}_10.png&quot;/&gt;&lt;left val=&quot;0&quot;/&gt;&lt;top val=&quot;96&quot;/&gt;&lt;width val=&quot;360&quot;/&gt;&lt;height val=&quot;38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7&quot;/&gt;&lt;lineCharCount val=&quot;22&quot;/&gt;&lt;lineCharCount val=&quot;34&quot;/&gt;&lt;lineCharCount val=&quot;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FAA2922-2923-4C61-BE26-0D4F7EF5B882}_10.png&quot;/&gt;&lt;left val=&quot;355&quot;/&gt;&lt;top val=&quot;360&quot;/&gt;&lt;width val=&quot;358&quot;/&gt;&lt;height val=&quot;1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07495AA-4DB2-4342-AEB4-AD1FE861B754}_10.png&quot;/&gt;&lt;left val=&quot;360&quot;/&gt;&lt;top val=&quot;90&quot;/&gt;&lt;width val=&quot;341&quot;/&gt;&lt;height val=&quot;9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ACF7DDC8-0949-4A5D-8F5B-A8C750F72E1B}_10.png&quot;/&gt;&lt;left val=&quot;276&quot;/&gt;&lt;top val=&quot;498&quot;/&gt;&lt;width val=&quot;169&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11,1046428980,C:\URS Training\Power Point Presentations\January_Release_PP_and_Pn\Submit App for New Reg_US_Canada_Cargo Tank Facility\Submit App for New Reg_US Canada_Cargo Tank Facility_pptx\Media.ppcx"/>
  <p:tag name="HTML_SHAPEINFO" val="&lt;SlideThumbPath val=&quot;Slide11.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0798482-1310-409A-8DE8-DF7E430F14CF}_11.png&quot;/&gt;&lt;left val=&quot;-9&quot;/&gt;&lt;top val=&quot;50&quot;/&gt;&lt;width val=&quot;730&quot;/&gt;&lt;height val=&quot;5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6&quot;/&gt;&lt;lineCharCount val=&quot;19&quot;/&gt;&lt;lineCharCount val=&quot;1&quot;/&gt;&lt;lineCharCount val=&quot;30&quot;/&gt;&lt;lineCharCount val=&quot;22&quot;/&gt;&lt;lineCharCount val=&quot;32&quot;/&gt;&lt;lineCharCount val=&quot;26&quot;/&gt;&lt;lineCharCount val=&quot;13&quot;/&gt;&lt;lineCharCount val=&quot;24&quot;/&gt;&lt;lineCharCount val=&quot;27&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A23D12DD-7CB5-4EFA-B779-4CDE343355DC}_11.png&quot;/&gt;&lt;left val=&quot;0&quot;/&gt;&lt;top val=&quot;98&quot;/&gt;&lt;width val=&quot;370&quot;/&gt;&lt;height val=&quot;38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9322C71D-1743-40C0-A667-2B79F66CB2F8}_11.png&quot;/&gt;&lt;left val=&quot;360&quot;/&gt;&lt;top val=&quot;93&quot;/&gt;&lt;width val=&quot;353&quot;/&gt;&lt;height val=&quot;10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059F782-58A6-428D-A7D3-BCE9EA86A249}_11.png&quot;/&gt;&lt;left val=&quot;276&quot;/&gt;&lt;top val=&quot;498&quot;/&gt;&lt;width val=&quot;169&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12,1046428980,C:\URS Training\Power Point Presentations\January_Release_PP_and_Pn\Submit App for New Reg_US_Canada_Cargo Tank Facility\Submit App for New Reg_US Canada_Cargo Tank Facility_pptx\Media.ppcx"/>
  <p:tag name="HTML_SHAPEINFO" val="&lt;SlideThumbPath val=&quot;Slide12.PNG&quo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FBC10F4-F571-4BE6-AF45-C43EDB4F5B65}_12.png&quot;/&gt;&lt;left val=&quot;-9&quot;/&gt;&lt;top val=&quot;50&quot;/&gt;&lt;width val=&quot;730&quot;/&gt;&lt;height val=&quot;5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24&quot;/&gt;&lt;lineCharCount val=&quot;16&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CC98695-A663-4A51-AF34-EF8663C90733}_12.png&quot;/&gt;&lt;left val=&quot;4&quot;/&gt;&lt;top val=&quot;105&quot;/&gt;&lt;width val=&quot;344&quot;/&gt;&lt;height val=&quot;10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CD8A41AB-44D0-4BA5-B2D5-AC62CB2BA574}_12.png&quot;/&gt;&lt;left val=&quot;365&quot;/&gt;&lt;top val=&quot;105&quot;/&gt;&lt;width val=&quot;338&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0615B85-4D34-4760-8DDB-FD8EC6D4052C}_12.png&quot;/&gt;&lt;left val=&quot;276&quot;/&gt;&lt;top val=&quot;504&quot;/&gt;&lt;width val=&quot;169&quot;/&gt;&lt;height val=&quot;3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13,1046428980,C:\URS Training\Power Point Presentations\January_Release_PP_and_Pn\Submit App for New Reg_US_Canada_Cargo Tank Facility\Submit App for New Reg_US Canada_Cargo Tank Facility_pptx\Media.ppcx"/>
  <p:tag name="HTML_SHAPEINFO" val="&lt;SlideThumbPath val=&quot;Slide13.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5490567-623C-4178-BB65-D6F1113C8C9E}_13.png&quot;/&gt;&lt;left val=&quot;-9&quot;/&gt;&lt;top val=&quot;50&quot;/&gt;&lt;width val=&quot;730&quot;/&gt;&lt;height val=&quot;5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5&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9DB4098-DBDE-4FF0-8A57-AC3F66B39A79}_13.png&quot;/&gt;&lt;left val=&quot;2&quot;/&gt;&lt;top val=&quot;104&quot;/&gt;&lt;width val=&quot;351&quot;/&gt;&lt;height val=&quot;7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9&quot;/&gt;&lt;lineCharCount val=&quot;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EB0ED8DF-E5FE-4233-859B-13EB68BA8EAF}_13.png&quot;/&gt;&lt;left val=&quot;366&quot;/&gt;&lt;top val=&quot;104&quot;/&gt;&lt;width val=&quot;337&quot;/&gt;&lt;height val=&quot;13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4294BC3-691D-48CA-95AF-8C96388F2B58}_13.png&quot;/&gt;&lt;left val=&quot;277&quot;/&gt;&lt;top val=&quot;503&quot;/&gt;&lt;width val=&quot;169&quot;/&gt;&lt;height val=&quot;2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4,1046428980,C:\URS Training\Power Point Presentations\January_Release_PP_and_Pn\Submit App for New Reg_US_Canada_Cargo Tank Facility\Submit App for New Reg_US Canada_Cargo Tank Facility_pptx\Media.ppcx"/>
  <p:tag name="HTML_SHAPEINFO" val="&lt;SlideThumbPath val=&quot;Slide14.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D6D08F4E-D82F-4DFD-AD26-57CA6B7DE7D7}_14.png&quot;/&gt;&lt;left val=&quot;-9&quot;/&gt;&lt;top val=&quot;50&quot;/&gt;&lt;width val=&quot;730&quot;/&gt;&lt;height val=&quot;5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E068F4D6-FE1C-4868-B479-A7DF7DDDC478}_14.png&quot;/&gt;&lt;left val=&quot;3&quot;/&gt;&lt;top val=&quot;101&quot;/&gt;&lt;width val=&quot;344&quot;/&gt;&lt;height val=&quot;9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F015AE2B-9B69-446C-ACB8-3CF94B65E161}_14.png&quot;/&gt;&lt;left val=&quot;356&quot;/&gt;&lt;top val=&quot;100&quot;/&gt;&lt;width val=&quot;360&quot;/&gt;&lt;height val=&quot;9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00106D1F-7815-46F0-A6C9-D785819561B2}_14.png&quot;/&gt;&lt;left val=&quot;270&quot;/&gt;&lt;top val=&quot;503&quot;/&gt;&lt;width val=&quot;169&quot;/&gt;&lt;height val=&quot;2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 val="15,1046428980,C:\URS Training\Power Point Presentations\January_Release_PP_and_Pn\Submit App for New Reg_US_Canada_Cargo Tank Facility\Submit App for New Reg_US Canada_Cargo Tank Facility_pptx\Media.ppcx"/>
  <p:tag name="HTML_SHAPEINFO" val="&lt;SlideThumbPath val=&quot;Slide15.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4B399D52-A29F-48AC-B055-F6ACC4970110}_15.png&quot;/&gt;&lt;left val=&quot;-9&quot;/&gt;&lt;top val=&quot;50&quot;/&gt;&lt;width val=&quot;730&quot;/&gt;&lt;height val=&quot;5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5&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B5F42AD7-B01F-45AC-B73B-19DD459F8B3A}_15.png&quot;/&gt;&lt;left val=&quot;0&quot;/&gt;&lt;top val=&quot;101&quot;/&gt;&lt;width val=&quot;273&quot;/&gt;&lt;height val=&quot;37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and_Pn\Submit App for New Reg_US_Canada_Cargo Tank Facility\data\asimages\{BCF1D348-B77D-4A7E-9B11-E7A9CFDC886A}_15.png&quot;/&gt;&lt;left val=&quot;282&quot;/&gt;&lt;top val=&quot;104&quot;/&gt;&lt;width val=&quot;430&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E9659F6-AEDB-4F83-94AF-27D23A4433E0}_15.png&quot;/&gt;&lt;left val=&quot;276&quot;/&gt;&lt;top val=&quot;498&quot;/&gt;&lt;width val=&quot;169&quot;/&gt;&lt;height val=&quot;2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 val="16,1046428980,C:\URS Training\Power Point Presentations\January_Release_PP_and_Pn\Submit App for New Reg_US_Canada_Cargo Tank Facility\Submit App for New Reg_US Canada_Cargo Tank Facility_pptx\Media.ppcx"/>
  <p:tag name="HTML_SHAPEINFO" val="&lt;SlideThumbPath val=&quot;Slide16.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EA1CDE0-E828-41CF-B698-634664B33E97}_16.png&quot;/&gt;&lt;left val=&quot;-9&quot;/&gt;&lt;top val=&quot;50&quot;/&gt;&lt;width val=&quot;730&quot;/&gt;&lt;height val=&quot;5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7&quot;/&gt;&lt;lineCharCount val=&quot;26&quot;/&gt;&lt;lineCharCount val=&quot;24&quot;/&gt;&lt;lineCharCount val=&quot;1&quot;/&gt;&lt;lineCharCount val=&quot;23&quot;/&gt;&lt;lineCharCount val=&quot;10&quot;/&gt;&lt;lineCharCount val=&quot;23&quot;/&gt;&lt;lineCharCount val=&quot;26&quot;/&gt;&lt;lineCharCount val=&quot;22&quot;/&gt;&lt;lineCharCount val=&quot;10&quot;/&gt;&lt;lineCharCount val=&quot;12&quot;/&gt;&lt;lineCharCount val=&quot;29&quot;/&gt;&lt;lineCharCount val=&quot;19&quot;/&gt;&lt;lineCharCount val=&quot;1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83A4B869-8EFA-46C7-B8BC-CB7D459119EA}_16.png&quot;/&gt;&lt;left val=&quot;0&quot;/&gt;&lt;top val=&quot;98&quot;/&gt;&lt;width val=&quot;328&quot;/&gt;&lt;height val=&quot;38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14&quot;/&gt;&lt;lineCharCount val=&quot;13&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7ED5B744-3C33-4A46-A5C2-62826080C78F}_16.png&quot;/&gt;&lt;left val=&quot;342&quot;/&gt;&lt;top val=&quot;357&quot;/&gt;&lt;width val=&quot;365&quot;/&gt;&lt;height val=&quot;12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41&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19D7B25B-DEFB-4D35-AE7C-91F781BC4D91}_16.png&quot;/&gt;&lt;left val=&quot;360&quot;/&gt;&lt;top val=&quot;91&quot;/&gt;&lt;width val=&quot;340&quot;/&gt;&lt;height val=&quot;4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26749078-FA06-43AD-80A8-1E4187A8AAAD}_16.png&quot;/&gt;&lt;left val=&quot;276&quot;/&gt;&lt;top val=&quot;498&quot;/&gt;&lt;width val=&quot;169&quot;/&gt;&lt;height val=&quot;2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17,1046428980,C:\URS Training\Power Point Presentations\January_Release_PP_and_Pn\Submit App for New Reg_US_Canada_Cargo Tank Facility\Submit App for New Reg_US Canada_Cargo Tank Facility_pptx\Media.ppcx"/>
  <p:tag name="HTML_SHAPEINFO" val="&lt;SlideThumbPath val=&quot;Slide17.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RS Training\Power Point Presentations\January_Release_PP_and_Pn\Submit App for New Reg_US_Canada_Cargo Tank Facility\data\asimages\{37A5F3E1-18CD-4F0F-91CD-E7AE304E38E1}_17.png&quot;/&gt;&lt;left val=&quot;-9&quot;/&gt;&lt;top val=&quot;50&quot;/&gt;&lt;width val=&quot;730&quot;/&gt;&lt;height val=&quot;59&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32652</TotalTime>
  <Words>5355</Words>
  <Application>Microsoft Office PowerPoint</Application>
  <PresentationFormat>On-screen Show (4:3)</PresentationFormat>
  <Paragraphs>593</Paragraphs>
  <Slides>37</Slides>
  <Notes>37</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1_Office Theme</vt:lpstr>
      <vt:lpstr>URS Training Material</vt:lpstr>
      <vt:lpstr>2_Office Theme</vt:lpstr>
      <vt:lpstr>Unified Registration System (URS)</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Cargo Tank Facility</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and Canada Cargo Tank Facility</dc:title>
  <dc:subject>Unified Registration System URS</dc:subject>
  <dc:creator>Leidos Training Team</dc:creator>
  <cp:lastModifiedBy>King, Tawana L.</cp:lastModifiedBy>
  <cp:revision>904</cp:revision>
  <dcterms:created xsi:type="dcterms:W3CDTF">2015-06-22T14:46:22Z</dcterms:created>
  <dcterms:modified xsi:type="dcterms:W3CDTF">2016-02-25T13:29:12Z</dcterms:modified>
</cp:coreProperties>
</file>