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34.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36.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37.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38.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3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40.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4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3.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44.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45.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46.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51"/>
  </p:notesMasterIdLst>
  <p:handoutMasterIdLst>
    <p:handoutMasterId r:id="rId52"/>
  </p:handoutMasterIdLst>
  <p:sldIdLst>
    <p:sldId id="256" r:id="rId4"/>
    <p:sldId id="257" r:id="rId5"/>
    <p:sldId id="554" r:id="rId6"/>
    <p:sldId id="555" r:id="rId7"/>
    <p:sldId id="549" r:id="rId8"/>
    <p:sldId id="527" r:id="rId9"/>
    <p:sldId id="528" r:id="rId10"/>
    <p:sldId id="530" r:id="rId11"/>
    <p:sldId id="531" r:id="rId12"/>
    <p:sldId id="532" r:id="rId13"/>
    <p:sldId id="533" r:id="rId14"/>
    <p:sldId id="520" r:id="rId15"/>
    <p:sldId id="476" r:id="rId16"/>
    <p:sldId id="477" r:id="rId17"/>
    <p:sldId id="478" r:id="rId18"/>
    <p:sldId id="506" r:id="rId19"/>
    <p:sldId id="479" r:id="rId20"/>
    <p:sldId id="510" r:id="rId21"/>
    <p:sldId id="480" r:id="rId22"/>
    <p:sldId id="501" r:id="rId23"/>
    <p:sldId id="502" r:id="rId24"/>
    <p:sldId id="535" r:id="rId25"/>
    <p:sldId id="536" r:id="rId26"/>
    <p:sldId id="483" r:id="rId27"/>
    <p:sldId id="426" r:id="rId28"/>
    <p:sldId id="503" r:id="rId29"/>
    <p:sldId id="484" r:id="rId30"/>
    <p:sldId id="431" r:id="rId31"/>
    <p:sldId id="537" r:id="rId32"/>
    <p:sldId id="556" r:id="rId33"/>
    <p:sldId id="557" r:id="rId34"/>
    <p:sldId id="523" r:id="rId35"/>
    <p:sldId id="485" r:id="rId36"/>
    <p:sldId id="504" r:id="rId37"/>
    <p:sldId id="505" r:id="rId38"/>
    <p:sldId id="511" r:id="rId39"/>
    <p:sldId id="512" r:id="rId40"/>
    <p:sldId id="486" r:id="rId41"/>
    <p:sldId id="489" r:id="rId42"/>
    <p:sldId id="539" r:id="rId43"/>
    <p:sldId id="540" r:id="rId44"/>
    <p:sldId id="541" r:id="rId45"/>
    <p:sldId id="542" r:id="rId46"/>
    <p:sldId id="543" r:id="rId47"/>
    <p:sldId id="544" r:id="rId48"/>
    <p:sldId id="545" r:id="rId49"/>
    <p:sldId id="546"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53" autoAdjust="0"/>
    <p:restoredTop sz="87275" autoAdjust="0"/>
  </p:normalViewPr>
  <p:slideViewPr>
    <p:cSldViewPr snapToObjects="1">
      <p:cViewPr>
        <p:scale>
          <a:sx n="100" d="100"/>
          <a:sy n="100" d="100"/>
        </p:scale>
        <p:origin x="-1944" y="-4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snapToObjects="1">
      <p:cViewPr varScale="1">
        <p:scale>
          <a:sx n="143" d="100"/>
          <a:sy n="143" d="100"/>
        </p:scale>
        <p:origin x="-108" y="-1170"/>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 System</a:t>
            </a:r>
            <a:r>
              <a:rPr lang="en-US" baseline="0" dirty="0" smtClean="0"/>
              <a:t> (URS).</a:t>
            </a:r>
          </a:p>
          <a:p>
            <a:r>
              <a:rPr lang="en-US" dirty="0" smtClean="0"/>
              <a:t>Motor Carrier United States and Canada (Passengers</a:t>
            </a:r>
            <a:r>
              <a:rPr lang="en-US" baseline="0" dirty="0" smtClean="0"/>
              <a:t>)</a:t>
            </a:r>
            <a:r>
              <a:rPr lang="en-US" dirty="0" smtClean="0"/>
              <a:t>:  Submit </a:t>
            </a:r>
            <a:r>
              <a:rPr lang="en-US" baseline="0" dirty="0" smtClean="0"/>
              <a:t>an Application for New Registration</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3369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Intermodal Equipment Provider</a:t>
            </a:r>
          </a:p>
          <a:p>
            <a:pPr marL="630936" lvl="1" indent="-173736">
              <a:buFont typeface="Arial" panose="020B0604020202020204" pitchFamily="34" charset="0"/>
              <a:buChar char="•"/>
            </a:pPr>
            <a:r>
              <a:rPr lang="en-US" sz="1200" dirty="0" smtClean="0"/>
              <a:t>Transporting Property</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Transporting passengers</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Driveaway or Towaway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8441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operate as an Intermodal Equipment Provider (IEP)?  </a:t>
            </a:r>
          </a:p>
          <a:p>
            <a:pPr marL="628650" lvl="1" indent="-171450">
              <a:buFont typeface="Arial" panose="020B0604020202020204" pitchFamily="34" charset="0"/>
              <a:buChar char="•"/>
            </a:pPr>
            <a:r>
              <a:rPr lang="en-US" dirty="0" smtClean="0"/>
              <a:t>If</a:t>
            </a:r>
            <a:r>
              <a:rPr lang="en-US" baseline="0" dirty="0" smtClean="0"/>
              <a:t> the Applicant will NOT operate as an IEP select the </a:t>
            </a:r>
            <a:r>
              <a:rPr lang="en-US" b="0" i="0" baseline="0" dirty="0" smtClean="0"/>
              <a:t>No box.</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a:p>
            <a:endParaRPr lang="en-US" b="0" i="0" baseline="0" dirty="0" smtClean="0"/>
          </a:p>
          <a:p>
            <a:pPr marL="171450" indent="-171450">
              <a:buFont typeface="Arial" panose="020B0604020202020204" pitchFamily="34" charset="0"/>
              <a:buChar char="•"/>
            </a:pPr>
            <a:r>
              <a:rPr lang="en-US" b="0" i="0" dirty="0" smtClean="0"/>
              <a:t>Will the Applicant transport</a:t>
            </a:r>
            <a:r>
              <a:rPr lang="en-US" b="0" i="0" baseline="0" dirty="0" smtClean="0"/>
              <a:t> Property?</a:t>
            </a:r>
            <a:endParaRPr lang="en-US" b="0" i="0" dirty="0" smtClean="0"/>
          </a:p>
          <a:p>
            <a:pPr marL="628650" lvl="1" indent="-171450">
              <a:buFont typeface="Arial" panose="020B0604020202020204" pitchFamily="34" charset="0"/>
              <a:buChar char="•"/>
            </a:pPr>
            <a:r>
              <a:rPr lang="en-US" b="0" i="0" dirty="0" smtClean="0"/>
              <a:t>If</a:t>
            </a:r>
            <a:r>
              <a:rPr lang="en-US" b="0" i="0" baseline="0" dirty="0" smtClean="0"/>
              <a:t> the Applicant will NOT transport property select the No box</a:t>
            </a:r>
            <a:r>
              <a:rPr lang="en-US" baseline="0" dirty="0" smtClean="0"/>
              <a:t>.</a:t>
            </a:r>
          </a:p>
          <a:p>
            <a:endParaRPr lang="en-US" baseline="0" dirty="0" smtClean="0"/>
          </a:p>
          <a:p>
            <a:r>
              <a:rPr lang="en-US" baseline="0" dirty="0" smtClean="0"/>
              <a:t>Click </a:t>
            </a:r>
            <a:r>
              <a:rPr lang="en-US" b="0" i="0" baseline="0" dirty="0" smtClean="0"/>
              <a:t>Next i</a:t>
            </a:r>
            <a:r>
              <a:rPr lang="en-US" baseline="0" dirty="0" smtClean="0"/>
              <a:t>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transport any</a:t>
            </a:r>
            <a:r>
              <a:rPr lang="en-US" baseline="0" dirty="0" smtClean="0"/>
              <a:t> Passengers</a:t>
            </a:r>
            <a:r>
              <a:rPr lang="en-US" dirty="0" smtClean="0"/>
              <a:t>?</a:t>
            </a:r>
          </a:p>
          <a:p>
            <a:pPr marL="628650" lvl="1" indent="-171450">
              <a:buFont typeface="Arial" panose="020B0604020202020204" pitchFamily="34" charset="0"/>
              <a:buChar char="•"/>
            </a:pPr>
            <a:r>
              <a:rPr lang="en-US" dirty="0" smtClean="0"/>
              <a:t>If</a:t>
            </a:r>
            <a:r>
              <a:rPr lang="en-US" baseline="0" dirty="0" smtClean="0"/>
              <a:t> the Applicant will transport Passengers, select the </a:t>
            </a:r>
            <a:r>
              <a:rPr lang="en-US" b="0" i="0" baseline="0" dirty="0" smtClean="0"/>
              <a:t>Yes box.</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a:p>
            <a:endParaRPr lang="en-US" b="0" i="0" baseline="0" dirty="0" smtClean="0"/>
          </a:p>
          <a:p>
            <a:pPr marL="173736" indent="-173736">
              <a:buFont typeface="Arial" panose="020B0604020202020204" pitchFamily="34" charset="0"/>
              <a:buChar char="•"/>
            </a:pPr>
            <a:r>
              <a:rPr lang="en-US" sz="1200" b="0" i="0" dirty="0" smtClean="0"/>
              <a:t>Will the Applicant receive compensation for the business of transporting Passengers?</a:t>
            </a:r>
          </a:p>
          <a:p>
            <a:pPr marL="628650" lvl="1" indent="-171450">
              <a:buFont typeface="Arial" panose="020B0604020202020204" pitchFamily="34" charset="0"/>
              <a:buChar char="•"/>
            </a:pPr>
            <a:r>
              <a:rPr lang="en-US" sz="1200" b="0" i="0" dirty="0" smtClean="0"/>
              <a:t>If</a:t>
            </a:r>
            <a:r>
              <a:rPr lang="en-US" sz="1200" b="0" i="0" baseline="0" dirty="0" smtClean="0"/>
              <a:t> the </a:t>
            </a:r>
            <a:r>
              <a:rPr lang="en-US" sz="1200" b="0" i="0" dirty="0" smtClean="0"/>
              <a:t>Applicant will receive compensation for the business of transporting Passengers, </a:t>
            </a:r>
            <a:r>
              <a:rPr lang="en-US" sz="1200" b="0" i="0" baseline="0" dirty="0" smtClean="0"/>
              <a:t>select the Yes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If</a:t>
            </a:r>
            <a:r>
              <a:rPr lang="en-US" sz="1200" b="0" i="0" baseline="0" dirty="0" smtClean="0"/>
              <a:t> the </a:t>
            </a:r>
            <a:r>
              <a:rPr lang="en-US" sz="1200" b="0" i="0" dirty="0" smtClean="0"/>
              <a:t>Applicant will NOT receive compensation for the business of transporting Passengers, </a:t>
            </a:r>
            <a:r>
              <a:rPr lang="en-US" sz="1200" b="0" i="0" baseline="0" dirty="0" smtClean="0"/>
              <a:t>select the No box.  The system will guide you to the next </a:t>
            </a:r>
            <a:r>
              <a:rPr lang="en-US" sz="1200" baseline="0" dirty="0" smtClean="0"/>
              <a:t>question asking if the Applicant will transport Passengers across state lines, known as Interstate Commerce.</a:t>
            </a:r>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What type of passenger transportation will the Applicant provide?</a:t>
            </a:r>
          </a:p>
          <a:p>
            <a:pPr marL="628650" lvl="1" indent="-171450">
              <a:buFont typeface="Arial" panose="020B0604020202020204" pitchFamily="34" charset="0"/>
              <a:buChar char="•"/>
            </a:pPr>
            <a:r>
              <a:rPr lang="en-US" dirty="0" smtClean="0"/>
              <a:t>Select the type</a:t>
            </a:r>
            <a:r>
              <a:rPr lang="en-US" baseline="0" dirty="0" smtClean="0"/>
              <a:t> of passenger transportation the Applicant will provide.</a:t>
            </a:r>
          </a:p>
          <a:p>
            <a:pPr marL="628650" lvl="1" indent="-171450">
              <a:buFont typeface="Arial" panose="020B0604020202020204" pitchFamily="34" charset="0"/>
              <a:buChar char="•"/>
            </a:pPr>
            <a:r>
              <a:rPr lang="en-US" baseline="0" dirty="0" smtClean="0"/>
              <a:t>Options include the following:</a:t>
            </a:r>
          </a:p>
          <a:p>
            <a:pPr marL="1085850" lvl="2" indent="-171450">
              <a:buFont typeface="Arial" panose="020B0604020202020204" pitchFamily="34" charset="0"/>
              <a:buChar char="•"/>
            </a:pPr>
            <a:r>
              <a:rPr lang="en-US" baseline="0" dirty="0" smtClean="0"/>
              <a:t>Charter &amp; Special Operations</a:t>
            </a:r>
          </a:p>
          <a:p>
            <a:pPr marL="1085850" lvl="2" indent="-171450">
              <a:buFont typeface="Arial" panose="020B0604020202020204" pitchFamily="34" charset="0"/>
              <a:buChar char="•"/>
            </a:pPr>
            <a:r>
              <a:rPr lang="en-US" baseline="0" dirty="0" smtClean="0"/>
              <a:t>Regular Route</a:t>
            </a:r>
          </a:p>
          <a:p>
            <a:pPr marL="1085850" lvl="2" indent="-171450">
              <a:buFont typeface="Arial" panose="020B0604020202020204" pitchFamily="34" charset="0"/>
              <a:buChar char="•"/>
            </a:pPr>
            <a:r>
              <a:rPr lang="en-US" baseline="0" dirty="0" smtClean="0"/>
              <a:t>Exempt per 49 USC 13506</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3736" indent="-173736">
              <a:buFont typeface="Arial" panose="020B0604020202020204" pitchFamily="34" charset="0"/>
              <a:buChar char="•"/>
            </a:pPr>
            <a:r>
              <a:rPr lang="en-US" sz="2400" dirty="0" smtClean="0"/>
              <a:t>Will the Applicant receive a grant from the Federal Transit Administration (FTA)?</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If the Applicant will receive a grant from the FTA,</a:t>
            </a:r>
            <a:r>
              <a:rPr lang="en-US" sz="2000" baseline="0" dirty="0" smtClean="0"/>
              <a:t> select </a:t>
            </a:r>
            <a:r>
              <a:rPr lang="en-US" sz="2000" b="0" i="0" baseline="0" dirty="0" smtClean="0"/>
              <a:t>the Yes box. Select ‘Yes’ only if the Applicant will receive one of three FTA Grants.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smtClean="0"/>
              <a:t>If the Applicant will NOT receive a grant from the FTA,</a:t>
            </a:r>
            <a:r>
              <a:rPr lang="en-US" sz="2000" b="0" i="0" baseline="0" dirty="0" smtClean="0"/>
              <a:t> select the No </a:t>
            </a:r>
            <a:r>
              <a:rPr lang="en-US" sz="2000" baseline="0" dirty="0" smtClean="0"/>
              <a:t>box.  The system will guide you to the next question asking to specify the transit service areas.</a:t>
            </a:r>
          </a:p>
          <a:p>
            <a:pPr marL="457200" lvl="1" indent="0">
              <a:buFont typeface="Arial" panose="020B0604020202020204" pitchFamily="34" charset="0"/>
              <a:buNone/>
            </a:pPr>
            <a:endParaRPr lang="en-US" baseline="0" dirty="0" smtClean="0"/>
          </a:p>
          <a:p>
            <a:r>
              <a:rPr lang="en-US" baseline="0" dirty="0" smtClean="0"/>
              <a:t>Click </a:t>
            </a:r>
            <a:r>
              <a:rPr lang="en-US" b="0" i="0" baseline="0" dirty="0" smtClean="0"/>
              <a:t>Next</a:t>
            </a:r>
            <a:r>
              <a:rPr lang="en-US" baseline="0" dirty="0" smtClean="0"/>
              <a: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The following questions only display if the Applicant will receive a FTA Grant.</a:t>
            </a:r>
          </a:p>
          <a:p>
            <a:pPr marL="171450" indent="-171450">
              <a:buFont typeface="Arial" panose="020B0604020202020204" pitchFamily="34" charset="0"/>
              <a:buChar char="•"/>
            </a:pPr>
            <a:r>
              <a:rPr lang="en-US" sz="1200" dirty="0" smtClean="0"/>
              <a:t>Will the Applicant receive one of the following three FTA Grants: 5307, 5310 or 5311?</a:t>
            </a:r>
            <a:endParaRPr lang="en-US" sz="1100" i="1" dirty="0" smtClean="0">
              <a:solidFill>
                <a:srgbClr val="C00000"/>
              </a:solidFill>
            </a:endParaRP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receive one of the three FTA Grants,</a:t>
            </a:r>
            <a:r>
              <a:rPr lang="en-US" sz="1200" baseline="0" dirty="0" smtClean="0"/>
              <a:t> select </a:t>
            </a:r>
            <a:r>
              <a:rPr lang="en-US" sz="1200" b="0" i="0" baseline="0" dirty="0" smtClean="0"/>
              <a:t>the Yes box. </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If the Applicant will NOT receive one of the three FTA Grants,</a:t>
            </a:r>
            <a:r>
              <a:rPr lang="en-US" sz="1200" b="0" i="0" baseline="0" dirty="0" smtClean="0"/>
              <a:t> select the No box.  The system will guide you to the next question asking will the Applicant transport migrant workers.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a:t>
            </a:r>
            <a:r>
              <a:rPr lang="en-US" baseline="0" dirty="0" smtClean="0"/>
              <a:t>move to the next page.</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Please specify the transit service area lies within the borders of the following State(s).</a:t>
            </a:r>
            <a:endParaRPr lang="en-US" sz="11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Select</a:t>
            </a:r>
            <a:r>
              <a:rPr lang="en-US" sz="1200" baseline="0" dirty="0" smtClean="0"/>
              <a:t> all the applicable states </a:t>
            </a:r>
            <a:r>
              <a:rPr lang="en-US" sz="1200" dirty="0" smtClean="0"/>
              <a:t>from the list</a:t>
            </a:r>
            <a:r>
              <a:rPr lang="en-US" baseline="0" dirty="0" smtClean="0"/>
              <a:t>.</a:t>
            </a:r>
            <a:endParaRPr lang="en-US" sz="1200"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 i</a:t>
            </a:r>
            <a:r>
              <a:rPr lang="en-US" baseline="0" dirty="0" smtClean="0"/>
              <a:t>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migrant workers?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transport migrant workers, </a:t>
            </a:r>
            <a:r>
              <a:rPr lang="en-US" sz="1200" baseline="0" dirty="0" smtClean="0"/>
              <a:t>select the </a:t>
            </a:r>
            <a:r>
              <a:rPr lang="en-US" sz="1200" b="0" i="0" baseline="0" dirty="0" smtClean="0"/>
              <a:t>Yes box.</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If the Applicant will NOT transport migrant workers, </a:t>
            </a:r>
            <a:r>
              <a:rPr lang="en-US" sz="1200" b="0" i="0" baseline="0" dirty="0" smtClean="0"/>
              <a:t>select the No </a:t>
            </a:r>
            <a:r>
              <a:rPr lang="en-US" sz="1200" baseline="0" dirty="0" smtClean="0"/>
              <a:t>box.</a:t>
            </a:r>
          </a:p>
          <a:p>
            <a:pPr marL="630936" lvl="1" indent="-173736">
              <a:buFont typeface="Arial" panose="020B0604020202020204" pitchFamily="34" charset="0"/>
              <a:buChar char="•"/>
            </a:pPr>
            <a:endParaRPr lang="en-US" sz="1200" baseline="0" dirty="0" smtClean="0"/>
          </a:p>
          <a:p>
            <a:r>
              <a:rPr lang="en-US" sz="1200" baseline="0" dirty="0" smtClean="0"/>
              <a:t>Click </a:t>
            </a:r>
            <a:r>
              <a:rPr lang="en-US" sz="1200" b="0" i="0" baseline="0" dirty="0" smtClean="0"/>
              <a:t>Next</a:t>
            </a:r>
            <a:r>
              <a:rPr lang="en-US" sz="1200" baseline="0" dirty="0" smtClean="0"/>
              <a:t> in the Navigation Menu to move to the next page.</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Passengers across state lines otherwise</a:t>
            </a:r>
            <a:r>
              <a:rPr lang="en-US" sz="1200" baseline="0" dirty="0" smtClean="0"/>
              <a:t> </a:t>
            </a:r>
            <a:r>
              <a:rPr lang="en-US" sz="1200" dirty="0" smtClean="0"/>
              <a:t>known as Interstate Commerce?</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transport Passengers across state lines, </a:t>
            </a:r>
            <a:r>
              <a:rPr lang="en-US" sz="1200" baseline="0" dirty="0" smtClean="0"/>
              <a:t>select the </a:t>
            </a:r>
            <a:r>
              <a:rPr lang="en-US" sz="1200" b="0" i="0" baseline="0" dirty="0" smtClean="0"/>
              <a:t>Yes box that identifies the number of Passengers the Applicant will transport across state lines.</a:t>
            </a:r>
          </a:p>
          <a:p>
            <a:pPr marL="1088136" marR="0" lvl="2"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Yes, with 16 or more Passengers</a:t>
            </a:r>
          </a:p>
          <a:p>
            <a:pPr marL="1088136" marR="0" lvl="2"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Yes, with 15 or less Passengers</a:t>
            </a:r>
          </a:p>
          <a:p>
            <a:pPr marL="1088136" marR="0" lvl="2"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No, for no Passengers</a:t>
            </a:r>
            <a:endParaRPr lang="en-US" sz="1200" b="0" i="0" dirty="0" smtClean="0"/>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If the Applicant will NOT transport Passengers across state lines, </a:t>
            </a:r>
            <a:r>
              <a:rPr lang="en-US" sz="1200" b="0" i="0" baseline="0" dirty="0" smtClean="0"/>
              <a:t>select the No </a:t>
            </a:r>
            <a:r>
              <a:rPr lang="en-US" sz="1200" baseline="0" dirty="0" smtClean="0"/>
              <a:t>box.</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a:t>
            </a:r>
            <a:r>
              <a:rPr lang="en-US" baseline="0" dirty="0" smtClean="0"/>
              <a: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transport passengers NOT</a:t>
            </a:r>
            <a:r>
              <a:rPr lang="en-US" sz="1200" baseline="0" dirty="0" smtClean="0"/>
              <a:t> </a:t>
            </a:r>
            <a:r>
              <a:rPr lang="en-US" sz="1200" dirty="0" smtClean="0"/>
              <a:t>for compensation?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will transport </a:t>
            </a:r>
            <a:r>
              <a:rPr lang="en-US" sz="1200" dirty="0" smtClean="0"/>
              <a:t>Passengers NOT for</a:t>
            </a:r>
            <a:r>
              <a:rPr lang="en-US" sz="1200" baseline="0" dirty="0" smtClean="0"/>
              <a:t> compensation</a:t>
            </a:r>
            <a:r>
              <a:rPr lang="en-US" baseline="0" dirty="0" smtClean="0"/>
              <a:t>, select the </a:t>
            </a:r>
            <a:r>
              <a:rPr lang="en-US" b="0" i="0" baseline="0" dirty="0" smtClean="0"/>
              <a:t>Yes box.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If the Applicant will transport </a:t>
            </a:r>
            <a:r>
              <a:rPr lang="en-US" sz="1200" b="0" i="0" dirty="0" smtClean="0"/>
              <a:t>Passengers only for</a:t>
            </a:r>
            <a:r>
              <a:rPr lang="en-US" sz="1200" b="0" i="0" baseline="0" dirty="0" smtClean="0"/>
              <a:t> compensation</a:t>
            </a:r>
            <a:r>
              <a:rPr lang="en-US" b="0" i="0" baseline="0" dirty="0" smtClean="0"/>
              <a:t>, select the No box. </a:t>
            </a:r>
            <a:r>
              <a:rPr lang="en-US" sz="1200" b="0" i="0" baseline="0" dirty="0" smtClean="0"/>
              <a:t>The system will guide you to the next question </a:t>
            </a:r>
            <a:r>
              <a:rPr lang="en-US" sz="1200" baseline="0" dirty="0" smtClean="0"/>
              <a:t>asking w</a:t>
            </a:r>
            <a:r>
              <a:rPr lang="en-US" b="0" i="0" baseline="0" dirty="0" smtClean="0"/>
              <a:t>ill the Applicant provide Broker services.</a:t>
            </a:r>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r>
              <a:rPr lang="en-US" baseline="0" dirty="0" smtClean="0"/>
              <a:t>This Question only displays if transport passengers NOT for Compensation.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What is the purpose of the passenger transportation?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the purpose for the Passenger transportation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Options include the following: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Commercial Only (Business)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Non-Commercial Only (Non-Business)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Commercial and Non-Commercial </a:t>
            </a:r>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The following questions only display if </a:t>
            </a:r>
            <a:r>
              <a:rPr lang="en-US" baseline="0" dirty="0" smtClean="0"/>
              <a:t>transport passengers NOT for Compensation.</a:t>
            </a:r>
            <a:endParaRPr lang="en-US" sz="1200" baseline="0" dirty="0" smtClean="0"/>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migrant workers?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t>
            </a:r>
            <a:r>
              <a:rPr lang="en-US" sz="1200" b="0" i="0" dirty="0" smtClean="0"/>
              <a:t>Applicant will transport migrant workers, </a:t>
            </a:r>
            <a:r>
              <a:rPr lang="en-US" sz="1200" b="0" i="0" baseline="0" dirty="0" smtClean="0"/>
              <a:t>select the Yes box.</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If the Applicant will NOT transport migrant workers, </a:t>
            </a:r>
            <a:r>
              <a:rPr lang="en-US" sz="1200" b="0" i="0" baseline="0" dirty="0" smtClean="0"/>
              <a:t>select the No </a:t>
            </a:r>
            <a:r>
              <a:rPr lang="en-US" sz="1200" baseline="0" dirty="0" smtClean="0"/>
              <a:t>box.</a:t>
            </a:r>
          </a:p>
          <a:p>
            <a:pPr marL="630936" lvl="1" indent="-173736">
              <a:buFont typeface="Arial" panose="020B0604020202020204" pitchFamily="34" charset="0"/>
              <a:buChar char="•"/>
            </a:pPr>
            <a:endParaRPr lang="en-US" baseline="0" dirty="0" smtClean="0"/>
          </a:p>
          <a:p>
            <a:r>
              <a:rPr lang="en-US" baseline="0" dirty="0" smtClean="0"/>
              <a:t>Click </a:t>
            </a:r>
            <a:r>
              <a:rPr lang="en-US" b="0" i="0" baseline="0" dirty="0" smtClean="0"/>
              <a:t>Next</a:t>
            </a:r>
            <a:r>
              <a:rPr lang="en-US" baseline="0" dirty="0" smtClean="0"/>
              <a:t> in the Navigation Menu to move to the next page.</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Passengers across state lines otherwise</a:t>
            </a:r>
            <a:r>
              <a:rPr lang="en-US" sz="1200" baseline="0" dirty="0" smtClean="0"/>
              <a:t> </a:t>
            </a:r>
            <a:r>
              <a:rPr lang="en-US" sz="1200" dirty="0" smtClean="0"/>
              <a:t>known as Interstate Commerce?</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transport Passengers across state lines, </a:t>
            </a:r>
            <a:r>
              <a:rPr lang="en-US" sz="1200" baseline="0" dirty="0" smtClean="0"/>
              <a:t>select the </a:t>
            </a:r>
            <a:r>
              <a:rPr lang="en-US" sz="1200" b="0" i="0" baseline="0" dirty="0" smtClean="0"/>
              <a:t>Yes box.</a:t>
            </a:r>
            <a:endParaRPr lang="en-US" sz="1200" b="0" i="0" dirty="0" smtClean="0"/>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If the Applicant will NOT transport Passengers across state lines, </a:t>
            </a:r>
            <a:r>
              <a:rPr lang="en-US" sz="1200" b="0" i="0" baseline="0" dirty="0" smtClean="0"/>
              <a:t>select the No box.</a:t>
            </a:r>
            <a:endParaRPr lang="en-US" sz="1200" b="0"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a:t>
            </a:r>
            <a:r>
              <a:rPr lang="en-US" baseline="0" dirty="0" smtClean="0"/>
              <a: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provide Property and/or Household</a:t>
            </a:r>
            <a:r>
              <a:rPr lang="en-US" sz="1200" baseline="0" dirty="0" smtClean="0"/>
              <a:t> Goods (HHG) </a:t>
            </a:r>
            <a:r>
              <a:rPr lang="en-US" sz="1200" dirty="0" smtClean="0"/>
              <a:t>Broker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provide Broker services, </a:t>
            </a:r>
            <a:r>
              <a:rPr lang="en-US" sz="1200" baseline="0" dirty="0" smtClean="0"/>
              <a:t>s</a:t>
            </a:r>
            <a:r>
              <a:rPr lang="en-US" baseline="0" dirty="0" smtClean="0"/>
              <a:t>elect the </a:t>
            </a:r>
            <a:r>
              <a:rPr lang="en-US" b="0" i="0" baseline="0" dirty="0" smtClean="0"/>
              <a:t>No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0" i="0" baseline="0" dirty="0" smtClean="0"/>
              <a:t>Click Next in the Navigation Menu to move to the next page.</a:t>
            </a:r>
          </a:p>
          <a:p>
            <a:endParaRPr lang="en-US" b="0" i="0" baseline="0" dirty="0" smtClean="0"/>
          </a:p>
          <a:p>
            <a:pPr marL="171450" indent="-171450">
              <a:buFont typeface="Arial" panose="020B0604020202020204" pitchFamily="34" charset="0"/>
              <a:buChar char="•"/>
            </a:pPr>
            <a:r>
              <a:rPr lang="en-US" sz="1200" b="0" i="0" dirty="0" smtClean="0">
                <a:solidFill>
                  <a:schemeClr val="tx1"/>
                </a:solidFill>
              </a:rPr>
              <a:t>Will the Applicant provide Freight Forwarder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solidFill>
                  <a:schemeClr val="tx1"/>
                </a:solidFill>
              </a:rPr>
              <a:t>If the Applicant will NOT provide Freight Forwarder services,</a:t>
            </a:r>
            <a:r>
              <a:rPr lang="en-US" sz="1200" b="0" i="0" baseline="0" dirty="0" smtClean="0">
                <a:solidFill>
                  <a:schemeClr val="tx1"/>
                </a:solidFill>
              </a:rPr>
              <a:t> s</a:t>
            </a:r>
            <a:r>
              <a:rPr lang="en-US" sz="1200" b="0" i="0" dirty="0" smtClean="0"/>
              <a:t>elect the No </a:t>
            </a:r>
            <a:r>
              <a:rPr lang="en-US" sz="1200" dirty="0" smtClean="0"/>
              <a:t>box</a:t>
            </a:r>
            <a:r>
              <a:rPr lang="en-US" b="0" i="0" baseline="0" dirty="0" smtClean="0"/>
              <a:t>.</a:t>
            </a:r>
            <a:endParaRPr lang="en-US" baseline="0" dirty="0" smtClean="0"/>
          </a:p>
          <a:p>
            <a:endParaRPr lang="en-US" baseline="0" dirty="0" smtClean="0"/>
          </a:p>
          <a:p>
            <a:r>
              <a:rPr lang="en-US" baseline="0" dirty="0" smtClean="0"/>
              <a:t>Click </a:t>
            </a:r>
            <a:r>
              <a:rPr lang="en-US" b="0" i="0" baseline="0" dirty="0" smtClean="0"/>
              <a:t>Next</a:t>
            </a:r>
            <a:r>
              <a:rPr lang="en-US" baseline="0" dirty="0" smtClean="0"/>
              <a: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Training Objectives.</a:t>
            </a:r>
          </a:p>
          <a:p>
            <a:pPr marL="173736" indent="-173736">
              <a:buFont typeface="Arial" panose="020B0604020202020204" pitchFamily="34" charset="0"/>
              <a:buChar char="•"/>
            </a:pPr>
            <a:r>
              <a:rPr lang="en-US" sz="1200" b="0" i="0" dirty="0" smtClean="0"/>
              <a:t>The prerequisite</a:t>
            </a:r>
            <a:r>
              <a:rPr lang="en-US" sz="1200" b="0" i="0" baseline="0" dirty="0" smtClean="0"/>
              <a:t> for this training module is the c</a:t>
            </a:r>
            <a:r>
              <a:rPr lang="en-US" sz="1200" b="0" i="0" dirty="0" smtClean="0"/>
              <a:t>ompletion of the training module titled ‘Introduction to Submit an Application for New Registration’.</a:t>
            </a:r>
          </a:p>
          <a:p>
            <a:pPr marL="173736" indent="-173736">
              <a:buFont typeface="Arial" panose="020B0604020202020204" pitchFamily="34" charset="0"/>
              <a:buChar char="•"/>
            </a:pPr>
            <a:endParaRPr lang="en-US" sz="1200" b="1" i="1" dirty="0" smtClean="0"/>
          </a:p>
          <a:p>
            <a:pPr marL="173736" indent="-173736">
              <a:buFont typeface="Arial" panose="020B0604020202020204" pitchFamily="34" charset="0"/>
              <a:buChar char="•"/>
            </a:pPr>
            <a:r>
              <a:rPr lang="en-US" sz="1200" dirty="0" smtClean="0"/>
              <a:t>A training objective is to provide Motor Carriers of Passengers an overview for submitting an application for New Registration using the URS Online Application Process.</a:t>
            </a:r>
          </a:p>
          <a:p>
            <a:pPr marL="173736" indent="-173736">
              <a:buFont typeface="Arial" panose="020B0604020202020204" pitchFamily="34" charset="0"/>
              <a:buChar char="•"/>
            </a:pPr>
            <a:endParaRPr lang="en-US" sz="1200" dirty="0" smtClean="0"/>
          </a:p>
          <a:p>
            <a:pPr marL="173736" indent="-173736">
              <a:buFont typeface="Arial" panose="020B0604020202020204" pitchFamily="34" charset="0"/>
              <a:buChar char="•"/>
            </a:pPr>
            <a:r>
              <a:rPr lang="en-US" sz="1200" dirty="0" smtClean="0"/>
              <a:t>The functionality in this module includes the following:</a:t>
            </a:r>
          </a:p>
          <a:p>
            <a:pPr marL="630936" lvl="1" indent="-173736">
              <a:buFont typeface="Arial" panose="020B0604020202020204" pitchFamily="34" charset="0"/>
              <a:buChar char="•"/>
            </a:pPr>
            <a:r>
              <a:rPr lang="en-US" sz="12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operate a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 Cargo Tank Facility,</a:t>
            </a:r>
            <a:r>
              <a:rPr lang="en-US" sz="1200" baseline="0" dirty="0" smtClean="0"/>
              <a:t> s</a:t>
            </a:r>
            <a:r>
              <a:rPr lang="en-US" baseline="0" dirty="0" smtClean="0"/>
              <a:t>elect the </a:t>
            </a:r>
            <a:r>
              <a:rPr lang="en-US" b="0" i="0" baseline="0" dirty="0" smtClean="0"/>
              <a:t>No 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0" i="0" baseline="0" dirty="0" smtClean="0"/>
          </a:p>
          <a:p>
            <a:pPr marL="171450" indent="-171450">
              <a:buFont typeface="Arial" panose="020B0604020202020204" pitchFamily="34" charset="0"/>
              <a:buChar char="•"/>
            </a:pPr>
            <a:r>
              <a:rPr lang="en-US" sz="1200" b="0" i="0" dirty="0" smtClean="0"/>
              <a:t>Will the Applicant operate as a Driveaway?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If the Applicant w</a:t>
            </a:r>
            <a:r>
              <a:rPr lang="en-US" sz="1200" b="0" i="0" dirty="0" smtClean="0"/>
              <a:t>ill NOT operate as a Driveaway, s</a:t>
            </a:r>
            <a:r>
              <a:rPr lang="en-US" b="0" i="0" baseline="0" dirty="0" smtClean="0"/>
              <a:t>elect the No box.  </a:t>
            </a:r>
          </a:p>
          <a:p>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operate as a Towaway?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Towaway,</a:t>
            </a:r>
            <a:r>
              <a:rPr lang="en-US" sz="1200" baseline="0" dirty="0" smtClean="0"/>
              <a:t> s</a:t>
            </a:r>
            <a:r>
              <a:rPr lang="en-US" baseline="0" dirty="0" smtClean="0"/>
              <a:t>elect the </a:t>
            </a:r>
            <a:r>
              <a:rPr lang="en-US" b="0" i="0"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indent="-171450">
              <a:buFont typeface="Arial" panose="020B0604020202020204" pitchFamily="34" charset="0"/>
              <a:buChar char="•"/>
            </a:pPr>
            <a:r>
              <a:rPr lang="en-US" sz="1200" dirty="0" smtClean="0"/>
              <a:t>Please select all classifications of cargo that the Applicant will transport or handle.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the Passengers check box</a:t>
            </a:r>
            <a:r>
              <a:rPr lang="en-US" b="0" i="0" baseline="0" dirty="0" smtClean="0"/>
              <a:t>.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21</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a:p>
        </p:txBody>
      </p:sp>
    </p:spTree>
    <p:extLst>
      <p:ext uri="{BB962C8B-B14F-4D97-AF65-F5344CB8AC3E}">
        <p14:creationId xmlns:p14="http://schemas.microsoft.com/office/powerpoint/2010/main" val="3687323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Vehicles.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 capture details regarding the Motor Vehicles being planned to operate.</a:t>
            </a:r>
          </a:p>
          <a:p>
            <a:pPr marL="171450" indent="-171450">
              <a:buFont typeface="Arial" panose="020B0604020202020204" pitchFamily="34" charset="0"/>
              <a:buChar char="•"/>
            </a:pPr>
            <a:r>
              <a:rPr lang="en-US" sz="1200" baseline="0" dirty="0" smtClean="0"/>
              <a:t>This includes the following information:</a:t>
            </a:r>
          </a:p>
          <a:p>
            <a:pPr marL="630936" lvl="2" indent="-173736">
              <a:buFont typeface="Arial" panose="020B0604020202020204" pitchFamily="34" charset="0"/>
              <a:buChar char="•"/>
            </a:pPr>
            <a:r>
              <a:rPr lang="en-US" sz="1200" dirty="0" smtClean="0"/>
              <a:t>Number of non-CMVs</a:t>
            </a:r>
          </a:p>
          <a:p>
            <a:pPr marL="630936" lvl="2" indent="-173736">
              <a:buFont typeface="Arial" panose="020B0604020202020204" pitchFamily="34" charset="0"/>
              <a:buChar char="•"/>
            </a:pPr>
            <a:r>
              <a:rPr lang="en-US" sz="1200" dirty="0" smtClean="0"/>
              <a:t>Type of CMVs</a:t>
            </a:r>
          </a:p>
          <a:p>
            <a:pPr marL="630936" lvl="2" indent="-173736">
              <a:buFont typeface="Arial" panose="020B0604020202020204" pitchFamily="34" charset="0"/>
              <a:buChar char="•"/>
            </a:pPr>
            <a:r>
              <a:rPr lang="en-US" sz="1200" dirty="0" smtClean="0"/>
              <a:t>Number of CMVs operating  in Canada or Mexico</a:t>
            </a:r>
          </a:p>
          <a:p>
            <a:pPr marL="630936" lvl="2" indent="-173736">
              <a:buFont typeface="Arial" panose="020B0604020202020204" pitchFamily="34" charset="0"/>
              <a:buChar char="•"/>
            </a:pPr>
            <a:r>
              <a:rPr lang="en-US" sz="1200" dirty="0" smtClean="0"/>
              <a:t>Number of CMVs that will operate in Canada or Mexico</a:t>
            </a:r>
          </a:p>
          <a:p>
            <a:pPr marL="630936" lvl="2" indent="-173736">
              <a:buFont typeface="Arial" panose="020B0604020202020204" pitchFamily="34" charset="0"/>
              <a:buChar char="•"/>
            </a:pPr>
            <a:r>
              <a:rPr lang="en-US" sz="1200" dirty="0" smtClean="0"/>
              <a:t>Number of CMVs that will operate in Interstate commerce</a:t>
            </a:r>
          </a:p>
          <a:p>
            <a:pPr marL="630936" lvl="2" indent="-173736">
              <a:buFont typeface="Arial" panose="020B0604020202020204" pitchFamily="34" charset="0"/>
              <a:buChar char="•"/>
            </a:pPr>
            <a:r>
              <a:rPr lang="en-US" sz="1200" dirty="0" smtClean="0"/>
              <a:t>Number of CMVs that will operate in Intrastate commerce</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1947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Please provide the number of non-Commercial Motor Vehicles the Applicant plans to operate.</a:t>
            </a:r>
          </a:p>
          <a:p>
            <a:pPr marL="628650" lvl="1" indent="-171450">
              <a:buFont typeface="Arial" panose="020B0604020202020204" pitchFamily="34" charset="0"/>
              <a:buChar char="•"/>
            </a:pPr>
            <a:r>
              <a:rPr lang="en-US" sz="1200" baseline="0" dirty="0" smtClean="0"/>
              <a:t>Enter or use the up or down arrows to provide the number of Non-CMV(s) used to transport Passengers.  Enter ‘0’ if there are no vehicles.</a:t>
            </a:r>
            <a:r>
              <a:rPr lang="en-US" sz="1200" dirty="0" smtClean="0"/>
              <a:t> </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What type of Commercial motor vehicle(s) will the Applicant operate (select all that apply)?</a:t>
            </a:r>
          </a:p>
          <a:p>
            <a:pPr marL="628650" lvl="1" indent="-171450">
              <a:buFont typeface="Arial" panose="020B0604020202020204" pitchFamily="34" charset="0"/>
              <a:buChar char="•"/>
            </a:pPr>
            <a:r>
              <a:rPr lang="en-US" sz="1200" baseline="0" dirty="0" smtClean="0"/>
              <a:t>For each type of CMV identified, provide how many are: </a:t>
            </a:r>
          </a:p>
          <a:p>
            <a:pPr marL="1085850" lvl="2" indent="-171450">
              <a:buFont typeface="Arial" panose="020B0604020202020204" pitchFamily="34" charset="0"/>
              <a:buChar char="•"/>
            </a:pPr>
            <a:r>
              <a:rPr lang="en-US" sz="1200" baseline="0" dirty="0" smtClean="0"/>
              <a:t>Owned</a:t>
            </a:r>
          </a:p>
          <a:p>
            <a:pPr marL="1085850" lvl="2" indent="-171450">
              <a:buFont typeface="Arial" panose="020B0604020202020204" pitchFamily="34" charset="0"/>
              <a:buChar char="•"/>
            </a:pPr>
            <a:r>
              <a:rPr lang="en-US" sz="1200" baseline="0" dirty="0" smtClean="0"/>
              <a:t>Term Leased</a:t>
            </a:r>
          </a:p>
          <a:p>
            <a:pPr marL="1085850" lvl="2" indent="-171450">
              <a:buFont typeface="Arial" panose="020B0604020202020204" pitchFamily="34" charset="0"/>
              <a:buChar char="•"/>
            </a:pPr>
            <a:r>
              <a:rPr lang="en-US" sz="1200" baseline="0" dirty="0" smtClean="0"/>
              <a:t>Trip Leased</a:t>
            </a:r>
          </a:p>
          <a:p>
            <a:pPr marL="1085850" lvl="2" indent="-171450">
              <a:buFont typeface="Arial" panose="020B0604020202020204" pitchFamily="34" charset="0"/>
              <a:buChar char="•"/>
            </a:pPr>
            <a:r>
              <a:rPr lang="en-US" sz="1200" baseline="0" dirty="0" smtClean="0"/>
              <a:t>Towaway/Driveaway</a:t>
            </a:r>
          </a:p>
          <a:p>
            <a:pPr marL="628650" lvl="1" indent="-171450">
              <a:buFont typeface="Arial" panose="020B0604020202020204" pitchFamily="34" charset="0"/>
              <a:buChar char="•"/>
            </a:pPr>
            <a:r>
              <a:rPr lang="en-US" sz="1200" baseline="0" dirty="0" smtClean="0"/>
              <a:t>Enter or use the up or down arrows to provide the number of vehicles.  Enter ‘0’ if the vehicle type doesn’t apply.</a:t>
            </a:r>
            <a:r>
              <a:rPr lang="en-US" sz="1200" dirty="0" smtClean="0"/>
              <a:t> </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in Canada or Mexico.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Canada or Mexico.  </a:t>
            </a:r>
            <a:r>
              <a:rPr lang="en-US" sz="1200" baseline="0" dirty="0" smtClean="0"/>
              <a:t>Enter ‘0’ if there are no CMVs.</a:t>
            </a:r>
            <a:endParaRPr lang="en-US" sz="1200" dirty="0" smtClean="0"/>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Interstate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Interstate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Intrastate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Intrastate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Vehicles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a:t>
            </a:r>
            <a:r>
              <a:rPr lang="en-US" sz="1200" baseline="0" dirty="0" smtClean="0"/>
              <a:t>text to return to the question.  </a:t>
            </a:r>
          </a:p>
          <a:p>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Drivers.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a:t>
            </a:r>
            <a:r>
              <a:rPr lang="en-US" sz="1200" baseline="0" dirty="0" smtClean="0"/>
              <a:t> capture details about the drivers the Applicant will be using in its operations.</a:t>
            </a:r>
          </a:p>
          <a:p>
            <a:pPr marL="171450" indent="-171450">
              <a:buFont typeface="Arial" panose="020B0604020202020204" pitchFamily="34" charset="0"/>
              <a:buChar char="•"/>
            </a:pPr>
            <a:r>
              <a:rPr lang="en-US" sz="1200" baseline="0" dirty="0" smtClean="0"/>
              <a:t>This includes the following information:</a:t>
            </a:r>
          </a:p>
          <a:p>
            <a:pPr marL="628650" lvl="1" indent="-171450">
              <a:buFont typeface="Arial" panose="020B0604020202020204" pitchFamily="34" charset="0"/>
              <a:buChar char="•"/>
            </a:pPr>
            <a:r>
              <a:rPr lang="en-US" sz="1200" dirty="0" smtClean="0"/>
              <a:t>Number of drivers operating as Interstate</a:t>
            </a:r>
          </a:p>
          <a:p>
            <a:pPr marL="628650" lvl="1" indent="-171450">
              <a:buFont typeface="Arial" panose="020B0604020202020204" pitchFamily="34" charset="0"/>
              <a:buChar char="•"/>
            </a:pPr>
            <a:r>
              <a:rPr lang="en-US" sz="1200" dirty="0" smtClean="0"/>
              <a:t>Number of drivers operating solely as Intrastate</a:t>
            </a:r>
          </a:p>
          <a:p>
            <a:pPr marL="628650" lvl="1" indent="-171450">
              <a:buFont typeface="Arial" panose="020B0604020202020204" pitchFamily="34" charset="0"/>
              <a:buChar char="•"/>
            </a:pPr>
            <a:r>
              <a:rPr lang="en-US" sz="1200" dirty="0" smtClean="0"/>
              <a:t>Number of drivers with a CDL, </a:t>
            </a:r>
            <a:r>
              <a:rPr lang="en-US" sz="1200" dirty="0" err="1" smtClean="0"/>
              <a:t>Licencia</a:t>
            </a:r>
            <a:r>
              <a:rPr lang="en-US" sz="1200" dirty="0" smtClean="0"/>
              <a:t> Federal de Conductor (LFC), or a valid Canadian License Class 1, 2, 3, or 4 (or Class A, B, C, or D if licensed in Ontario)</a:t>
            </a:r>
          </a:p>
          <a:p>
            <a:pPr marL="628650" lvl="1" indent="-171450">
              <a:buFont typeface="Arial" panose="020B0604020202020204" pitchFamily="34" charset="0"/>
              <a:buChar char="•"/>
            </a:pPr>
            <a:r>
              <a:rPr lang="en-US" sz="1200" dirty="0" smtClean="0"/>
              <a:t>Number of drivers operating in Canada or Mexico</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0124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endParaRPr lang="en-US" baseline="0" dirty="0" smtClean="0"/>
          </a:p>
          <a:p>
            <a:r>
              <a:rPr lang="en-US" baseline="0" dirty="0" smtClean="0"/>
              <a:t>These are the steps to access the online application:</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Click the “To Get Started Click Here” button in the middle of the page</a:t>
            </a:r>
          </a:p>
          <a:p>
            <a:pPr marL="228600" indent="-228600">
              <a:buFont typeface="+mj-lt"/>
              <a:buAutoNum type="arabicPeriod"/>
            </a:pPr>
            <a:r>
              <a:rPr lang="en-US" baseline="0" dirty="0" smtClean="0"/>
              <a:t>Completed the Human Verification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98477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dirty="0" smtClean="0"/>
              <a:t>What are the number of drivers who will operate as Interstate?</a:t>
            </a:r>
          </a:p>
          <a:p>
            <a:pPr marL="630936" lvl="1" indent="-173736">
              <a:buFont typeface="Arial" panose="020B0604020202020204" pitchFamily="34" charset="0"/>
              <a:buChar char="•"/>
            </a:pPr>
            <a:r>
              <a:rPr lang="en-US" sz="1200" dirty="0" smtClean="0"/>
              <a:t>Within a 100 Air-Mile Radius </a:t>
            </a:r>
          </a:p>
          <a:p>
            <a:pPr marL="630936" lvl="1" indent="-173736">
              <a:buFont typeface="Arial" panose="020B0604020202020204" pitchFamily="34" charset="0"/>
              <a:buChar char="•"/>
            </a:pPr>
            <a:r>
              <a:rPr lang="en-US" sz="120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Interstate Commerce within or beyond a 100 Air-Mile Radius. Enter ‘0’ if there are no drivers.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0" indent="0">
              <a:buFont typeface="Arial" panose="020B0604020202020204" pitchFamily="34" charset="0"/>
              <a:buNone/>
            </a:pPr>
            <a:r>
              <a:rPr lang="en-US" sz="1200" b="0" i="0" dirty="0" smtClean="0"/>
              <a:t>This question will display only for</a:t>
            </a:r>
            <a:r>
              <a:rPr lang="en-US" sz="1200" b="0" i="0" baseline="0" dirty="0" smtClean="0"/>
              <a:t> U.S. domiciled Motor Carriers.</a:t>
            </a:r>
            <a:endParaRPr lang="en-US" sz="1200" b="0" i="0" dirty="0" smtClean="0"/>
          </a:p>
          <a:p>
            <a:pPr marL="173736" indent="-173736">
              <a:buFont typeface="Arial" panose="020B0604020202020204" pitchFamily="34" charset="0"/>
              <a:buChar char="•"/>
            </a:pPr>
            <a:r>
              <a:rPr lang="en-US" sz="1200" b="0" i="0" dirty="0" smtClean="0"/>
              <a:t>What are the number of drivers who will operate solely as Intrastate?</a:t>
            </a:r>
          </a:p>
          <a:p>
            <a:pPr marL="630936" lvl="1" indent="-173736">
              <a:buFont typeface="Arial" panose="020B0604020202020204" pitchFamily="34" charset="0"/>
              <a:buChar char="•"/>
            </a:pPr>
            <a:r>
              <a:rPr lang="en-US" sz="1200" b="0" i="0" dirty="0" smtClean="0"/>
              <a:t>Within a 100 Air-Mile Radius </a:t>
            </a:r>
          </a:p>
          <a:p>
            <a:pPr marL="630936" lvl="1" indent="-173736">
              <a:buFont typeface="Arial" panose="020B0604020202020204" pitchFamily="34" charset="0"/>
              <a:buChar char="•"/>
            </a:pPr>
            <a:r>
              <a:rPr lang="en-US" sz="1200" b="0" i="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Enter or use the up or down arrows to provide the number of drivers who will operate solely in Intrastate Commerce within or beyond a 100 Air-Mile Radius. Enter ‘0’ if there are no drivers.</a:t>
            </a:r>
            <a:endParaRPr lang="en-US" sz="1200" b="0"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337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This question will NOT display for U.S. domiciled Motor Carriers.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solidFill>
              </a:rPr>
              <a:t>What are the number of drivers with a Commercial Driver's License (CDL), Licencia Federal de Conductor (LFC), or a valid Canadian License Class 1, 2, 3, or 4 (or Class A, B, C, or D if licensed in Ontario)?</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This question will display only for</a:t>
            </a:r>
            <a:r>
              <a:rPr lang="en-US" sz="1200" b="0" i="0" baseline="0" dirty="0" smtClean="0"/>
              <a:t> U.S. domiciled Motor Carriers.</a:t>
            </a:r>
            <a:endParaRPr lang="en-US" sz="1200" b="0"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What are the number of drivers who will operate in Canada or Mexico?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Canada or Mexico</a:t>
            </a:r>
            <a:r>
              <a:rPr lang="en-US" sz="1200" baseline="0" dirty="0" smtClean="0"/>
              <a:t>.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55303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Drivers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Transport Passengers.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pPr algn="l"/>
            <a:endParaRPr lang="en-US" sz="1200" dirty="0" smtClean="0"/>
          </a:p>
          <a:p>
            <a:pPr marL="173736" indent="-173736">
              <a:buFont typeface="Arial" panose="020B0604020202020204" pitchFamily="34" charset="0"/>
              <a:buChar char="•"/>
            </a:pPr>
            <a:r>
              <a:rPr lang="en-US" sz="1200" dirty="0" smtClean="0"/>
              <a:t>FMCSA needs to capture some details regarding the transporting of Passengers:</a:t>
            </a:r>
          </a:p>
          <a:p>
            <a:pPr marL="630936" lvl="1" indent="-173736">
              <a:buFont typeface="Arial" panose="020B0604020202020204" pitchFamily="34" charset="0"/>
              <a:buChar char="•"/>
            </a:pPr>
            <a:r>
              <a:rPr lang="en-US" sz="1200" dirty="0" smtClean="0"/>
              <a:t>Applicant receive any federal transportation grant funds that will subsidize their transportation provided under this registration</a:t>
            </a:r>
          </a:p>
          <a:p>
            <a:pPr marL="630936" lvl="1" indent="-173736">
              <a:buFont typeface="Arial" panose="020B0604020202020204" pitchFamily="34" charset="0"/>
              <a:buChar char="•"/>
            </a:pPr>
            <a:r>
              <a:rPr lang="en-US" sz="1200" dirty="0" smtClean="0"/>
              <a:t>Applicant a public recipient or private recipient of governmental financial assistance</a:t>
            </a:r>
          </a:p>
          <a:p>
            <a:pPr marL="630936" lvl="1" indent="-173736">
              <a:buFont typeface="Arial" panose="020B0604020202020204" pitchFamily="34" charset="0"/>
              <a:buChar char="•"/>
            </a:pPr>
            <a:r>
              <a:rPr lang="en-US" sz="1200" dirty="0" smtClean="0"/>
              <a:t>Applicants for charter</a:t>
            </a:r>
            <a:r>
              <a:rPr lang="en-US" sz="1200" baseline="0" dirty="0" smtClean="0"/>
              <a:t> </a:t>
            </a:r>
            <a:r>
              <a:rPr lang="en-US" sz="1200" dirty="0" smtClean="0"/>
              <a:t>or special transportation must submit evidence to demonstrate it</a:t>
            </a:r>
          </a:p>
          <a:p>
            <a:pPr marL="630936" lvl="1" indent="-173736">
              <a:buFont typeface="Arial" panose="020B0604020202020204" pitchFamily="34" charset="0"/>
              <a:buChar char="•"/>
            </a:pPr>
            <a:r>
              <a:rPr lang="en-US" sz="1200" dirty="0" smtClean="0"/>
              <a:t>Applicants requesting authority to operate over regular routes upload to the application a description of the specific routes over which you intend to provide regularly scheduled</a:t>
            </a:r>
            <a:r>
              <a:rPr lang="en-US" sz="1200" baseline="0" dirty="0" smtClean="0"/>
              <a:t> </a:t>
            </a:r>
            <a:r>
              <a:rPr lang="en-US" sz="1200" dirty="0" smtClean="0"/>
              <a:t>service</a:t>
            </a:r>
          </a:p>
          <a:p>
            <a:pPr marL="630936" lvl="1" indent="-173736">
              <a:buFont typeface="Arial" panose="020B0604020202020204" pitchFamily="34" charset="0"/>
              <a:buChar char="•"/>
            </a:pPr>
            <a:r>
              <a:rPr lang="en-US" sz="1200" dirty="0" smtClean="0"/>
              <a:t>Complete</a:t>
            </a:r>
            <a:r>
              <a:rPr lang="en-US" sz="1200" baseline="0" dirty="0" smtClean="0"/>
              <a:t> a certification</a:t>
            </a:r>
          </a:p>
          <a:p>
            <a:pPr marL="457200" lvl="1" indent="0">
              <a:buFont typeface="Arial" panose="020B0604020202020204" pitchFamily="34" charset="0"/>
              <a:buNone/>
            </a:pPr>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Does the Applicant receive any federal transportation grant funds that will subsidize their transportation provided under this registration?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receive federal transportation grant funds under this registration,</a:t>
            </a:r>
            <a:r>
              <a:rPr lang="en-US" sz="1200" baseline="0" dirty="0" smtClean="0"/>
              <a:t> s</a:t>
            </a:r>
            <a:r>
              <a:rPr lang="en-US" baseline="0" dirty="0" smtClean="0"/>
              <a:t>elect the </a:t>
            </a:r>
            <a:r>
              <a:rPr lang="en-US" b="1" i="1" baseline="0" dirty="0" smtClean="0"/>
              <a:t>Yes</a:t>
            </a:r>
            <a:r>
              <a:rPr lang="en-US" baseline="0" dirty="0" smtClean="0"/>
              <a:t> check box</a:t>
            </a:r>
            <a:r>
              <a:rPr lang="en-US" b="0" i="0" baseline="0" dirty="0" smtClean="0"/>
              <a:t>.  Select </a:t>
            </a:r>
            <a:r>
              <a:rPr lang="en-US" b="1" i="1" baseline="0" dirty="0" smtClean="0"/>
              <a:t>Yes </a:t>
            </a:r>
            <a:r>
              <a:rPr lang="en-US" b="0" i="0" baseline="0" dirty="0" smtClean="0"/>
              <a:t>only if the Applicant will receive </a:t>
            </a:r>
            <a:r>
              <a:rPr lang="en-US" sz="1200" dirty="0" smtClean="0"/>
              <a:t>federal transportation grant funds under this registration.</a:t>
            </a:r>
            <a:r>
              <a:rPr lang="en-US" b="0" i="0"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receive any federal transportation grant funds under this registration,</a:t>
            </a:r>
            <a:r>
              <a:rPr lang="en-US" sz="1200" baseline="0" dirty="0" smtClean="0"/>
              <a:t> s</a:t>
            </a:r>
            <a:r>
              <a:rPr lang="en-US" baseline="0" dirty="0" smtClean="0"/>
              <a:t>elect the </a:t>
            </a:r>
            <a:r>
              <a:rPr lang="en-US" b="1" i="1" baseline="0" dirty="0" smtClean="0"/>
              <a:t>No</a:t>
            </a:r>
            <a:r>
              <a:rPr lang="en-US" baseline="0" dirty="0" smtClean="0"/>
              <a:t> check box</a:t>
            </a:r>
            <a:r>
              <a:rPr lang="en-US" b="0" i="0" baseline="0" dirty="0" smtClean="0"/>
              <a:t>.  The system will guide you to the Transportation Certification.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0" dirty="0" smtClean="0"/>
              <a:t>This question displays only for an Applicant who WIL receive a federal transportation grant(s).</a:t>
            </a:r>
            <a:endParaRPr lang="en-US" b="0" i="0"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Applicant a public recipient or private recipient of governmental financial assistance? This</a:t>
            </a:r>
            <a:r>
              <a:rPr lang="en-US" sz="1200" baseline="0" dirty="0" smtClean="0"/>
              <a:t> question only displays if the Applicant will receive federal transportation grants.</a:t>
            </a:r>
            <a:endParaRPr lang="en-US" sz="12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is a Public</a:t>
            </a:r>
            <a:r>
              <a:rPr lang="en-US" sz="1200" baseline="0" dirty="0" smtClean="0"/>
              <a:t> </a:t>
            </a:r>
            <a:r>
              <a:rPr lang="en-US" sz="1200" dirty="0" smtClean="0"/>
              <a:t>Recipient of governmental</a:t>
            </a:r>
            <a:r>
              <a:rPr lang="en-US" sz="1200" baseline="0" dirty="0" smtClean="0"/>
              <a:t> financial assistance, select the Public Recipient check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is a Private Recipient of governmental</a:t>
            </a:r>
            <a:r>
              <a:rPr lang="en-US" sz="1200" baseline="0" dirty="0" smtClean="0"/>
              <a:t> financial assistance, select the Private Recipient check box. The system will guide you to the Transportation Certification.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This page displays only for an Applicant who is a Public Recipient</a:t>
            </a:r>
            <a:r>
              <a:rPr lang="en-US" sz="1200" baseline="0" dirty="0" smtClean="0"/>
              <a:t> </a:t>
            </a:r>
            <a:r>
              <a:rPr lang="en-US" sz="1200" dirty="0" smtClean="0"/>
              <a:t>for Charter or Special Transportation.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If</a:t>
            </a:r>
            <a:r>
              <a:rPr lang="en-US" sz="1200" baseline="0" dirty="0" smtClean="0"/>
              <a:t> the Applicant is a Private Recipient, the system will guide you to the next page for Private Recipient information.</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All Public Recipient Applicants for Charter or Special Transportation must submit evidence to demonstrate either: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(1) No motor carrier of passengers (other than a motor carrier of passengers that is a public recipient of governmental assistance) is providing, or is willing and able to provide, the transportation to be authorized by the certificate; OR</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(2) The transportation to be authorized by the certificate is to be provided entirely in the area in which the public recipient provides regularly scheduled mass transportation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Click the </a:t>
            </a:r>
            <a:r>
              <a:rPr lang="en-US" sz="1200" b="0" i="0" baseline="0" dirty="0" smtClean="0"/>
              <a:t>Upload File button in the Navigation Menu to upload the supporting documentation to be submitted with the application.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For more</a:t>
            </a:r>
            <a:r>
              <a:rPr lang="en-US" sz="1200" b="0" i="0" baseline="0" dirty="0" smtClean="0"/>
              <a:t> detailed information on how to upload a document, reference the t</a:t>
            </a:r>
            <a:r>
              <a:rPr lang="en-US" sz="1200" b="0" i="0" dirty="0" smtClean="0"/>
              <a:t>raining module: “Introduction to Submit an Application for New Registration”.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This page displays only for an Applicant who is a Public Recipient for Regular Routes.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All Public Recipient Applicants requesting authority to operate over Regular Routes: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Must scan and upload to the application a description of the specific routes over which you intend to provide regularly scheduled</a:t>
            </a:r>
            <a:r>
              <a:rPr lang="en-US" sz="1200" baseline="0" dirty="0" smtClean="0"/>
              <a:t> s</a:t>
            </a:r>
            <a:r>
              <a:rPr lang="en-US" sz="1200" dirty="0" smtClean="0"/>
              <a:t>ervice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You must also furnish a map clearly identifying each regular route involved in your passenger carrier service description(s)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Click the </a:t>
            </a:r>
            <a:r>
              <a:rPr lang="en-US" sz="1200" b="0" i="0" baseline="0" dirty="0" smtClean="0"/>
              <a:t>Upload File button in the Navigation Menu to upload the supporting documentation to be submitted with the application.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For more</a:t>
            </a:r>
            <a:r>
              <a:rPr lang="en-US" sz="1200" b="0" i="0" baseline="0" dirty="0" smtClean="0"/>
              <a:t> detailed information on how to upload a document, reference the t</a:t>
            </a:r>
            <a:r>
              <a:rPr lang="en-US" sz="1200" b="0" i="0" dirty="0" smtClean="0"/>
              <a:t>raining module: “Introduction to Submit an Application for New Registration”.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baseline="0" dirty="0" smtClean="0"/>
              <a:t>This Transport Passengers Certification certifies the following:</a:t>
            </a:r>
          </a:p>
          <a:p>
            <a:pPr lvl="1"/>
            <a:r>
              <a:rPr lang="en-US" b="0" i="0" dirty="0" smtClean="0"/>
              <a:t>That you are f</a:t>
            </a:r>
            <a:r>
              <a:rPr lang="en-US" sz="1200" b="0" i="0" dirty="0" smtClean="0"/>
              <a:t>it, willing, and able to comply with all pertinent statutory and regulatory requirements including the U.S. Department of Transportation’s Americans with Disabilities Act regulations for over-the-road bus companies located at 49 CFR Part 37, Subpart H, if applicable.</a:t>
            </a:r>
          </a:p>
          <a:p>
            <a:pPr marL="171450" lvl="0" indent="-171450">
              <a:buFont typeface="Arial" panose="020B0604020202020204" pitchFamily="34" charset="0"/>
              <a:buChar char="•"/>
            </a:pPr>
            <a:r>
              <a:rPr lang="en-US" sz="1200" b="0" i="0" baseline="0" dirty="0" smtClean="0"/>
              <a:t>Enter your First, Middle, Last Name, Suffix and Title. </a:t>
            </a:r>
          </a:p>
          <a:p>
            <a:pPr marL="171450" lvl="0" indent="-171450">
              <a:buFont typeface="Arial" panose="020B0604020202020204" pitchFamily="34" charset="0"/>
              <a:buChar char="•"/>
            </a:pPr>
            <a:r>
              <a:rPr lang="en-US" sz="1200" b="0" i="0" baseline="0" dirty="0" smtClean="0"/>
              <a:t>The Suffix 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171450" lvl="0" indent="-171450">
              <a:buFont typeface="Arial" panose="020B0604020202020204" pitchFamily="34" charset="0"/>
              <a:buChar char="•"/>
            </a:pPr>
            <a:endParaRPr lang="en-US" sz="1200" b="0" i="0" baseline="0" dirty="0" smtClean="0"/>
          </a:p>
          <a:p>
            <a:pPr marL="171450" lvl="0" indent="-171450">
              <a:buFont typeface="Arial" panose="020B0604020202020204" pitchFamily="34" charset="0"/>
              <a:buChar char="•"/>
            </a:pPr>
            <a:r>
              <a:rPr lang="en-US" sz="1200" b="0" i="0" baseline="0" dirty="0" smtClean="0"/>
              <a:t>Enter your Application Password to E-sign the certification.</a:t>
            </a:r>
          </a:p>
          <a:p>
            <a:pPr marL="171450" lvl="0" indent="-171450">
              <a:buFont typeface="Arial" panose="020B0604020202020204" pitchFamily="34" charset="0"/>
              <a:buChar char="•"/>
            </a:pPr>
            <a:endParaRPr lang="en-US" sz="1200" b="0" i="0" dirty="0" smtClean="0">
              <a:solidFill>
                <a:schemeClr val="tx1"/>
              </a:solidFill>
            </a:endParaRPr>
          </a:p>
          <a:p>
            <a:pPr marL="171450" lvl="0" indent="-171450">
              <a:buFont typeface="Arial" panose="020B0604020202020204" pitchFamily="34" charset="0"/>
              <a:buChar char="•"/>
            </a:pPr>
            <a:r>
              <a:rPr lang="en-US" sz="1200" b="0" i="0" dirty="0" smtClean="0">
                <a:solidFill>
                  <a:schemeClr val="tx1"/>
                </a:solidFill>
              </a:rPr>
              <a:t>The Date will default to the current date. </a:t>
            </a:r>
          </a:p>
          <a:p>
            <a:endParaRPr lang="en-US" sz="1200" b="0" i="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Review</a:t>
            </a:r>
            <a:r>
              <a:rPr lang="en-US" sz="1200" b="0" i="0" baseline="0" dirty="0" smtClean="0"/>
              <a:t> the Transport Property Summary of questions and answers to ensure the information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sz="1200" b="0" i="0" dirty="0" smtClean="0"/>
          </a:p>
          <a:p>
            <a:r>
              <a:rPr lang="en-US" sz="1200" b="0" i="0" dirty="0" smtClean="0"/>
              <a:t>Click Next in the Menu 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292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Financial Responsibility.</a:t>
            </a:r>
          </a:p>
          <a:p>
            <a:pPr marL="173736" indent="-173736">
              <a:buFont typeface="Arial" panose="020B0604020202020204" pitchFamily="34" charset="0"/>
              <a:buChar char="•"/>
            </a:pPr>
            <a:r>
              <a:rPr lang="en-US" sz="1200" dirty="0" smtClean="0"/>
              <a:t>Based on the Operation Classification(s), FMCSA will determine the financial responsibility minimum for the following:</a:t>
            </a:r>
          </a:p>
          <a:p>
            <a:pPr marL="630936" lvl="1" indent="-173736">
              <a:buFont typeface="Arial" panose="020B0604020202020204" pitchFamily="34" charset="0"/>
              <a:buChar char="•"/>
            </a:pPr>
            <a:r>
              <a:rPr lang="en-US" sz="1200" dirty="0" smtClean="0"/>
              <a:t>Insurance Type Cargo Liability </a:t>
            </a:r>
          </a:p>
          <a:p>
            <a:pPr marL="630936" lvl="1" indent="-173736">
              <a:buFont typeface="Arial" panose="020B0604020202020204" pitchFamily="34" charset="0"/>
              <a:buChar char="•"/>
            </a:pPr>
            <a:r>
              <a:rPr lang="en-US" sz="1200" dirty="0" smtClean="0"/>
              <a:t>Insurance Type Surety Bond or Trust Fund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Financial Responsibility section of the application, reference the </a:t>
            </a:r>
            <a:r>
              <a:rPr lang="en-US" sz="1200" b="0" i="0" baseline="0" dirty="0" smtClean="0"/>
              <a:t>t</a:t>
            </a:r>
            <a:r>
              <a:rPr lang="en-US" sz="1200" b="0" i="0" dirty="0" smtClean="0"/>
              <a:t>raining module: “Introduction to Submit an Application for New Registration”.</a:t>
            </a:r>
          </a:p>
          <a:p>
            <a:endParaRPr lang="en-US" sz="1200" dirty="0" smtClean="0"/>
          </a:p>
          <a:p>
            <a:r>
              <a:rPr lang="en-US" sz="1200" dirty="0" smtClean="0"/>
              <a:t>Click </a:t>
            </a:r>
            <a:r>
              <a:rPr lang="en-US" sz="1200" b="0" i="0" dirty="0" smtClean="0"/>
              <a:t>Next</a:t>
            </a:r>
            <a:r>
              <a:rPr lang="en-US" sz="1200" b="1" i="1" dirty="0" smtClean="0"/>
              <a:t> </a:t>
            </a:r>
            <a:r>
              <a:rPr lang="en-US" sz="1200" b="0" i="0" dirty="0" smtClean="0"/>
              <a:t>in the Menu 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40</a:t>
            </a:fld>
            <a:endParaRPr lang="en-US"/>
          </a:p>
        </p:txBody>
      </p:sp>
    </p:spTree>
    <p:extLst>
      <p:ext uri="{BB962C8B-B14F-4D97-AF65-F5344CB8AC3E}">
        <p14:creationId xmlns:p14="http://schemas.microsoft.com/office/powerpoint/2010/main" val="2907013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69777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807388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06597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6372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For more</a:t>
            </a:r>
            <a:r>
              <a:rPr lang="en-US" sz="1200" baseline="0" dirty="0" smtClean="0"/>
              <a:t> detailed information about the FMCSA Portal Company Official Account section of the application, reference the </a:t>
            </a:r>
            <a:r>
              <a:rPr lang="en-US" sz="1200" b="0" i="0" baseline="0" dirty="0" smtClean="0"/>
              <a:t>t</a:t>
            </a:r>
            <a:r>
              <a:rPr lang="en-US" sz="1200" b="0" i="0" dirty="0" smtClean="0"/>
              <a:t>raining module: “URS Company Official</a:t>
            </a:r>
            <a:r>
              <a:rPr lang="en-US" sz="1200" b="0" i="0" baseline="0" dirty="0" smtClean="0"/>
              <a:t> Portal Account</a:t>
            </a:r>
            <a:r>
              <a:rPr lang="en-US" sz="1200" b="0" i="0" dirty="0" smtClean="0"/>
              <a: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0" dirty="0" smtClean="0"/>
              <a:t>Click Next in the Navigation Menu to move to the next page.</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084660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28650" lvl="1" indent="-171450">
              <a:buFont typeface="Arial" panose="020B0604020202020204" pitchFamily="34" charset="0"/>
              <a:buChar char="•"/>
            </a:pPr>
            <a:r>
              <a:rPr lang="en-US" sz="1200" dirty="0" smtClean="0"/>
              <a:t>FMCSA does not refund filing fees</a:t>
            </a:r>
          </a:p>
          <a:p>
            <a:pPr marL="628650" lvl="1" indent="-171450">
              <a:buFont typeface="Arial" panose="020B0604020202020204" pitchFamily="34" charset="0"/>
              <a:buChar char="•"/>
            </a:pPr>
            <a:r>
              <a:rPr lang="en-US" sz="1200" dirty="0" smtClean="0"/>
              <a:t>Your filing fees must be payable to the FMCSA, by Electronic Funding Transfer (EFT), or by an approved credit card</a:t>
            </a:r>
          </a:p>
          <a:p>
            <a:pPr marL="628650" lvl="1" indent="-171450">
              <a:buFont typeface="Arial" panose="020B0604020202020204" pitchFamily="34" charset="0"/>
              <a:buChar char="•"/>
            </a:pPr>
            <a:r>
              <a:rPr lang="en-US" sz="1200" dirty="0" smtClean="0"/>
              <a:t>EFT must be from an account in a bank in the United States</a:t>
            </a:r>
          </a:p>
          <a:p>
            <a:pPr marL="628650" lvl="1" indent="-171450">
              <a:buFont typeface="Arial" panose="020B0604020202020204" pitchFamily="34" charset="0"/>
              <a:buChar char="•"/>
            </a:pPr>
            <a:r>
              <a:rPr lang="en-US" sz="12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1200" dirty="0" smtClean="0"/>
              <a:t>FTA grantees do not pay a fee to file an application for registration</a:t>
            </a:r>
          </a:p>
          <a:p>
            <a:pPr marL="630936" lvl="1" indent="-173736">
              <a:buFont typeface="Arial" panose="020B0604020202020204" pitchFamily="34" charset="0"/>
              <a:buChar char="•"/>
            </a:pPr>
            <a:r>
              <a:rPr lang="en-US" sz="12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1200" dirty="0" smtClean="0"/>
              <a:t>Creation of a FMCSA application does not guarantee access to the FMCSA Portal Account</a:t>
            </a:r>
          </a:p>
          <a:p>
            <a:pPr marL="457200" lvl="1" indent="0">
              <a:buFont typeface="Arial" panose="020B0604020202020204" pitchFamily="34" charset="0"/>
              <a:buNone/>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Payment Information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519633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60430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0195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8387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‘Introduction 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buFont typeface="Arial" panose="020B0604020202020204" pitchFamily="34" charset="0"/>
              <a:buChar char="•"/>
            </a:pPr>
            <a:r>
              <a:rPr lang="en-US" sz="1200" baseline="0" dirty="0" smtClean="0"/>
              <a:t>Financial Responsibility</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sz="8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7</a:t>
            </a:fld>
            <a:endParaRPr lang="en-US"/>
          </a:p>
        </p:txBody>
      </p:sp>
    </p:spTree>
    <p:extLst>
      <p:ext uri="{BB962C8B-B14F-4D97-AF65-F5344CB8AC3E}">
        <p14:creationId xmlns:p14="http://schemas.microsoft.com/office/powerpoint/2010/main" val="23406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8</a:t>
            </a:fld>
            <a:endParaRPr lang="en-US"/>
          </a:p>
        </p:txBody>
      </p:sp>
    </p:spTree>
    <p:extLst>
      <p:ext uri="{BB962C8B-B14F-4D97-AF65-F5344CB8AC3E}">
        <p14:creationId xmlns:p14="http://schemas.microsoft.com/office/powerpoint/2010/main" val="265591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24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5965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6.xml"/><Relationship Id="rId7" Type="http://schemas.openxmlformats.org/officeDocument/2006/relationships/slideLayout" Target="../slideLayouts/slideLayout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2.xml"/><Relationship Id="rId7" Type="http://schemas.openxmlformats.org/officeDocument/2006/relationships/notesSlide" Target="../notesSlides/notesSlide1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5.xml"/><Relationship Id="rId5" Type="http://schemas.openxmlformats.org/officeDocument/2006/relationships/tags" Target="../tags/tag74.xml"/><Relationship Id="rId4" Type="http://schemas.openxmlformats.org/officeDocument/2006/relationships/tags" Target="../tags/tag7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7.xml"/><Relationship Id="rId7" Type="http://schemas.openxmlformats.org/officeDocument/2006/relationships/notesSlide" Target="../notesSlides/notesSlide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5.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2.xml"/><Relationship Id="rId7" Type="http://schemas.openxmlformats.org/officeDocument/2006/relationships/notesSlide" Target="../notesSlides/notesSlide1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87.xml"/><Relationship Id="rId7" Type="http://schemas.openxmlformats.org/officeDocument/2006/relationships/slideLayout" Target="../slideLayouts/slideLayout5.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image" Target="../media/image22.png"/><Relationship Id="rId4" Type="http://schemas.openxmlformats.org/officeDocument/2006/relationships/tags" Target="../tags/tag88.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3.xml"/><Relationship Id="rId7" Type="http://schemas.openxmlformats.org/officeDocument/2006/relationships/slideLayout" Target="../slideLayouts/slideLayout5.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image" Target="../media/image24.png"/><Relationship Id="rId4" Type="http://schemas.openxmlformats.org/officeDocument/2006/relationships/tags" Target="../tags/tag94.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9.xml"/><Relationship Id="rId7" Type="http://schemas.openxmlformats.org/officeDocument/2006/relationships/notesSlide" Target="../notesSlides/notesSlide16.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5.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04.xml"/><Relationship Id="rId7" Type="http://schemas.openxmlformats.org/officeDocument/2006/relationships/slideLayout" Target="../slideLayouts/slideLayout5.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image" Target="../media/image28.png"/><Relationship Id="rId4" Type="http://schemas.openxmlformats.org/officeDocument/2006/relationships/tags" Target="../tags/tag105.xm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10.xml"/><Relationship Id="rId7" Type="http://schemas.openxmlformats.org/officeDocument/2006/relationships/slideLayout" Target="../slideLayouts/slideLayout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image" Target="../media/image25.png"/><Relationship Id="rId4" Type="http://schemas.openxmlformats.org/officeDocument/2006/relationships/tags" Target="../tags/tag111.xm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6.xml"/><Relationship Id="rId7" Type="http://schemas.openxmlformats.org/officeDocument/2006/relationships/notesSlide" Target="../notesSlides/notesSlide19.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5.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21.xml"/><Relationship Id="rId7" Type="http://schemas.openxmlformats.org/officeDocument/2006/relationships/notesSlide" Target="../notesSlides/notesSlide20.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5.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35.png"/><Relationship Id="rId5" Type="http://schemas.openxmlformats.org/officeDocument/2006/relationships/tags" Target="../tags/tag128.xml"/><Relationship Id="rId10" Type="http://schemas.openxmlformats.org/officeDocument/2006/relationships/image" Target="../media/image34.png"/><Relationship Id="rId4" Type="http://schemas.openxmlformats.org/officeDocument/2006/relationships/tags" Target="../tags/tag127.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33.xml"/><Relationship Id="rId7" Type="http://schemas.openxmlformats.org/officeDocument/2006/relationships/slideLayout" Target="../slideLayouts/slideLayout5.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9.xml"/><Relationship Id="rId7" Type="http://schemas.openxmlformats.org/officeDocument/2006/relationships/notesSlide" Target="../notesSlides/notesSlide2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6.xml"/><Relationship Id="rId5" Type="http://schemas.openxmlformats.org/officeDocument/2006/relationships/tags" Target="../tags/tag141.xml"/><Relationship Id="rId4" Type="http://schemas.openxmlformats.org/officeDocument/2006/relationships/tags" Target="../tags/tag140.xml"/></Relationships>
</file>

<file path=ppt/slides/_rels/slide24.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38.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145.xml"/></Relationships>
</file>

<file path=ppt/slides/_rels/slide25.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39.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25.xml"/><Relationship Id="rId5" Type="http://schemas.openxmlformats.org/officeDocument/2006/relationships/slideLayout" Target="../slideLayouts/slideLayout6.xml"/><Relationship Id="rId4" Type="http://schemas.openxmlformats.org/officeDocument/2006/relationships/tags" Target="../tags/tag149.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52.xml"/><Relationship Id="rId7" Type="http://schemas.openxmlformats.org/officeDocument/2006/relationships/notesSlide" Target="../notesSlides/notesSlide2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6.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42.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158.xml"/></Relationships>
</file>

<file path=ppt/slides/_rels/slide28.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43.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8.xml"/><Relationship Id="rId5" Type="http://schemas.openxmlformats.org/officeDocument/2006/relationships/slideLayout" Target="../slideLayouts/slideLayout6.xml"/><Relationship Id="rId4" Type="http://schemas.openxmlformats.org/officeDocument/2006/relationships/tags" Target="../tags/tag16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65.xml"/><Relationship Id="rId7" Type="http://schemas.openxmlformats.org/officeDocument/2006/relationships/slideLayout" Target="../slideLayouts/slideLayout6.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71.xml"/><Relationship Id="rId7" Type="http://schemas.openxmlformats.org/officeDocument/2006/relationships/slideLayout" Target="../slideLayouts/slideLayout6.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10" Type="http://schemas.openxmlformats.org/officeDocument/2006/relationships/image" Target="../media/image46.png"/><Relationship Id="rId4" Type="http://schemas.openxmlformats.org/officeDocument/2006/relationships/tags" Target="../tags/tag172.xml"/><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48.png"/><Relationship Id="rId5" Type="http://schemas.openxmlformats.org/officeDocument/2006/relationships/tags" Target="../tags/tag179.xml"/><Relationship Id="rId10" Type="http://schemas.openxmlformats.org/officeDocument/2006/relationships/image" Target="../media/image47.png"/><Relationship Id="rId4" Type="http://schemas.openxmlformats.org/officeDocument/2006/relationships/tags" Target="../tags/tag178.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49.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tags" Target="../tags/tag185.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88.xml"/><Relationship Id="rId7" Type="http://schemas.openxmlformats.org/officeDocument/2006/relationships/notesSlide" Target="../notesSlides/notesSlide33.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6.xml"/><Relationship Id="rId5" Type="http://schemas.openxmlformats.org/officeDocument/2006/relationships/tags" Target="../tags/tag190.xml"/><Relationship Id="rId4" Type="http://schemas.openxmlformats.org/officeDocument/2006/relationships/tags" Target="../tags/tag189.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52.png"/><Relationship Id="rId5" Type="http://schemas.openxmlformats.org/officeDocument/2006/relationships/tags" Target="../tags/tag195.xml"/><Relationship Id="rId10" Type="http://schemas.openxmlformats.org/officeDocument/2006/relationships/image" Target="../media/image51.png"/><Relationship Id="rId4" Type="http://schemas.openxmlformats.org/officeDocument/2006/relationships/tags" Target="../tags/tag194.xml"/><Relationship Id="rId9"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200.xml"/><Relationship Id="rId7" Type="http://schemas.openxmlformats.org/officeDocument/2006/relationships/notesSlide" Target="../notesSlides/notesSlide35.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5.xml"/><Relationship Id="rId5" Type="http://schemas.openxmlformats.org/officeDocument/2006/relationships/tags" Target="../tags/tag202.xml"/><Relationship Id="rId4" Type="http://schemas.openxmlformats.org/officeDocument/2006/relationships/tags" Target="../tags/tag201.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205.xml"/><Relationship Id="rId7" Type="http://schemas.openxmlformats.org/officeDocument/2006/relationships/notesSlide" Target="../notesSlides/notesSlide36.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5.xml"/><Relationship Id="rId5" Type="http://schemas.openxmlformats.org/officeDocument/2006/relationships/tags" Target="../tags/tag207.xml"/><Relationship Id="rId4" Type="http://schemas.openxmlformats.org/officeDocument/2006/relationships/tags" Target="../tags/tag206.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210.xml"/><Relationship Id="rId7" Type="http://schemas.openxmlformats.org/officeDocument/2006/relationships/notesSlide" Target="../notesSlides/notesSlide37.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5.xml"/><Relationship Id="rId5" Type="http://schemas.openxmlformats.org/officeDocument/2006/relationships/tags" Target="../tags/tag212.xml"/><Relationship Id="rId4" Type="http://schemas.openxmlformats.org/officeDocument/2006/relationships/tags" Target="../tags/tag211.xml"/></Relationships>
</file>

<file path=ppt/slides/_rels/slide38.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56.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216.xml"/></Relationships>
</file>

<file path=ppt/slides/_rels/slide39.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5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tags" Target="../tags/tag220.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223.xml"/><Relationship Id="rId7" Type="http://schemas.openxmlformats.org/officeDocument/2006/relationships/notesSlide" Target="../notesSlides/notesSlide40.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Layout" Target="../slideLayouts/slideLayout6.xml"/><Relationship Id="rId5" Type="http://schemas.openxmlformats.org/officeDocument/2006/relationships/tags" Target="../tags/tag225.xml"/><Relationship Id="rId4" Type="http://schemas.openxmlformats.org/officeDocument/2006/relationships/tags" Target="../tags/tag224.xml"/></Relationships>
</file>

<file path=ppt/slides/_rels/slide4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228.xml"/><Relationship Id="rId7" Type="http://schemas.openxmlformats.org/officeDocument/2006/relationships/notesSlide" Target="../notesSlides/notesSlide41.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slideLayout" Target="../slideLayouts/slideLayout6.xml"/><Relationship Id="rId5" Type="http://schemas.openxmlformats.org/officeDocument/2006/relationships/tags" Target="../tags/tag230.xml"/><Relationship Id="rId4" Type="http://schemas.openxmlformats.org/officeDocument/2006/relationships/tags" Target="../tags/tag229.xml"/></Relationships>
</file>

<file path=ppt/slides/_rels/slide4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233.xml"/><Relationship Id="rId7" Type="http://schemas.openxmlformats.org/officeDocument/2006/relationships/notesSlide" Target="../notesSlides/notesSlide42.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6.xml"/><Relationship Id="rId5" Type="http://schemas.openxmlformats.org/officeDocument/2006/relationships/tags" Target="../tags/tag235.xml"/><Relationship Id="rId4" Type="http://schemas.openxmlformats.org/officeDocument/2006/relationships/tags" Target="../tags/tag234.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3" Type="http://schemas.openxmlformats.org/officeDocument/2006/relationships/tags" Target="../tags/tag238.xml"/><Relationship Id="rId7" Type="http://schemas.openxmlformats.org/officeDocument/2006/relationships/slideLayout" Target="../slideLayouts/slideLayout6.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image" Target="../media/image61.png"/></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244.xml"/><Relationship Id="rId7" Type="http://schemas.openxmlformats.org/officeDocument/2006/relationships/notesSlide" Target="../notesSlides/notesSlide4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6.xml"/><Relationship Id="rId5" Type="http://schemas.openxmlformats.org/officeDocument/2006/relationships/tags" Target="../tags/tag246.xml"/><Relationship Id="rId4" Type="http://schemas.openxmlformats.org/officeDocument/2006/relationships/tags" Target="../tags/tag245.xml"/></Relationships>
</file>

<file path=ppt/slides/_rels/slide4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249.xml"/><Relationship Id="rId7" Type="http://schemas.openxmlformats.org/officeDocument/2006/relationships/notesSlide" Target="../notesSlides/notesSlide45.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5.xml"/><Relationship Id="rId5" Type="http://schemas.openxmlformats.org/officeDocument/2006/relationships/tags" Target="../tags/tag251.xml"/><Relationship Id="rId4" Type="http://schemas.openxmlformats.org/officeDocument/2006/relationships/tags" Target="../tags/tag250.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6.xml"/><Relationship Id="rId3" Type="http://schemas.openxmlformats.org/officeDocument/2006/relationships/tags" Target="../tags/tag254.xml"/><Relationship Id="rId7" Type="http://schemas.openxmlformats.org/officeDocument/2006/relationships/slideLayout" Target="../slideLayouts/slideLayout6.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notesSlide" Target="../notesSlides/notesSlide47.xml"/><Relationship Id="rId5" Type="http://schemas.openxmlformats.org/officeDocument/2006/relationships/slideLayout" Target="../slideLayouts/slideLayout6.xml"/><Relationship Id="rId4" Type="http://schemas.openxmlformats.org/officeDocument/2006/relationships/tags" Target="../tags/tag26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7.xml"/><Relationship Id="rId7"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3.png"/><Relationship Id="rId5" Type="http://schemas.openxmlformats.org/officeDocument/2006/relationships/tags" Target="../tags/tag55.xml"/><Relationship Id="rId10" Type="http://schemas.openxmlformats.org/officeDocument/2006/relationships/notesSlide" Target="../notesSlides/notesSlide8.xml"/><Relationship Id="rId4" Type="http://schemas.openxmlformats.org/officeDocument/2006/relationships/tags" Target="../tags/tag54.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1.xml"/><Relationship Id="rId7" Type="http://schemas.openxmlformats.org/officeDocument/2006/relationships/notesSlide" Target="../notesSlides/notesSlide9.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6.xml"/><Relationship Id="rId5" Type="http://schemas.openxmlformats.org/officeDocument/2006/relationships/tags" Target="../tags/tag63.xml"/><Relationship Id="rId4"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ified Registration System URS"/>
          <p:cNvSpPr txBox="1">
            <a:spLocks/>
          </p:cNvSpPr>
          <p:nvPr>
            <p:custDataLst>
              <p:tags r:id="rId2"/>
            </p:custDataLst>
          </p:nvPr>
        </p:nvSpPr>
        <p:spPr>
          <a:xfrm>
            <a:off x="33728" y="696780"/>
            <a:ext cx="9016077" cy="11384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spcBef>
                <a:spcPct val="50000"/>
              </a:spcBef>
            </a:pPr>
            <a:r>
              <a:rPr lang="en-US" altLang="en-US" sz="4000" b="1" dirty="0"/>
              <a:t>Unified Registration System (URS)</a:t>
            </a:r>
          </a:p>
        </p:txBody>
      </p:sp>
      <p:sp>
        <p:nvSpPr>
          <p:cNvPr id="3" name="Title 2"/>
          <p:cNvSpPr>
            <a:spLocks noGrp="1"/>
          </p:cNvSpPr>
          <p:nvPr>
            <p:ph type="ctrTitle"/>
            <p:custDataLst>
              <p:tags r:id="rId3"/>
            </p:custDataLst>
          </p:nvPr>
        </p:nvSpPr>
        <p:spPr>
          <a:xfrm>
            <a:off x="170091" y="1986994"/>
            <a:ext cx="8727924" cy="3339381"/>
          </a:xfrm>
        </p:spPr>
        <p:txBody>
          <a:bodyPr>
            <a:normAutofit/>
          </a:bodyPr>
          <a:lstStyle/>
          <a:p>
            <a:r>
              <a:rPr lang="en-US" b="1" dirty="0">
                <a:latin typeface="Arial" panose="020B0604020202020204" pitchFamily="34" charset="0"/>
                <a:cs typeface="Arial" panose="020B0604020202020204" pitchFamily="34" charset="0"/>
              </a:rPr>
              <a:t>Motor Carrier U.S. and Canada:</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(Passengers)</a:t>
            </a:r>
            <a:br>
              <a:rPr lang="en-US" sz="3600"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t>Submit an Application for New Registration </a:t>
            </a:r>
            <a:endParaRPr lang="en-US" sz="3600" dirty="0"/>
          </a:p>
        </p:txBody>
      </p:sp>
      <p:sp>
        <p:nvSpPr>
          <p:cNvPr id="6" name="Subtitle 2"/>
          <p:cNvSpPr txBox="1">
            <a:spLocks/>
          </p:cNvSpPr>
          <p:nvPr>
            <p:custDataLst>
              <p:tags r:id="rId4"/>
            </p:custDataLst>
          </p:nvPr>
        </p:nvSpPr>
        <p:spPr>
          <a:xfrm>
            <a:off x="758276" y="5395139"/>
            <a:ext cx="7627448" cy="45537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smtClean="0"/>
              <a:t>URS New Application Release for First-Time Applicants, January 2016, v1.1</a:t>
            </a:r>
            <a:endParaRPr lang="en-US" sz="1800" b="1" dirty="0"/>
          </a:p>
        </p:txBody>
      </p:sp>
    </p:spTree>
    <p:custDataLst>
      <p:tags r:id="rId1"/>
    </p:custDataLst>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and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custDataLst>
              <p:tags r:id="rId4"/>
            </p:custDataLst>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a:t>
            </a:r>
            <a:r>
              <a:rPr lang="en-US" dirty="0" smtClean="0"/>
              <a:t>Titles, </a:t>
            </a:r>
            <a:r>
              <a:rPr lang="en-US" dirty="0"/>
              <a:t>and </a:t>
            </a:r>
            <a:r>
              <a:rPr lang="en-US" dirty="0" smtClean="0"/>
              <a:t>Addresses</a:t>
            </a:r>
          </a:p>
          <a:p>
            <a:pPr lvl="1"/>
            <a:endParaRPr lang="en-US" dirty="0" smtClean="0"/>
          </a:p>
          <a:p>
            <a:endParaRPr lang="en-US" sz="2000" dirty="0" smtClean="0"/>
          </a:p>
          <a:p>
            <a:endParaRPr lang="en-US" sz="2000" dirty="0"/>
          </a:p>
        </p:txBody>
      </p:sp>
      <p:pic>
        <p:nvPicPr>
          <p:cNvPr id="9" name="Picture 2" descr="Screenshot of the URS Business Description page."/>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1999" y="1179576"/>
            <a:ext cx="4325113" cy="1035104"/>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10</a:t>
            </a:fld>
            <a:endParaRPr lang="en-US">
              <a:solidFill>
                <a:prstClr val="black"/>
              </a:solidFill>
            </a:endParaRPr>
          </a:p>
        </p:txBody>
      </p:sp>
    </p:spTree>
    <p:custDataLst>
      <p:tags r:id="rId1"/>
    </p:custDataLst>
    <p:extLst>
      <p:ext uri="{BB962C8B-B14F-4D97-AF65-F5344CB8AC3E}">
        <p14:creationId xmlns:p14="http://schemas.microsoft.com/office/powerpoint/2010/main" val="277407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5" y="1316736"/>
            <a:ext cx="447780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Driveaway </a:t>
            </a:r>
            <a:r>
              <a:rPr lang="en-US" sz="2000" dirty="0">
                <a:solidFill>
                  <a:prstClr val="black"/>
                </a:solidFill>
              </a:rPr>
              <a:t>or </a:t>
            </a:r>
            <a:r>
              <a:rPr lang="en-US" sz="2000" dirty="0" smtClean="0">
                <a:solidFill>
                  <a:prstClr val="black"/>
                </a:solidFill>
              </a:rPr>
              <a:t>Towaway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pic>
        <p:nvPicPr>
          <p:cNvPr id="1026" name="Picture 2" descr="Screenshot of the URS Operation Classification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custDataLst>
              <p:tags r:id="rId4"/>
            </p:custDataLst>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11</a:t>
            </a:fld>
            <a:endParaRPr lang="en-US">
              <a:solidFill>
                <a:prstClr val="black"/>
              </a:solidFill>
            </a:endParaRPr>
          </a:p>
        </p:txBody>
      </p:sp>
    </p:spTree>
    <p:custDataLst>
      <p:tags r:id="rId1"/>
    </p:custDataLst>
    <p:extLst>
      <p:ext uri="{BB962C8B-B14F-4D97-AF65-F5344CB8AC3E}">
        <p14:creationId xmlns:p14="http://schemas.microsoft.com/office/powerpoint/2010/main" val="287124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139284" y="1379834"/>
            <a:ext cx="4280926" cy="11384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Will the Applicant operate as an Intermodal Equipment Provider (IEP)? </a:t>
            </a:r>
          </a:p>
        </p:txBody>
      </p:sp>
      <p:pic>
        <p:nvPicPr>
          <p:cNvPr id="6148" name="Picture 4" descr="Will the Applicant operate as an Intermodal Equipment Provider (IEP)?  &#10;If the Applicant will NOT operate as an IEP select the No box.&#10;Click Next in the Navigation Menu to move to the next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475" y="3009970"/>
            <a:ext cx="44291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custDataLst>
              <p:tags r:id="rId4"/>
            </p:custDataLst>
          </p:nvPr>
        </p:nvSpPr>
        <p:spPr>
          <a:xfrm>
            <a:off x="4723789" y="1379834"/>
            <a:ext cx="4203953" cy="11384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Will the Applicant transport </a:t>
            </a:r>
            <a:r>
              <a:rPr lang="en-US" sz="2400" dirty="0">
                <a:solidFill>
                  <a:prstClr val="black"/>
                </a:solidFill>
              </a:rPr>
              <a:t>property? </a:t>
            </a:r>
            <a:endParaRPr lang="en-US" sz="2400" dirty="0" smtClean="0">
              <a:solidFill>
                <a:prstClr val="black"/>
              </a:solidFill>
            </a:endParaRPr>
          </a:p>
        </p:txBody>
      </p:sp>
      <p:pic>
        <p:nvPicPr>
          <p:cNvPr id="6149" name="Picture 5" descr="Will the Applicant transport Property?&#10;If the Applicant will NOT transport property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5725" y="3028715"/>
            <a:ext cx="44005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403255"/>
            <a:ext cx="2133600" cy="365125"/>
          </a:xfrm>
        </p:spPr>
        <p:txBody>
          <a:bodyPr/>
          <a:lstStyle/>
          <a:p>
            <a:fld id="{001E099F-D07E-4DB9-AE8A-89E43E73D4FA}" type="slidenum">
              <a:rPr lang="en-US" smtClean="0">
                <a:solidFill>
                  <a:prstClr val="black"/>
                </a:solidFill>
              </a:rPr>
              <a:pPr/>
              <a:t>12</a:t>
            </a:fld>
            <a:endParaRPr lang="en-US">
              <a:solidFill>
                <a:prstClr val="black"/>
              </a:solidFill>
            </a:endParaRPr>
          </a:p>
        </p:txBody>
      </p:sp>
    </p:spTree>
    <p:custDataLst>
      <p:tags r:id="rId1"/>
    </p:custDataLst>
    <p:extLst>
      <p:ext uri="{BB962C8B-B14F-4D97-AF65-F5344CB8AC3E}">
        <p14:creationId xmlns:p14="http://schemas.microsoft.com/office/powerpoint/2010/main" val="3489599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299150" y="1379834"/>
            <a:ext cx="4174225" cy="834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a:t>
            </a:r>
            <a:r>
              <a:rPr lang="en-US" sz="2400" dirty="0" smtClean="0"/>
              <a:t>transport any Passengers?</a:t>
            </a:r>
            <a:endParaRPr lang="en-US" sz="2400" dirty="0"/>
          </a:p>
        </p:txBody>
      </p:sp>
      <p:pic>
        <p:nvPicPr>
          <p:cNvPr id="1028" name="Picture 4" descr="Will the Applicant transport any Passengers?&#10;If the Applicant will transport Passengers, select the Yes box.&#10;Click Next in the Navigation Menu to move to the next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500" y="2973631"/>
            <a:ext cx="4400550" cy="27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custDataLst>
              <p:tags r:id="rId4"/>
            </p:custDataLst>
          </p:nvPr>
        </p:nvSpPr>
        <p:spPr>
          <a:xfrm>
            <a:off x="4659991" y="1379833"/>
            <a:ext cx="4203953" cy="147536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receive compensation for the business of transporting Passengers?</a:t>
            </a:r>
          </a:p>
        </p:txBody>
      </p:sp>
      <p:pic>
        <p:nvPicPr>
          <p:cNvPr id="1029" name="Picture 5" descr="Will the Applicant receive compensation for the business of transporting Passengers?&#10;If the Applicant will receive compensation for the business of transporting Passengers, select the Yes box.&#10;If the Applicant will NOT receive compensation for the business of transporting Passengers, select the No box.  The system will guide you to the next question asking if the Applicant will transport Passengers across state lines, known as Interstate Commerce.&#10;Click Next in the Navigation Menu to move to the next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4185" y="2973631"/>
            <a:ext cx="4400550" cy="27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403255"/>
            <a:ext cx="2133600" cy="365125"/>
          </a:xfrm>
        </p:spPr>
        <p:txBody>
          <a:bodyPr/>
          <a:lstStyle/>
          <a:p>
            <a:fld id="{001E099F-D07E-4DB9-AE8A-89E43E73D4FA}" type="slidenum">
              <a:rPr lang="en-US" smtClean="0"/>
              <a:t>13</a:t>
            </a:fld>
            <a:endParaRPr lang="en-US"/>
          </a:p>
        </p:txBody>
      </p:sp>
    </p:spTree>
    <p:custDataLst>
      <p:tags r:id="rId1"/>
    </p:custDataLst>
    <p:extLst>
      <p:ext uri="{BB962C8B-B14F-4D97-AF65-F5344CB8AC3E}">
        <p14:creationId xmlns:p14="http://schemas.microsoft.com/office/powerpoint/2010/main" val="1517402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101891" y="1212861"/>
            <a:ext cx="4318319"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passenger transportation will the Applicant provide</a:t>
            </a:r>
            <a:r>
              <a:rPr lang="en-US" sz="2400" dirty="0" smtClean="0"/>
              <a:t>?</a:t>
            </a:r>
            <a:endParaRPr lang="en-US" sz="2400" dirty="0"/>
          </a:p>
        </p:txBody>
      </p:sp>
      <p:pic>
        <p:nvPicPr>
          <p:cNvPr id="1027" name="Picture 3" descr="What type of passenger transportation will the Applicant provide?&#10;Select the type of passenger transportation the Applicant will provide.&#10;Options include the following:&#10;Charter &amp; Special Operations&#10;Regular Route&#10;Exempt per 49 USC 13506&#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43" y="3054231"/>
            <a:ext cx="437197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custDataLst>
              <p:tags r:id="rId4"/>
            </p:custDataLst>
          </p:nvPr>
        </p:nvSpPr>
        <p:spPr>
          <a:xfrm>
            <a:off x="4647895" y="1191595"/>
            <a:ext cx="4326016" cy="1199069"/>
          </a:xfrm>
          <a:prstGeom prst="rect">
            <a:avLst/>
          </a:prstGeom>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receive a grant from the Federal Transit Administration (FTA</a:t>
            </a:r>
            <a:r>
              <a:rPr lang="en-US" sz="2400" dirty="0" smtClean="0"/>
              <a:t>)?</a:t>
            </a:r>
          </a:p>
        </p:txBody>
      </p:sp>
      <p:sp>
        <p:nvSpPr>
          <p:cNvPr id="2" name="Rectangle 1"/>
          <p:cNvSpPr/>
          <p:nvPr>
            <p:custDataLst>
              <p:tags r:id="rId5"/>
            </p:custDataLst>
          </p:nvPr>
        </p:nvSpPr>
        <p:spPr>
          <a:xfrm>
            <a:off x="5027722" y="2469456"/>
            <a:ext cx="3490818" cy="584775"/>
          </a:xfrm>
          <a:prstGeom prst="rect">
            <a:avLst/>
          </a:prstGeom>
          <a:ln w="25400">
            <a:solidFill>
              <a:srgbClr val="FF0000"/>
            </a:solidFill>
          </a:ln>
        </p:spPr>
        <p:txBody>
          <a:bodyPr wrap="square" anchor="ctr">
            <a:spAutoFit/>
          </a:bodyPr>
          <a:lstStyle/>
          <a:p>
            <a:pPr algn="ctr"/>
            <a:r>
              <a:rPr lang="en-US" sz="1600" b="1" i="1" dirty="0"/>
              <a:t>Select </a:t>
            </a:r>
            <a:r>
              <a:rPr lang="en-US" sz="1600" b="1" i="1" dirty="0" smtClean="0"/>
              <a:t>‘Yes’ </a:t>
            </a:r>
            <a:r>
              <a:rPr lang="en-US" sz="1600" b="1" i="1" dirty="0"/>
              <a:t>only if the Applicant WILL receive a FTA Grant</a:t>
            </a:r>
          </a:p>
        </p:txBody>
      </p:sp>
      <p:pic>
        <p:nvPicPr>
          <p:cNvPr id="1029" name="Picture 5" descr="Will the Applicant receive a grant from the Federal Transit Administration (FTA)?&#10;If the Applicant will receive a grant from the FTA, select the Yes box. Select ‘Yes’ only if the Applicant will receive one of three FTA Grants.&#10;If the Applicant will NOT receive a grant from the FTA, select the No box.  The system will guide you to the next question asking to specify the transit service areas.&#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161107"/>
            <a:ext cx="4476750" cy="294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403255"/>
            <a:ext cx="2133600" cy="365125"/>
          </a:xfrm>
        </p:spPr>
        <p:txBody>
          <a:bodyPr/>
          <a:lstStyle/>
          <a:p>
            <a:fld id="{001E099F-D07E-4DB9-AE8A-89E43E73D4FA}" type="slidenum">
              <a:rPr lang="en-US" smtClean="0"/>
              <a:t>14</a:t>
            </a:fld>
            <a:endParaRPr lang="en-US"/>
          </a:p>
        </p:txBody>
      </p:sp>
    </p:spTree>
    <p:custDataLst>
      <p:tags r:id="rId1"/>
    </p:custDataLst>
    <p:extLst>
      <p:ext uri="{BB962C8B-B14F-4D97-AF65-F5344CB8AC3E}">
        <p14:creationId xmlns:p14="http://schemas.microsoft.com/office/powerpoint/2010/main" val="3887518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30" name="Rectangle 29"/>
          <p:cNvSpPr/>
          <p:nvPr>
            <p:custDataLst>
              <p:tags r:id="rId3"/>
            </p:custDataLst>
          </p:nvPr>
        </p:nvSpPr>
        <p:spPr>
          <a:xfrm>
            <a:off x="607673" y="1455730"/>
            <a:ext cx="7838895" cy="400110"/>
          </a:xfrm>
          <a:prstGeom prst="rect">
            <a:avLst/>
          </a:prstGeom>
          <a:ln w="25400">
            <a:solidFill>
              <a:srgbClr val="FF0000"/>
            </a:solidFill>
          </a:ln>
        </p:spPr>
        <p:txBody>
          <a:bodyPr wrap="square" anchor="ctr">
            <a:spAutoFit/>
          </a:bodyPr>
          <a:lstStyle/>
          <a:p>
            <a:pPr algn="ctr"/>
            <a:r>
              <a:rPr lang="en-US" sz="2000" b="1" i="1" dirty="0" smtClean="0"/>
              <a:t>Questions display only if the Applicant WILL receive a FTA Grant</a:t>
            </a:r>
            <a:endParaRPr lang="en-US" sz="2000" b="1" i="1" dirty="0"/>
          </a:p>
        </p:txBody>
      </p:sp>
      <p:sp>
        <p:nvSpPr>
          <p:cNvPr id="12" name="Content Placeholder 1"/>
          <p:cNvSpPr txBox="1">
            <a:spLocks/>
          </p:cNvSpPr>
          <p:nvPr>
            <p:custDataLst>
              <p:tags r:id="rId4"/>
            </p:custDataLst>
          </p:nvPr>
        </p:nvSpPr>
        <p:spPr>
          <a:xfrm>
            <a:off x="285589" y="1957170"/>
            <a:ext cx="4040571" cy="15051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receive one of the following three </a:t>
            </a:r>
            <a:r>
              <a:rPr lang="en-US" sz="2400" dirty="0" smtClean="0"/>
              <a:t>FTA </a:t>
            </a:r>
            <a:r>
              <a:rPr lang="en-US" sz="2400" dirty="0"/>
              <a:t>Grants: 5307, 5310 or </a:t>
            </a:r>
            <a:r>
              <a:rPr lang="en-US" sz="2400" dirty="0" smtClean="0"/>
              <a:t>5311?</a:t>
            </a:r>
            <a:endParaRPr lang="en-US" sz="2000" i="1" dirty="0" smtClean="0">
              <a:solidFill>
                <a:srgbClr val="C00000"/>
              </a:solidFill>
            </a:endParaRPr>
          </a:p>
        </p:txBody>
      </p:sp>
      <p:pic>
        <p:nvPicPr>
          <p:cNvPr id="2051" name="Picture 3" descr="The following questions only display if the Applicant will receive a FTA Grant.&#10;Will the Applicant receive one of the following three FTA Grants: 5307, 5310 or 5311?&#10;If the Applicant will receive one of the three FTA Grants, select the Yes box. &#10;If the Applicant will NOT receive one of the three FTA Grants, select the No box.  The system will guide you to the next question asking will the Applicant transport migrant worker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89" y="3528646"/>
            <a:ext cx="4143375" cy="258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Content Placeholder 2"/>
          <p:cNvSpPr txBox="1">
            <a:spLocks/>
          </p:cNvSpPr>
          <p:nvPr>
            <p:custDataLst>
              <p:tags r:id="rId5"/>
            </p:custDataLst>
          </p:nvPr>
        </p:nvSpPr>
        <p:spPr>
          <a:xfrm>
            <a:off x="4787587" y="1957172"/>
            <a:ext cx="4110427" cy="15051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Please specify the transit service area lies within the borders of the following State(s</a:t>
            </a:r>
            <a:r>
              <a:rPr lang="en-US" sz="2400" dirty="0" smtClean="0"/>
              <a:t>).</a:t>
            </a:r>
            <a:endParaRPr lang="en-US" sz="1600" i="1" dirty="0">
              <a:solidFill>
                <a:srgbClr val="C00000"/>
              </a:solidFill>
            </a:endParaRPr>
          </a:p>
        </p:txBody>
      </p:sp>
      <p:pic>
        <p:nvPicPr>
          <p:cNvPr id="3077" name="Picture 5" descr="Please specify the transit service area lies within the borders of the following State(s).&#10;Select all the applicable states from the list.&#10;Click Next in the Navigation Menu to move to the next page.&#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7917" y="3504896"/>
            <a:ext cx="4437042" cy="258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403255"/>
            <a:ext cx="2133600" cy="365125"/>
          </a:xfrm>
        </p:spPr>
        <p:txBody>
          <a:bodyPr/>
          <a:lstStyle/>
          <a:p>
            <a:fld id="{001E099F-D07E-4DB9-AE8A-89E43E73D4FA}" type="slidenum">
              <a:rPr lang="en-US" smtClean="0"/>
              <a:t>15</a:t>
            </a:fld>
            <a:endParaRPr lang="en-US"/>
          </a:p>
        </p:txBody>
      </p:sp>
    </p:spTree>
    <p:custDataLst>
      <p:tags r:id="rId1"/>
    </p:custDataLst>
    <p:extLst>
      <p:ext uri="{BB962C8B-B14F-4D97-AF65-F5344CB8AC3E}">
        <p14:creationId xmlns:p14="http://schemas.microsoft.com/office/powerpoint/2010/main" val="188800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3" name="Content Placeholder 1"/>
          <p:cNvSpPr txBox="1">
            <a:spLocks/>
          </p:cNvSpPr>
          <p:nvPr>
            <p:custDataLst>
              <p:tags r:id="rId3"/>
            </p:custDataLst>
          </p:nvPr>
        </p:nvSpPr>
        <p:spPr>
          <a:xfrm>
            <a:off x="182035" y="1341699"/>
            <a:ext cx="4279848"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migrant workers?</a:t>
            </a:r>
          </a:p>
        </p:txBody>
      </p:sp>
      <p:pic>
        <p:nvPicPr>
          <p:cNvPr id="3075" name="Picture 3" descr="Will the Applicant transport migrant workers?&#10;If the Applicant will transport migrant workers, select the Yes box.&#10;If the Applicant will NOT transport migrant workers,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340" y="2920243"/>
            <a:ext cx="4324350" cy="275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
          <p:cNvSpPr txBox="1">
            <a:spLocks/>
          </p:cNvSpPr>
          <p:nvPr>
            <p:custDataLst>
              <p:tags r:id="rId4"/>
            </p:custDataLst>
          </p:nvPr>
        </p:nvSpPr>
        <p:spPr>
          <a:xfrm>
            <a:off x="4627732" y="1353875"/>
            <a:ext cx="447780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Passengers across state lines</a:t>
            </a:r>
            <a:r>
              <a:rPr lang="en-US" sz="2400" dirty="0" smtClean="0"/>
              <a:t>, otherwise known as </a:t>
            </a:r>
            <a:r>
              <a:rPr lang="en-US" sz="2400" b="1" i="1" dirty="0" smtClean="0"/>
              <a:t>Interstate</a:t>
            </a:r>
            <a:r>
              <a:rPr lang="en-US" sz="2400" dirty="0" smtClean="0"/>
              <a:t> </a:t>
            </a:r>
            <a:r>
              <a:rPr lang="en-US" sz="2400" dirty="0"/>
              <a:t>Commerce?</a:t>
            </a:r>
          </a:p>
        </p:txBody>
      </p:sp>
      <p:pic>
        <p:nvPicPr>
          <p:cNvPr id="4105" name="Picture 9" descr="Will the Applicant transport Passengers across state lines otherwise known as Interstate Commerce?&#10;If the Applicant will transport Passengers across state lines, select the Yes check box that identifies the number of Passengers the Applicant will transport across state lines.&#10;Yes, with 16 or more Passengers&#10;Yes, with 15 or less Passengers&#10;No, for no Passengers&#10;If the Applicant will NOT transport Passengers across state lines, select the No check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5355" y="2920244"/>
            <a:ext cx="4543425" cy="278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403255"/>
            <a:ext cx="2133600" cy="365125"/>
          </a:xfrm>
        </p:spPr>
        <p:txBody>
          <a:bodyPr/>
          <a:lstStyle/>
          <a:p>
            <a:fld id="{001E099F-D07E-4DB9-AE8A-89E43E73D4FA}" type="slidenum">
              <a:rPr lang="en-US" smtClean="0"/>
              <a:t>16</a:t>
            </a:fld>
            <a:endParaRPr lang="en-US"/>
          </a:p>
        </p:txBody>
      </p:sp>
    </p:spTree>
    <p:custDataLst>
      <p:tags r:id="rId1"/>
    </p:custDataLst>
    <p:extLst>
      <p:ext uri="{BB962C8B-B14F-4D97-AF65-F5344CB8AC3E}">
        <p14:creationId xmlns:p14="http://schemas.microsoft.com/office/powerpoint/2010/main" val="166063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3" name="Content Placeholder 1"/>
          <p:cNvSpPr txBox="1">
            <a:spLocks/>
          </p:cNvSpPr>
          <p:nvPr>
            <p:custDataLst>
              <p:tags r:id="rId3"/>
            </p:custDataLst>
          </p:nvPr>
        </p:nvSpPr>
        <p:spPr>
          <a:xfrm>
            <a:off x="156381" y="131673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passengers </a:t>
            </a:r>
            <a:r>
              <a:rPr lang="en-US" sz="2400" b="1" i="1" dirty="0" smtClean="0"/>
              <a:t>NOT</a:t>
            </a:r>
            <a:r>
              <a:rPr lang="en-US" sz="2400" dirty="0" smtClean="0"/>
              <a:t> </a:t>
            </a:r>
            <a:r>
              <a:rPr lang="en-US" sz="2400" dirty="0"/>
              <a:t>for compensation?</a:t>
            </a:r>
          </a:p>
        </p:txBody>
      </p:sp>
      <p:pic>
        <p:nvPicPr>
          <p:cNvPr id="4099" name="Picture 3" descr="Will the Applicant transport passengers NOT for compensation?&#10;If the Applicant will transport Passengers NOT for compensation, select the Yes box. &#10;If the Applicant will transport Passengers only for compensation, select the No box. The system will guide you to the next question asking will the Applicant provide Broker service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334" y="2973935"/>
            <a:ext cx="43815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custDataLst>
              <p:tags r:id="rId4"/>
            </p:custDataLst>
          </p:nvPr>
        </p:nvSpPr>
        <p:spPr>
          <a:xfrm>
            <a:off x="5035915" y="1316736"/>
            <a:ext cx="3490818" cy="584775"/>
          </a:xfrm>
          <a:prstGeom prst="rect">
            <a:avLst/>
          </a:prstGeom>
          <a:ln w="25400">
            <a:solidFill>
              <a:srgbClr val="FF0000"/>
            </a:solidFill>
          </a:ln>
        </p:spPr>
        <p:txBody>
          <a:bodyPr wrap="square" anchor="ctr">
            <a:spAutoFit/>
          </a:bodyPr>
          <a:lstStyle/>
          <a:p>
            <a:pPr algn="ctr"/>
            <a:r>
              <a:rPr lang="en-US" sz="1600" b="1" i="1" dirty="0" smtClean="0"/>
              <a:t>Question displays only if transport passengers NOT for compensation</a:t>
            </a:r>
            <a:endParaRPr lang="en-US" sz="1600" b="1" i="1" dirty="0"/>
          </a:p>
        </p:txBody>
      </p:sp>
      <p:sp>
        <p:nvSpPr>
          <p:cNvPr id="19" name="Content Placeholder 2"/>
          <p:cNvSpPr txBox="1">
            <a:spLocks/>
          </p:cNvSpPr>
          <p:nvPr>
            <p:custDataLst>
              <p:tags r:id="rId5"/>
            </p:custDataLst>
          </p:nvPr>
        </p:nvSpPr>
        <p:spPr>
          <a:xfrm>
            <a:off x="4653274" y="1986995"/>
            <a:ext cx="4267974" cy="8312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is the purpose of the passenger transportation?</a:t>
            </a:r>
          </a:p>
        </p:txBody>
      </p:sp>
      <p:pic>
        <p:nvPicPr>
          <p:cNvPr id="4101" name="Picture 5" descr="This Question only displays if transport passengers NOT for Compensation.&#10;What is the purpose of the passenger transportation?&#10;Select the purpose for the Passenger transportation&#10;Options include the following:&#10;Commercial Only (Business)&#10;Non-Commercial Only (Non-Business)&#10;Commercial and Non-Commercial &#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4861" y="2945360"/>
            <a:ext cx="43529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471628" y="6313010"/>
            <a:ext cx="2133600" cy="365125"/>
          </a:xfrm>
        </p:spPr>
        <p:txBody>
          <a:bodyPr/>
          <a:lstStyle/>
          <a:p>
            <a:fld id="{001E099F-D07E-4DB9-AE8A-89E43E73D4FA}" type="slidenum">
              <a:rPr lang="en-US" smtClean="0"/>
              <a:t>17</a:t>
            </a:fld>
            <a:endParaRPr lang="en-US" dirty="0"/>
          </a:p>
        </p:txBody>
      </p:sp>
    </p:spTree>
    <p:custDataLst>
      <p:tags r:id="rId1"/>
    </p:custDataLst>
    <p:extLst>
      <p:ext uri="{BB962C8B-B14F-4D97-AF65-F5344CB8AC3E}">
        <p14:creationId xmlns:p14="http://schemas.microsoft.com/office/powerpoint/2010/main" val="1135891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27" name="Rectangle 26"/>
          <p:cNvSpPr/>
          <p:nvPr>
            <p:custDataLst>
              <p:tags r:id="rId3"/>
            </p:custDataLst>
          </p:nvPr>
        </p:nvSpPr>
        <p:spPr>
          <a:xfrm>
            <a:off x="607673" y="1455730"/>
            <a:ext cx="8138552" cy="400110"/>
          </a:xfrm>
          <a:prstGeom prst="rect">
            <a:avLst/>
          </a:prstGeom>
          <a:ln w="25400">
            <a:solidFill>
              <a:srgbClr val="FF0000"/>
            </a:solidFill>
          </a:ln>
        </p:spPr>
        <p:txBody>
          <a:bodyPr wrap="square" anchor="ctr">
            <a:spAutoFit/>
          </a:bodyPr>
          <a:lstStyle/>
          <a:p>
            <a:pPr algn="ctr"/>
            <a:r>
              <a:rPr lang="en-US" sz="2000" b="1" i="1" dirty="0" smtClean="0"/>
              <a:t>Questions </a:t>
            </a:r>
            <a:r>
              <a:rPr lang="en-US" sz="2000" b="1" i="1" dirty="0"/>
              <a:t>displays only if </a:t>
            </a:r>
            <a:r>
              <a:rPr lang="en-US" sz="2000" b="1" i="1" dirty="0" smtClean="0"/>
              <a:t>transport </a:t>
            </a:r>
            <a:r>
              <a:rPr lang="en-US" sz="2000" b="1" i="1" dirty="0"/>
              <a:t>passengers NOT for compensation</a:t>
            </a:r>
          </a:p>
        </p:txBody>
      </p:sp>
      <p:sp>
        <p:nvSpPr>
          <p:cNvPr id="13" name="Content Placeholder 1"/>
          <p:cNvSpPr txBox="1">
            <a:spLocks/>
          </p:cNvSpPr>
          <p:nvPr>
            <p:custDataLst>
              <p:tags r:id="rId4"/>
            </p:custDataLst>
          </p:nvPr>
        </p:nvSpPr>
        <p:spPr>
          <a:xfrm>
            <a:off x="139504" y="1967804"/>
            <a:ext cx="4269214"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migrant workers?</a:t>
            </a:r>
          </a:p>
        </p:txBody>
      </p:sp>
      <p:sp>
        <p:nvSpPr>
          <p:cNvPr id="26" name="Content Placeholder 2"/>
          <p:cNvSpPr txBox="1">
            <a:spLocks/>
          </p:cNvSpPr>
          <p:nvPr>
            <p:custDataLst>
              <p:tags r:id="rId5"/>
            </p:custDataLst>
          </p:nvPr>
        </p:nvSpPr>
        <p:spPr>
          <a:xfrm>
            <a:off x="4585200" y="1979980"/>
            <a:ext cx="4312816"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Passengers across state lines</a:t>
            </a:r>
            <a:r>
              <a:rPr lang="en-US" sz="2400" dirty="0" smtClean="0"/>
              <a:t>, otherwise known as </a:t>
            </a:r>
            <a:r>
              <a:rPr lang="en-US" sz="2400" b="1" i="1" dirty="0" smtClean="0"/>
              <a:t>Interstate</a:t>
            </a:r>
            <a:r>
              <a:rPr lang="en-US" sz="2400" dirty="0" smtClean="0"/>
              <a:t> </a:t>
            </a:r>
            <a:r>
              <a:rPr lang="en-US" sz="2400" dirty="0"/>
              <a:t>Commerce?</a:t>
            </a:r>
          </a:p>
        </p:txBody>
      </p:sp>
      <p:pic>
        <p:nvPicPr>
          <p:cNvPr id="7174" name="Picture 6" descr="Will the Applicant transport Passengers across state lines otherwise known as Interstate Commerce?&#10;If the Applicant will transport Passengers across state lines, select the Yes box.&#10;If the Applicant will NOT transport Passengers across state lines, select the No box.&#10;Click Next in the Navigation Menu to move to the next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574" y="3573671"/>
            <a:ext cx="4399343" cy="249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403255"/>
            <a:ext cx="2133600" cy="365125"/>
          </a:xfrm>
        </p:spPr>
        <p:txBody>
          <a:bodyPr/>
          <a:lstStyle/>
          <a:p>
            <a:fld id="{001E099F-D07E-4DB9-AE8A-89E43E73D4FA}" type="slidenum">
              <a:rPr lang="en-US" smtClean="0"/>
              <a:t>18</a:t>
            </a:fld>
            <a:endParaRPr lang="en-US"/>
          </a:p>
        </p:txBody>
      </p:sp>
      <p:pic>
        <p:nvPicPr>
          <p:cNvPr id="9" name="Picture 3" descr="Will the Applicant transport migrant workers?&#10;If the Applicant will transport migrant workers, select the Yes box.&#10;If the Applicant will NOT transport migrant workers, select the No box.&#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504" y="3573671"/>
            <a:ext cx="4324350" cy="249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75895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custDataLst>
              <p:tags r:id="rId3"/>
            </p:custDataLst>
          </p:nvPr>
        </p:nvSpPr>
        <p:spPr>
          <a:xfrm>
            <a:off x="94195" y="1352362"/>
            <a:ext cx="447780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a:t>
            </a:r>
            <a:r>
              <a:rPr lang="en-US" sz="2400" dirty="0" smtClean="0"/>
              <a:t>provide Property and/or Household Goods (HHG) </a:t>
            </a:r>
            <a:r>
              <a:rPr lang="en-US" sz="2400" dirty="0"/>
              <a:t>Broker services?</a:t>
            </a:r>
            <a:endParaRPr lang="en-US" sz="2400" dirty="0" smtClean="0"/>
          </a:p>
        </p:txBody>
      </p:sp>
      <p:pic>
        <p:nvPicPr>
          <p:cNvPr id="8195" name="Picture 3" descr="Will the Applicant provide Property and/or Household Goods (HHG) Broker services?&#10;If the Applicant will NOT provide Broker services, select the No box. &#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14" y="3014503"/>
            <a:ext cx="4378071" cy="267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Content Placeholder 2"/>
          <p:cNvSpPr txBox="1">
            <a:spLocks/>
          </p:cNvSpPr>
          <p:nvPr>
            <p:custDataLst>
              <p:tags r:id="rId4"/>
            </p:custDataLst>
          </p:nvPr>
        </p:nvSpPr>
        <p:spPr>
          <a:xfrm>
            <a:off x="4647895" y="1352361"/>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provide Freight Forwarder services?</a:t>
            </a:r>
          </a:p>
        </p:txBody>
      </p:sp>
      <p:pic>
        <p:nvPicPr>
          <p:cNvPr id="8196" name="Picture 4" descr="Will the Applicant provide Freight Forwarder services?&#10;If the Applicant will NOT provide Freight Forwarder services,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1645" y="3026378"/>
            <a:ext cx="4346009" cy="267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34730"/>
            <a:ext cx="2133600" cy="365125"/>
          </a:xfrm>
        </p:spPr>
        <p:txBody>
          <a:bodyPr/>
          <a:lstStyle/>
          <a:p>
            <a:fld id="{001E099F-D07E-4DB9-AE8A-89E43E73D4FA}" type="slidenum">
              <a:rPr lang="en-US" smtClean="0"/>
              <a:t>19</a:t>
            </a:fld>
            <a:endParaRPr lang="en-US" dirty="0"/>
          </a:p>
        </p:txBody>
      </p:sp>
    </p:spTree>
    <p:custDataLst>
      <p:tags r:id="rId1"/>
    </p:custDataLst>
    <p:extLst>
      <p:ext uri="{BB962C8B-B14F-4D97-AF65-F5344CB8AC3E}">
        <p14:creationId xmlns:p14="http://schemas.microsoft.com/office/powerpoint/2010/main" val="423213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228600" y="1298448"/>
            <a:ext cx="8686800" cy="4727448"/>
          </a:xfrm>
        </p:spPr>
        <p:txBody>
          <a:bodyPr>
            <a:normAutofit/>
          </a:bodyPr>
          <a:lstStyle/>
          <a:p>
            <a:pPr marL="0" indent="0">
              <a:buNone/>
            </a:pPr>
            <a:r>
              <a:rPr lang="en-US" sz="2600" b="1" i="1" dirty="0"/>
              <a:t>Prerequisite:  </a:t>
            </a:r>
            <a:r>
              <a:rPr lang="en-US" sz="2600" i="1" dirty="0"/>
              <a:t>Completion of the training module titled </a:t>
            </a:r>
            <a:r>
              <a:rPr lang="en-US" sz="2600" b="1" i="1" dirty="0"/>
              <a:t>‘Introduction to Submit an Application for New Registration’ </a:t>
            </a:r>
          </a:p>
          <a:p>
            <a:pPr marL="0" indent="0">
              <a:buNone/>
            </a:pPr>
            <a:endParaRPr lang="en-US" sz="2000" b="1" i="1" dirty="0"/>
          </a:p>
          <a:p>
            <a:r>
              <a:rPr lang="en-US" sz="2400" dirty="0" smtClean="0"/>
              <a:t>Provide Motor Carriers of Passengers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 </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a:p>
        </p:txBody>
      </p:sp>
    </p:spTree>
    <p:custDataLst>
      <p:tags r:id="rId1"/>
    </p:custDataLst>
    <p:extLst>
      <p:ext uri="{BB962C8B-B14F-4D97-AF65-F5344CB8AC3E}">
        <p14:creationId xmlns:p14="http://schemas.microsoft.com/office/powerpoint/2010/main" val="35822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15" name="Content Placeholder 1"/>
          <p:cNvSpPr txBox="1">
            <a:spLocks/>
          </p:cNvSpPr>
          <p:nvPr>
            <p:custDataLst>
              <p:tags r:id="rId3"/>
            </p:custDataLst>
          </p:nvPr>
        </p:nvSpPr>
        <p:spPr>
          <a:xfrm>
            <a:off x="94195" y="1352362"/>
            <a:ext cx="447780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 Cargo Tank Facility?</a:t>
            </a:r>
          </a:p>
        </p:txBody>
      </p:sp>
      <p:pic>
        <p:nvPicPr>
          <p:cNvPr id="9220" name="Picture 4" descr="Will the Applicant operate a Cargo Tank Facility?&#10;If the Applicant will NOT operate a Cargo Tank Facility, select the No box.&#10;Click Next in the Navigation Menu to move to the next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25" y="2973630"/>
            <a:ext cx="4467225" cy="27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ontent Placeholder 2"/>
          <p:cNvSpPr txBox="1">
            <a:spLocks/>
          </p:cNvSpPr>
          <p:nvPr>
            <p:custDataLst>
              <p:tags r:id="rId4"/>
            </p:custDataLst>
          </p:nvPr>
        </p:nvSpPr>
        <p:spPr>
          <a:xfrm>
            <a:off x="4598012" y="1352362"/>
            <a:ext cx="447780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as a Driveaway?</a:t>
            </a:r>
            <a:endParaRPr lang="en-US" sz="2400" dirty="0" smtClean="0"/>
          </a:p>
        </p:txBody>
      </p:sp>
      <p:pic>
        <p:nvPicPr>
          <p:cNvPr id="9221" name="Picture 5" descr="Will the Applicant operate as a Driveaway?&#10;If the Applicant will NOT operate as a Driveaway, select the No box.  &#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2812" y="2973631"/>
            <a:ext cx="4410075" cy="27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20</a:t>
            </a:fld>
            <a:endParaRPr lang="en-US"/>
          </a:p>
        </p:txBody>
      </p:sp>
    </p:spTree>
    <p:custDataLst>
      <p:tags r:id="rId1"/>
    </p:custDataLst>
    <p:extLst>
      <p:ext uri="{BB962C8B-B14F-4D97-AF65-F5344CB8AC3E}">
        <p14:creationId xmlns:p14="http://schemas.microsoft.com/office/powerpoint/2010/main" val="1577883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15" name="Content Placeholder 1"/>
          <p:cNvSpPr txBox="1">
            <a:spLocks/>
          </p:cNvSpPr>
          <p:nvPr>
            <p:custDataLst>
              <p:tags r:id="rId3"/>
            </p:custDataLst>
          </p:nvPr>
        </p:nvSpPr>
        <p:spPr>
          <a:xfrm>
            <a:off x="170090" y="1316737"/>
            <a:ext cx="3583192" cy="12774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as a </a:t>
            </a:r>
            <a:r>
              <a:rPr lang="en-US" sz="2400" dirty="0" smtClean="0"/>
              <a:t>Towaway?</a:t>
            </a:r>
          </a:p>
        </p:txBody>
      </p:sp>
      <p:pic>
        <p:nvPicPr>
          <p:cNvPr id="10244" name="Picture 4" descr="Will the Applicant operate as a Towaway?&#10;If the Applicant will NOT operate as a Towaway, select the No box.&#10;Click Next in the Navigation Menu to move to the next page.&#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570" y="2720287"/>
            <a:ext cx="3659087" cy="219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custDataLst>
              <p:tags r:id="rId4"/>
            </p:custDataLst>
          </p:nvPr>
        </p:nvSpPr>
        <p:spPr>
          <a:xfrm>
            <a:off x="4647895" y="1316736"/>
            <a:ext cx="4279848" cy="12774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Please select all classifications of cargo that the Applicant will transport or </a:t>
            </a:r>
            <a:r>
              <a:rPr lang="en-US" sz="2400" dirty="0" smtClean="0"/>
              <a:t>handle</a:t>
            </a:r>
            <a:endParaRPr lang="en-US" sz="2400" dirty="0"/>
          </a:p>
        </p:txBody>
      </p:sp>
      <p:grpSp>
        <p:nvGrpSpPr>
          <p:cNvPr id="13" name="Group 12" descr="When completed, click Next in the Navigation Menu to move to the next page.&#10;"/>
          <p:cNvGrpSpPr/>
          <p:nvPr>
            <p:custDataLst>
              <p:tags r:id="rId5"/>
            </p:custDataLst>
          </p:nvPr>
        </p:nvGrpSpPr>
        <p:grpSpPr>
          <a:xfrm>
            <a:off x="3357680" y="2720287"/>
            <a:ext cx="5705595" cy="3309206"/>
            <a:chOff x="3357680" y="2720287"/>
            <a:chExt cx="5705595" cy="3309206"/>
          </a:xfrm>
        </p:grpSpPr>
        <p:pic>
          <p:nvPicPr>
            <p:cNvPr id="10243" name="Picture 3" descr="Please select all classifications of cargo that the Applicant will transport or handle.&#10;Select the Passengers check box.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4840" y="2720287"/>
              <a:ext cx="5098435" cy="330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custDataLst>
                <p:tags r:id="rId7"/>
              </p:custDataLst>
            </p:nvPr>
          </p:nvSpPr>
          <p:spPr>
            <a:xfrm>
              <a:off x="3357680" y="4866901"/>
              <a:ext cx="2008403" cy="5128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the </a:t>
              </a:r>
              <a:r>
                <a:rPr lang="en-US" sz="1400" b="1" i="1" dirty="0" smtClean="0">
                  <a:solidFill>
                    <a:schemeClr val="tx1"/>
                  </a:solidFill>
                </a:rPr>
                <a:t>Passengers </a:t>
              </a:r>
              <a:r>
                <a:rPr lang="en-US" sz="1400" dirty="0" smtClean="0">
                  <a:solidFill>
                    <a:schemeClr val="tx1"/>
                  </a:solidFill>
                </a:rPr>
                <a:t>check box</a:t>
              </a:r>
              <a:endParaRPr lang="en-US" sz="1400" dirty="0">
                <a:solidFill>
                  <a:schemeClr val="tx1"/>
                </a:solidFill>
              </a:endParaRPr>
            </a:p>
          </p:txBody>
        </p:sp>
        <p:cxnSp>
          <p:nvCxnSpPr>
            <p:cNvPr id="30" name="Straight Arrow Connector 29"/>
            <p:cNvCxnSpPr>
              <a:stCxn id="31" idx="0"/>
            </p:cNvCxnSpPr>
            <p:nvPr/>
          </p:nvCxnSpPr>
          <p:spPr>
            <a:xfrm flipV="1">
              <a:off x="4361882" y="4567587"/>
              <a:ext cx="0" cy="299314"/>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21</a:t>
            </a:fld>
            <a:endParaRPr lang="en-US"/>
          </a:p>
        </p:txBody>
      </p:sp>
    </p:spTree>
    <p:custDataLst>
      <p:tags r:id="rId1"/>
    </p:custDataLst>
    <p:extLst>
      <p:ext uri="{BB962C8B-B14F-4D97-AF65-F5344CB8AC3E}">
        <p14:creationId xmlns:p14="http://schemas.microsoft.com/office/powerpoint/2010/main" val="29888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326348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Operation Classification Summary to ensure the answers provided are correct </a:t>
            </a:r>
          </a:p>
          <a:p>
            <a:endParaRPr lang="en-US" sz="2400" dirty="0" smtClean="0"/>
          </a:p>
          <a:p>
            <a:r>
              <a:rPr lang="en-US" sz="2400" dirty="0" smtClean="0"/>
              <a:t>To change an answer, click the question text</a:t>
            </a:r>
          </a:p>
        </p:txBody>
      </p:sp>
      <p:pic>
        <p:nvPicPr>
          <p:cNvPr id="9" name="Picture 2" descr="Screenshot of the URS Operation Classification Summary page with the questions and the answers provided.  Users must ensure that the information provided is correct.&#10;&#10;To edit the answer to a question, click the question text to return to the question.  "/>
          <p:cNvPicPr>
            <a:picLocks noGrp="1" noChangeAspect="1" noChangeArrowheads="1"/>
          </p:cNvPicPr>
          <p:nvPr>
            <p:ph sz="quarter" idx="4294967295"/>
          </p:nvPr>
        </p:nvPicPr>
        <p:blipFill rotWithShape="1">
          <a:blip r:embed="rId9">
            <a:extLst>
              <a:ext uri="{28A0092B-C50C-407E-A947-70E740481C1C}">
                <a14:useLocalDpi xmlns:a14="http://schemas.microsoft.com/office/drawing/2010/main" val="0"/>
              </a:ext>
            </a:extLst>
          </a:blip>
          <a:srcRect/>
          <a:stretch/>
        </p:blipFill>
        <p:spPr bwMode="auto">
          <a:xfrm>
            <a:off x="3964840" y="1345130"/>
            <a:ext cx="5055979" cy="38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6" name="Group 15" descr="To edit an answer click the question text."/>
          <p:cNvGrpSpPr/>
          <p:nvPr>
            <p:custDataLst>
              <p:tags r:id="rId4"/>
            </p:custDataLst>
          </p:nvPr>
        </p:nvGrpSpPr>
        <p:grpSpPr>
          <a:xfrm>
            <a:off x="6165795" y="2290575"/>
            <a:ext cx="2482249" cy="527750"/>
            <a:chOff x="6165795" y="2290575"/>
            <a:chExt cx="2482249" cy="527750"/>
          </a:xfrm>
        </p:grpSpPr>
        <p:sp>
          <p:nvSpPr>
            <p:cNvPr id="15" name="Rectangle 14"/>
            <p:cNvSpPr/>
            <p:nvPr>
              <p:custDataLst>
                <p:tags r:id="rId6"/>
              </p:custDataLst>
            </p:nvPr>
          </p:nvSpPr>
          <p:spPr>
            <a:xfrm>
              <a:off x="6706098" y="2290575"/>
              <a:ext cx="1941946" cy="52775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14" name="Straight Arrow Connector 13"/>
            <p:cNvCxnSpPr/>
            <p:nvPr/>
          </p:nvCxnSpPr>
          <p:spPr>
            <a:xfrm flipH="1">
              <a:off x="6165795" y="2554451"/>
              <a:ext cx="540303"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22</a:t>
            </a:fld>
            <a:endParaRPr lang="en-US"/>
          </a:p>
        </p:txBody>
      </p:sp>
    </p:spTree>
    <p:custDataLst>
      <p:tags r:id="rId1"/>
    </p:custDataLst>
    <p:extLst>
      <p:ext uri="{BB962C8B-B14F-4D97-AF65-F5344CB8AC3E}">
        <p14:creationId xmlns:p14="http://schemas.microsoft.com/office/powerpoint/2010/main" val="3818667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p:cNvSpPr>
            <a:spLocks noGrp="1"/>
          </p:cNvSpPr>
          <p:nvPr>
            <p:ph type="title"/>
            <p:custDataLst>
              <p:tags r:id="rId2"/>
            </p:custDataLst>
          </p:nvPr>
        </p:nvSpPr>
        <p:spPr>
          <a:xfrm>
            <a:off x="0" y="722376"/>
            <a:ext cx="9144000" cy="457200"/>
          </a:xfrm>
        </p:spPr>
        <p:txBody>
          <a:bodyPr/>
          <a:lstStyle/>
          <a:p>
            <a:r>
              <a:rPr lang="en-US" sz="2800" b="1" dirty="0" smtClean="0"/>
              <a:t>Vehicles</a:t>
            </a:r>
            <a:endParaRPr lang="en-US" sz="1800" b="1" dirty="0"/>
          </a:p>
        </p:txBody>
      </p:sp>
      <p:sp>
        <p:nvSpPr>
          <p:cNvPr id="8" name="Content Placeholder 1"/>
          <p:cNvSpPr txBox="1">
            <a:spLocks/>
          </p:cNvSpPr>
          <p:nvPr>
            <p:custDataLst>
              <p:tags r:id="rId3"/>
            </p:custDataLst>
          </p:nvPr>
        </p:nvSpPr>
        <p:spPr>
          <a:xfrm>
            <a:off x="94195" y="1316736"/>
            <a:ext cx="4326015" cy="476858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Motor Vehicles being planned to operate:</a:t>
            </a:r>
          </a:p>
          <a:p>
            <a:endParaRPr lang="en-US" sz="1200" dirty="0" smtClean="0">
              <a:solidFill>
                <a:prstClr val="black"/>
              </a:solidFill>
            </a:endParaRP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non-CMVs</a:t>
            </a:r>
          </a:p>
          <a:p>
            <a:pPr lvl="1"/>
            <a:r>
              <a:rPr lang="en-US" sz="2000" dirty="0" smtClean="0">
                <a:solidFill>
                  <a:prstClr val="black"/>
                </a:solidFill>
              </a:rPr>
              <a:t>Type </a:t>
            </a:r>
            <a:r>
              <a:rPr lang="en-US" sz="2000" dirty="0">
                <a:solidFill>
                  <a:prstClr val="black"/>
                </a:solidFill>
              </a:rPr>
              <a:t>of </a:t>
            </a:r>
            <a:r>
              <a:rPr lang="en-US" sz="2000" dirty="0" smtClean="0">
                <a:solidFill>
                  <a:prstClr val="black"/>
                </a:solidFill>
              </a:rPr>
              <a:t>CMVs</a:t>
            </a:r>
          </a:p>
          <a:p>
            <a:pPr lvl="1"/>
            <a:r>
              <a:rPr lang="en-US" sz="2000" dirty="0" smtClean="0">
                <a:solidFill>
                  <a:prstClr val="black"/>
                </a:solidFill>
              </a:rPr>
              <a:t>Number of CMVs operating  in </a:t>
            </a:r>
            <a:r>
              <a:rPr lang="en-US" sz="2000" dirty="0">
                <a:solidFill>
                  <a:prstClr val="black"/>
                </a:solidFill>
              </a:rPr>
              <a:t>Canada or </a:t>
            </a:r>
            <a:r>
              <a:rPr lang="en-US" sz="2000" dirty="0" smtClean="0">
                <a:solidFill>
                  <a:prstClr val="black"/>
                </a:solidFill>
              </a:rPr>
              <a:t>Mexico</a:t>
            </a:r>
          </a:p>
          <a:p>
            <a:pPr lvl="1"/>
            <a:r>
              <a:rPr lang="en-US" sz="2000" dirty="0" smtClean="0">
                <a:solidFill>
                  <a:prstClr val="black"/>
                </a:solidFill>
              </a:rPr>
              <a:t>Number of CMVs that will operate in Canada </a:t>
            </a:r>
            <a:r>
              <a:rPr lang="en-US" sz="2000" dirty="0">
                <a:solidFill>
                  <a:prstClr val="black"/>
                </a:solidFill>
              </a:rPr>
              <a:t>or </a:t>
            </a:r>
            <a:r>
              <a:rPr lang="en-US" sz="2000" dirty="0" smtClean="0">
                <a:solidFill>
                  <a:prstClr val="black"/>
                </a:solidFill>
              </a:rPr>
              <a:t>Mexico</a:t>
            </a:r>
          </a:p>
          <a:p>
            <a:pPr lvl="1"/>
            <a:r>
              <a:rPr lang="en-US" sz="2000" dirty="0">
                <a:solidFill>
                  <a:prstClr val="black"/>
                </a:solidFill>
              </a:rPr>
              <a:t>Number of CMVs that will operate in Interstate commerce</a:t>
            </a:r>
          </a:p>
          <a:p>
            <a:pPr lvl="1"/>
            <a:r>
              <a:rPr lang="en-US" sz="2000" dirty="0">
                <a:solidFill>
                  <a:prstClr val="black"/>
                </a:solidFill>
              </a:rPr>
              <a:t>Number of CMVs that will operate in Intrastate </a:t>
            </a:r>
            <a:r>
              <a:rPr lang="en-US" sz="2000" dirty="0" smtClean="0">
                <a:solidFill>
                  <a:prstClr val="black"/>
                </a:solidFill>
              </a:rPr>
              <a:t>commerce</a:t>
            </a:r>
          </a:p>
        </p:txBody>
      </p:sp>
      <p:pic>
        <p:nvPicPr>
          <p:cNvPr id="36866" name="Picture 2" descr="Screenshot of the URS Vehicles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81219" y="2688603"/>
            <a:ext cx="4259025" cy="2048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custDataLst>
              <p:tags r:id="rId4"/>
            </p:custDataLst>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23</a:t>
            </a:fld>
            <a:endParaRPr lang="en-US">
              <a:solidFill>
                <a:prstClr val="black"/>
              </a:solidFill>
            </a:endParaRPr>
          </a:p>
        </p:txBody>
      </p:sp>
    </p:spTree>
    <p:custDataLst>
      <p:tags r:id="rId1"/>
    </p:custDataLst>
    <p:extLst>
      <p:ext uri="{BB962C8B-B14F-4D97-AF65-F5344CB8AC3E}">
        <p14:creationId xmlns:p14="http://schemas.microsoft.com/office/powerpoint/2010/main" val="2229140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22" name="Content Placeholder 1"/>
          <p:cNvSpPr txBox="1">
            <a:spLocks/>
          </p:cNvSpPr>
          <p:nvPr>
            <p:custDataLst>
              <p:tags r:id="rId3"/>
            </p:custDataLst>
          </p:nvPr>
        </p:nvSpPr>
        <p:spPr>
          <a:xfrm>
            <a:off x="94195" y="1316737"/>
            <a:ext cx="8803820"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a:t>
            </a:r>
            <a:r>
              <a:rPr lang="en-US" sz="2400" dirty="0" smtClean="0"/>
              <a:t>the </a:t>
            </a:r>
            <a:r>
              <a:rPr lang="en-US" sz="2400" dirty="0"/>
              <a:t>number of </a:t>
            </a:r>
            <a:r>
              <a:rPr lang="en-US" sz="2400" dirty="0" smtClean="0"/>
              <a:t>non-Commercial Motor Vehicles (CMV) </a:t>
            </a:r>
            <a:r>
              <a:rPr lang="en-US" sz="2400" dirty="0"/>
              <a:t>the Applicant plans to </a:t>
            </a:r>
            <a:r>
              <a:rPr lang="en-US" sz="2400" dirty="0" smtClean="0"/>
              <a:t>operate.</a:t>
            </a:r>
          </a:p>
        </p:txBody>
      </p:sp>
      <p:pic>
        <p:nvPicPr>
          <p:cNvPr id="12291" name="Picture 3" descr="Please provide the number of non-Commercial Motor Vehicles the Applicant plans to operate.&#10;Enter or use the up or down arrows to provide the number of Non-CMV(s) used to transport Passengers.  Enter ‘0’ if there are no vehicles.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767" y="2290575"/>
            <a:ext cx="61626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24</a:t>
            </a:fld>
            <a:endParaRPr lang="en-US"/>
          </a:p>
        </p:txBody>
      </p:sp>
    </p:spTree>
    <p:custDataLst>
      <p:tags r:id="rId1"/>
    </p:custDataLst>
    <p:extLst>
      <p:ext uri="{BB962C8B-B14F-4D97-AF65-F5344CB8AC3E}">
        <p14:creationId xmlns:p14="http://schemas.microsoft.com/office/powerpoint/2010/main" val="1048731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6"/>
            <a:ext cx="3642959" cy="46926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Commercial motor vehicle(s) will the Applicant operate </a:t>
            </a:r>
            <a:r>
              <a:rPr lang="en-US" sz="2400" dirty="0" smtClean="0"/>
              <a:t>(select all that apply)?</a:t>
            </a:r>
          </a:p>
          <a:p>
            <a:pPr lvl="1"/>
            <a:r>
              <a:rPr lang="en-US" sz="2000" dirty="0" smtClean="0"/>
              <a:t>Motor Coaches</a:t>
            </a:r>
          </a:p>
          <a:p>
            <a:pPr lvl="1"/>
            <a:r>
              <a:rPr lang="en-US" sz="2000" dirty="0" smtClean="0"/>
              <a:t>School Buses</a:t>
            </a:r>
          </a:p>
          <a:p>
            <a:pPr lvl="1"/>
            <a:r>
              <a:rPr lang="en-US" sz="2000" dirty="0" smtClean="0"/>
              <a:t>Mini-Buses</a:t>
            </a:r>
          </a:p>
          <a:p>
            <a:pPr lvl="1"/>
            <a:r>
              <a:rPr lang="en-US" sz="2000" dirty="0" smtClean="0"/>
              <a:t>Vans</a:t>
            </a:r>
          </a:p>
          <a:p>
            <a:pPr lvl="1"/>
            <a:r>
              <a:rPr lang="en-US" sz="2000" dirty="0" smtClean="0"/>
              <a:t>Limousine</a:t>
            </a:r>
            <a:r>
              <a:rPr lang="en-US" sz="2000" dirty="0"/>
              <a:t>s</a:t>
            </a:r>
            <a:endParaRPr lang="en-US" sz="2000" dirty="0" smtClean="0"/>
          </a:p>
        </p:txBody>
      </p:sp>
      <p:pic>
        <p:nvPicPr>
          <p:cNvPr id="13315" name="Picture 3" descr="What type of Commercial motor vehicle(s) will the Applicant operate (select all that apply)?&#10;For each type of CMV identified, provide how many are: &#10;Owned&#10;Term Leased&#10;Trip Leased&#10;Towaway/Driveaway&#10;Enter or use the up or down arrows to provide the number of vehicles.  Enter ‘0’ if the vehicle type doesn’t apply.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6847" y="728881"/>
            <a:ext cx="4671392" cy="538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25</a:t>
            </a:fld>
            <a:endParaRPr lang="en-US"/>
          </a:p>
        </p:txBody>
      </p:sp>
    </p:spTree>
    <p:custDataLst>
      <p:tags r:id="rId1"/>
    </p:custDataLst>
    <p:extLst>
      <p:ext uri="{BB962C8B-B14F-4D97-AF65-F5344CB8AC3E}">
        <p14:creationId xmlns:p14="http://schemas.microsoft.com/office/powerpoint/2010/main" val="2524672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6" y="1316737"/>
            <a:ext cx="4403374" cy="12774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number of </a:t>
            </a:r>
            <a:r>
              <a:rPr lang="en-US" sz="2400" dirty="0" smtClean="0"/>
              <a:t>CMV(s) the </a:t>
            </a:r>
            <a:r>
              <a:rPr lang="en-US" sz="2400" dirty="0"/>
              <a:t>Applicant will operate in Canada or Mexico.</a:t>
            </a:r>
            <a:endParaRPr lang="en-US" sz="2400" dirty="0" smtClean="0"/>
          </a:p>
        </p:txBody>
      </p:sp>
      <p:pic>
        <p:nvPicPr>
          <p:cNvPr id="14340" name="Picture 4" descr="Provide the number of CMV(s) the Applicant will operate in Canada or Mexico.  &#10;Enter or use the up or down arrows to provide the number of CMV(s) the Applicant will operate in Canada or Mexico.  Enter ‘0’ if there are no CMVs.&#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24" y="2973630"/>
            <a:ext cx="4448474" cy="289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1"/>
          <p:cNvSpPr txBox="1">
            <a:spLocks/>
          </p:cNvSpPr>
          <p:nvPr>
            <p:custDataLst>
              <p:tags r:id="rId4"/>
            </p:custDataLst>
          </p:nvPr>
        </p:nvSpPr>
        <p:spPr>
          <a:xfrm>
            <a:off x="4788985" y="1316736"/>
            <a:ext cx="4138757"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number of </a:t>
            </a:r>
            <a:r>
              <a:rPr lang="en-US" sz="2400" dirty="0" smtClean="0"/>
              <a:t>CMVs the </a:t>
            </a:r>
            <a:r>
              <a:rPr lang="en-US" sz="2400" dirty="0"/>
              <a:t>Applicant </a:t>
            </a:r>
            <a:r>
              <a:rPr lang="en-US" sz="2400" dirty="0" smtClean="0"/>
              <a:t>will </a:t>
            </a:r>
            <a:r>
              <a:rPr lang="en-US" sz="2400" dirty="0"/>
              <a:t>operate solely in </a:t>
            </a:r>
            <a:r>
              <a:rPr lang="en-US" sz="2400" b="1" i="1" dirty="0"/>
              <a:t>Interstate </a:t>
            </a:r>
            <a:r>
              <a:rPr lang="en-US" sz="2400" dirty="0"/>
              <a:t>Commerce.</a:t>
            </a:r>
          </a:p>
        </p:txBody>
      </p:sp>
      <p:pic>
        <p:nvPicPr>
          <p:cNvPr id="14341" name="Picture 5" descr="Provide the number of CMVs the Applicant will operate solely in Interstate Commerce.&#10;Enter or use the up or down arrows to provide the number of CMV(s) the Applicant will operate in solely in Interstate Commerce.  Enter ‘0’ if there are no CMV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7895" y="2984263"/>
            <a:ext cx="4401909" cy="288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26</a:t>
            </a:fld>
            <a:endParaRPr lang="en-US"/>
          </a:p>
        </p:txBody>
      </p:sp>
    </p:spTree>
    <p:custDataLst>
      <p:tags r:id="rId1"/>
    </p:custDataLst>
    <p:extLst>
      <p:ext uri="{BB962C8B-B14F-4D97-AF65-F5344CB8AC3E}">
        <p14:creationId xmlns:p14="http://schemas.microsoft.com/office/powerpoint/2010/main" val="79097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5" y="1316737"/>
            <a:ext cx="8939338"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number of CMVs the Applicant will operate solely in </a:t>
            </a:r>
            <a:r>
              <a:rPr lang="en-US" sz="2400" b="1" i="1" dirty="0" smtClean="0"/>
              <a:t>Intrastate</a:t>
            </a:r>
            <a:r>
              <a:rPr lang="en-US" sz="2400" dirty="0" smtClean="0"/>
              <a:t> </a:t>
            </a:r>
            <a:r>
              <a:rPr lang="en-US" sz="2400" dirty="0"/>
              <a:t>Commerce.</a:t>
            </a:r>
          </a:p>
        </p:txBody>
      </p:sp>
      <p:pic>
        <p:nvPicPr>
          <p:cNvPr id="15363" name="Picture 3" descr="Provide the number of CMVs the Applicant will operate solely in Intrastate Commerce.&#10;Enter or use the up or down arrows to provide the number of CMV(s) the Applicant will operate in solely in Intrastate Commerce.  Enter ‘0’ if there are no CMV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262" y="2271470"/>
            <a:ext cx="6287580" cy="364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27</a:t>
            </a:fld>
            <a:endParaRPr lang="en-US"/>
          </a:p>
        </p:txBody>
      </p:sp>
    </p:spTree>
    <p:custDataLst>
      <p:tags r:id="rId1"/>
    </p:custDataLst>
    <p:extLst>
      <p:ext uri="{BB962C8B-B14F-4D97-AF65-F5344CB8AC3E}">
        <p14:creationId xmlns:p14="http://schemas.microsoft.com/office/powerpoint/2010/main" val="3627568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6" name="Content Placeholder 1"/>
          <p:cNvSpPr txBox="1">
            <a:spLocks/>
          </p:cNvSpPr>
          <p:nvPr>
            <p:custDataLst>
              <p:tags r:id="rId3"/>
            </p:custDataLst>
          </p:nvPr>
        </p:nvSpPr>
        <p:spPr>
          <a:xfrm>
            <a:off x="94195" y="1316737"/>
            <a:ext cx="371885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Vehicles Summary to ensure the answers provided are correct </a:t>
            </a:r>
          </a:p>
          <a:p>
            <a:endParaRPr lang="en-US" sz="2400" dirty="0" smtClean="0"/>
          </a:p>
          <a:p>
            <a:r>
              <a:rPr lang="en-US" sz="2400" dirty="0" smtClean="0"/>
              <a:t>To change an answer, click the question text</a:t>
            </a:r>
          </a:p>
        </p:txBody>
      </p:sp>
      <p:pic>
        <p:nvPicPr>
          <p:cNvPr id="16387" name="Picture 3" descr="Review the Vehicles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6214" y="751409"/>
            <a:ext cx="4670691" cy="536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28</a:t>
            </a:fld>
            <a:endParaRPr lang="en-US"/>
          </a:p>
        </p:txBody>
      </p:sp>
    </p:spTree>
    <p:custDataLst>
      <p:tags r:id="rId1"/>
    </p:custDataLst>
    <p:extLst>
      <p:ext uri="{BB962C8B-B14F-4D97-AF65-F5344CB8AC3E}">
        <p14:creationId xmlns:p14="http://schemas.microsoft.com/office/powerpoint/2010/main" val="393078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p:cNvSpPr>
            <a:spLocks noGrp="1"/>
          </p:cNvSpPr>
          <p:nvPr>
            <p:ph type="title"/>
            <p:custDataLst>
              <p:tags r:id="rId2"/>
            </p:custDataLst>
          </p:nvPr>
        </p:nvSpPr>
        <p:spPr>
          <a:xfrm>
            <a:off x="0" y="722376"/>
            <a:ext cx="9144000" cy="457200"/>
          </a:xfrm>
        </p:spPr>
        <p:txBody>
          <a:bodyPr/>
          <a:lstStyle/>
          <a:p>
            <a:r>
              <a:rPr lang="en-US" sz="2800" b="1" dirty="0" smtClean="0"/>
              <a:t>Drivers</a:t>
            </a:r>
            <a:endParaRPr lang="en-US" sz="18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type of drivers the Applicant will utilize:</a:t>
            </a:r>
          </a:p>
          <a:p>
            <a:pPr marL="0" indent="0">
              <a:buFont typeface="Arial" panose="020B0604020202020204" pitchFamily="34" charset="0"/>
              <a:buNone/>
            </a:pPr>
            <a:endParaRPr lang="en-US" sz="1200" dirty="0">
              <a:solidFill>
                <a:prstClr val="black"/>
              </a:solidFill>
            </a:endParaRPr>
          </a:p>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a:t>
            </a:r>
            <a:r>
              <a:rPr lang="en-US" sz="2000" dirty="0">
                <a:solidFill>
                  <a:prstClr val="black"/>
                </a:solidFill>
              </a:rPr>
              <a:t>as </a:t>
            </a:r>
            <a:r>
              <a:rPr lang="en-US" sz="2000" dirty="0" smtClean="0">
                <a:solidFill>
                  <a:prstClr val="black"/>
                </a:solidFill>
              </a:rPr>
              <a:t>Interstate</a:t>
            </a: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drivers operating </a:t>
            </a:r>
            <a:r>
              <a:rPr lang="en-US" sz="2000" dirty="0">
                <a:solidFill>
                  <a:prstClr val="black"/>
                </a:solidFill>
              </a:rPr>
              <a:t>solely as </a:t>
            </a:r>
            <a:r>
              <a:rPr lang="en-US" sz="2000" dirty="0" smtClean="0">
                <a:solidFill>
                  <a:prstClr val="black"/>
                </a:solidFill>
              </a:rPr>
              <a:t>Intrastate</a:t>
            </a:r>
          </a:p>
          <a:p>
            <a:pPr lvl="1"/>
            <a:r>
              <a:rPr lang="en-US" sz="2000" dirty="0" smtClean="0">
                <a:solidFill>
                  <a:prstClr val="black"/>
                </a:solidFill>
              </a:rPr>
              <a:t>Number </a:t>
            </a:r>
            <a:r>
              <a:rPr lang="en-US" sz="2000" dirty="0">
                <a:solidFill>
                  <a:prstClr val="black"/>
                </a:solidFill>
              </a:rPr>
              <a:t>of drivers with a </a:t>
            </a:r>
            <a:r>
              <a:rPr lang="en-US" sz="2000" dirty="0" smtClean="0">
                <a:solidFill>
                  <a:prstClr val="black"/>
                </a:solidFill>
              </a:rPr>
              <a:t>CDL, </a:t>
            </a:r>
            <a:r>
              <a:rPr lang="en-US" sz="2000" dirty="0" err="1">
                <a:solidFill>
                  <a:prstClr val="black"/>
                </a:solidFill>
              </a:rPr>
              <a:t>Licencia</a:t>
            </a:r>
            <a:r>
              <a:rPr lang="en-US" sz="2000" dirty="0">
                <a:solidFill>
                  <a:prstClr val="black"/>
                </a:solidFill>
              </a:rPr>
              <a:t> Federal de Conductor (LFC), or a valid Canadian License Class 1, 2, 3, or 4 (or Class A, B, C, or D if licensed in Ontario</a:t>
            </a:r>
            <a:r>
              <a:rPr lang="en-US" sz="2000" dirty="0" smtClean="0">
                <a:solidFill>
                  <a:prstClr val="black"/>
                </a:solidFill>
              </a:rPr>
              <a:t>)</a:t>
            </a:r>
            <a:endParaRPr lang="en-US" sz="2400" dirty="0" smtClean="0">
              <a:solidFill>
                <a:prstClr val="black"/>
              </a:solidFill>
            </a:endParaRPr>
          </a:p>
        </p:txBody>
      </p:sp>
      <p:sp>
        <p:nvSpPr>
          <p:cNvPr id="8" name="Content Placeholder 2"/>
          <p:cNvSpPr txBox="1">
            <a:spLocks/>
          </p:cNvSpPr>
          <p:nvPr>
            <p:custDataLst>
              <p:tags r:id="rId4"/>
            </p:custDataLst>
          </p:nvPr>
        </p:nvSpPr>
        <p:spPr>
          <a:xfrm>
            <a:off x="4572000" y="5121183"/>
            <a:ext cx="4325111" cy="8727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in </a:t>
            </a:r>
            <a:r>
              <a:rPr lang="en-US" sz="2000" dirty="0">
                <a:solidFill>
                  <a:prstClr val="black"/>
                </a:solidFill>
              </a:rPr>
              <a:t>Canada or </a:t>
            </a:r>
            <a:r>
              <a:rPr lang="en-US" sz="2000" dirty="0" smtClean="0">
                <a:solidFill>
                  <a:prstClr val="black"/>
                </a:solidFill>
              </a:rPr>
              <a:t>Mexico</a:t>
            </a:r>
          </a:p>
        </p:txBody>
      </p:sp>
      <p:pic>
        <p:nvPicPr>
          <p:cNvPr id="13315" name="Picture 3" descr="Screenshot of the URS Drivers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1220" y="2653739"/>
            <a:ext cx="4098330" cy="2232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custDataLst>
              <p:tags r:id="rId5"/>
            </p:custDataLst>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a:t>
            </a:r>
            <a:endParaRPr lang="en-US" sz="14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29</a:t>
            </a:fld>
            <a:endParaRPr lang="en-US">
              <a:solidFill>
                <a:prstClr val="black"/>
              </a:solidFill>
            </a:endParaRPr>
          </a:p>
        </p:txBody>
      </p:sp>
    </p:spTree>
    <p:custDataLst>
      <p:tags r:id="rId1"/>
    </p:custDataLst>
    <p:extLst>
      <p:ext uri="{BB962C8B-B14F-4D97-AF65-F5344CB8AC3E}">
        <p14:creationId xmlns:p14="http://schemas.microsoft.com/office/powerpoint/2010/main" val="1680333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2061400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6" y="1316737"/>
            <a:ext cx="4250120" cy="18845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as </a:t>
            </a:r>
            <a:r>
              <a:rPr lang="en-US" sz="2400" b="1" i="1" dirty="0">
                <a:solidFill>
                  <a:prstClr val="black"/>
                </a:solidFill>
              </a:rPr>
              <a:t>Interstate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p>
        </p:txBody>
      </p:sp>
      <p:pic>
        <p:nvPicPr>
          <p:cNvPr id="18434" name="Picture 2" descr="What are the number of drivers who will operate as Interstate?&#10;Within a 100 Air-Mile Radius &#10;Beyond a 100 Air-Mile Radius&#10;Enter or use the up or down arrows to provide the number of drivers who will operate in Interstate Commerce within or beyond a 100 Air-Mile Radius. Enter ‘0’ if there are no driver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60" y="3429000"/>
            <a:ext cx="4420210" cy="252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3"/>
          <p:cNvSpPr txBox="1">
            <a:spLocks/>
          </p:cNvSpPr>
          <p:nvPr>
            <p:custDataLst>
              <p:tags r:id="rId4"/>
            </p:custDataLst>
          </p:nvPr>
        </p:nvSpPr>
        <p:spPr>
          <a:xfrm>
            <a:off x="4647895" y="789051"/>
            <a:ext cx="4370356" cy="57531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This question will display only for U.S. domiciled Motor Carriers </a:t>
            </a:r>
            <a:endParaRPr lang="en-US" sz="1400" b="1" dirty="0" smtClean="0"/>
          </a:p>
        </p:txBody>
      </p:sp>
      <p:sp>
        <p:nvSpPr>
          <p:cNvPr id="19" name="Content Placeholder 2"/>
          <p:cNvSpPr txBox="1">
            <a:spLocks/>
          </p:cNvSpPr>
          <p:nvPr>
            <p:custDataLst>
              <p:tags r:id="rId5"/>
            </p:custDataLst>
          </p:nvPr>
        </p:nvSpPr>
        <p:spPr>
          <a:xfrm>
            <a:off x="4647895" y="1316736"/>
            <a:ext cx="4279848" cy="19604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solely as </a:t>
            </a:r>
            <a:r>
              <a:rPr lang="en-US" sz="2400" b="1" i="1" dirty="0">
                <a:solidFill>
                  <a:prstClr val="black"/>
                </a:solidFill>
              </a:rPr>
              <a:t>Intrastate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endParaRPr lang="en-US" sz="1200" dirty="0">
              <a:solidFill>
                <a:prstClr val="black"/>
              </a:solidFill>
            </a:endParaRPr>
          </a:p>
        </p:txBody>
      </p:sp>
      <p:pic>
        <p:nvPicPr>
          <p:cNvPr id="18435" name="Picture 3" descr="This question will display only for U.S. domiciled Motor Carriers.&#10;What are the number of drivers who will operate solely as Intrastate?&#10;Within a 100 Air-Mile Radius &#10;Beyond a 100 Air-Mile Radius&#10;Enter or use the up or down arrows to provide the number of drivers who will operate solely in Intrastate Commerce within or beyond a 100 Air-Mile Radius. Enter ‘0’ if there are no drivers.&#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7895" y="3448261"/>
            <a:ext cx="4370356" cy="250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30</a:t>
            </a:fld>
            <a:endParaRPr lang="en-US">
              <a:solidFill>
                <a:prstClr val="black"/>
              </a:solidFill>
            </a:endParaRPr>
          </a:p>
        </p:txBody>
      </p:sp>
    </p:spTree>
    <p:custDataLst>
      <p:tags r:id="rId1"/>
    </p:custDataLst>
    <p:extLst>
      <p:ext uri="{BB962C8B-B14F-4D97-AF65-F5344CB8AC3E}">
        <p14:creationId xmlns:p14="http://schemas.microsoft.com/office/powerpoint/2010/main" val="791981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10" name="Content Placeholder 3"/>
          <p:cNvSpPr txBox="1">
            <a:spLocks/>
          </p:cNvSpPr>
          <p:nvPr>
            <p:custDataLst>
              <p:tags r:id="rId3"/>
            </p:custDataLst>
          </p:nvPr>
        </p:nvSpPr>
        <p:spPr>
          <a:xfrm>
            <a:off x="126500" y="1217675"/>
            <a:ext cx="4324288" cy="513059"/>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This question will NOT display for U.S. domiciled Motor Carriers </a:t>
            </a:r>
            <a:endParaRPr lang="en-US" sz="1400" b="1" dirty="0" smtClean="0"/>
          </a:p>
        </p:txBody>
      </p:sp>
      <p:sp>
        <p:nvSpPr>
          <p:cNvPr id="6" name="Content Placeholder 1"/>
          <p:cNvSpPr txBox="1">
            <a:spLocks/>
          </p:cNvSpPr>
          <p:nvPr>
            <p:custDataLst>
              <p:tags r:id="rId4"/>
            </p:custDataLst>
          </p:nvPr>
        </p:nvSpPr>
        <p:spPr>
          <a:xfrm>
            <a:off x="65315" y="1759309"/>
            <a:ext cx="4469669" cy="18687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solidFill>
                  <a:prstClr val="black"/>
                </a:solidFill>
              </a:rPr>
              <a:t>What are the number of drivers with a Commercial Driver's License (CDL), Licencia Federal de Conductor (LFC), or a valid Canadian License Class 1, 2, 3, or 4 (or Class A, B, C, or D if licensed in Ontario)?</a:t>
            </a:r>
          </a:p>
        </p:txBody>
      </p:sp>
      <p:pic>
        <p:nvPicPr>
          <p:cNvPr id="8" name="Picture 4" descr="This question will NOT display for U.S. domiciled Motor Carriers.&#10;What are the number of drivers with a Commercial Driver's License (CDL), Licencia Federal de Conductor (LFC), or a valid Canadian License Class 1, 2, 3, or 4 (or Class A, B, C, or D if licensed in Ontario)?&#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273" y="3656685"/>
            <a:ext cx="4329515" cy="245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txBox="1">
            <a:spLocks/>
          </p:cNvSpPr>
          <p:nvPr>
            <p:custDataLst>
              <p:tags r:id="rId5"/>
            </p:custDataLst>
          </p:nvPr>
        </p:nvSpPr>
        <p:spPr>
          <a:xfrm>
            <a:off x="4647895" y="1227201"/>
            <a:ext cx="4370356" cy="503533"/>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This question will display only for U.S. domiciled Motor Carriers </a:t>
            </a:r>
            <a:endParaRPr lang="en-US" sz="1400" b="1" dirty="0" smtClean="0"/>
          </a:p>
        </p:txBody>
      </p:sp>
      <p:sp>
        <p:nvSpPr>
          <p:cNvPr id="9" name="Content Placeholder 1"/>
          <p:cNvSpPr txBox="1">
            <a:spLocks/>
          </p:cNvSpPr>
          <p:nvPr>
            <p:custDataLst>
              <p:tags r:id="rId6"/>
            </p:custDataLst>
          </p:nvPr>
        </p:nvSpPr>
        <p:spPr>
          <a:xfrm>
            <a:off x="4799685" y="1798324"/>
            <a:ext cx="4233847" cy="9387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solidFill>
                  <a:prstClr val="black"/>
                </a:solidFill>
              </a:rPr>
              <a:t>What are the number of drivers who will operate in Canada or Mexico?</a:t>
            </a:r>
          </a:p>
        </p:txBody>
      </p:sp>
      <p:pic>
        <p:nvPicPr>
          <p:cNvPr id="19458" name="Picture 2" descr="This question will display only for U.S. domiciled Motor Carriers.&#10;What are the number of drivers who will operate in Canada or Mexico?&#10;Enter or use the up or down arrows to provide the number of drivers who will operate in Canada or Mexico.  Enter ‘0’ if there are no drivers.&#10;Click Next in the Navigation Menu to move to the next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2060" y="3628109"/>
            <a:ext cx="4318656" cy="212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solidFill>
                  <a:prstClr val="black"/>
                </a:solidFill>
              </a:rPr>
              <a:pPr/>
              <a:t>31</a:t>
            </a:fld>
            <a:endParaRPr lang="en-US">
              <a:solidFill>
                <a:prstClr val="black"/>
              </a:solidFill>
            </a:endParaRPr>
          </a:p>
        </p:txBody>
      </p:sp>
    </p:spTree>
    <p:custDataLst>
      <p:tags r:id="rId1"/>
    </p:custDataLst>
    <p:extLst>
      <p:ext uri="{BB962C8B-B14F-4D97-AF65-F5344CB8AC3E}">
        <p14:creationId xmlns:p14="http://schemas.microsoft.com/office/powerpoint/2010/main" val="1341481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6" name="Content Placeholder 1"/>
          <p:cNvSpPr txBox="1">
            <a:spLocks/>
          </p:cNvSpPr>
          <p:nvPr>
            <p:custDataLst>
              <p:tags r:id="rId3"/>
            </p:custDataLst>
          </p:nvPr>
        </p:nvSpPr>
        <p:spPr>
          <a:xfrm>
            <a:off x="94195" y="1316737"/>
            <a:ext cx="8955610" cy="135331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Review the Drivers Summary to ensure the answers provided are correct </a:t>
            </a:r>
          </a:p>
          <a:p>
            <a:r>
              <a:rPr lang="en-US" sz="2400" dirty="0" smtClean="0">
                <a:solidFill>
                  <a:prstClr val="black"/>
                </a:solidFill>
              </a:rPr>
              <a:t>To change an answer, click the question text</a:t>
            </a:r>
          </a:p>
          <a:p>
            <a:endParaRPr lang="en-US" sz="2400" dirty="0" smtClean="0">
              <a:solidFill>
                <a:prstClr val="black"/>
              </a:solidFill>
            </a:endParaRPr>
          </a:p>
        </p:txBody>
      </p:sp>
      <p:pic>
        <p:nvPicPr>
          <p:cNvPr id="9220" name="Picture 4" descr="Review the Drivers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022" y="2627518"/>
            <a:ext cx="6463210" cy="34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32</a:t>
            </a:fld>
            <a:endParaRPr lang="en-US">
              <a:solidFill>
                <a:prstClr val="black"/>
              </a:solidFill>
            </a:endParaRPr>
          </a:p>
        </p:txBody>
      </p:sp>
    </p:spTree>
    <p:custDataLst>
      <p:tags r:id="rId1"/>
    </p:custDataLst>
    <p:extLst>
      <p:ext uri="{BB962C8B-B14F-4D97-AF65-F5344CB8AC3E}">
        <p14:creationId xmlns:p14="http://schemas.microsoft.com/office/powerpoint/2010/main" val="1000945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p:cNvSpPr>
            <a:spLocks noGrp="1"/>
          </p:cNvSpPr>
          <p:nvPr>
            <p:ph type="title"/>
            <p:custDataLst>
              <p:tags r:id="rId2"/>
            </p:custDataLst>
          </p:nvPr>
        </p:nvSpPr>
        <p:spPr>
          <a:xfrm>
            <a:off x="0" y="722376"/>
            <a:ext cx="9144000" cy="457200"/>
          </a:xfrm>
        </p:spPr>
        <p:txBody>
          <a:bodyPr/>
          <a:lstStyle/>
          <a:p>
            <a:r>
              <a:rPr lang="en-US" sz="2800" b="1" dirty="0" smtClean="0"/>
              <a:t>Transport Passengers</a:t>
            </a:r>
            <a:endParaRPr lang="en-US" sz="1800" b="1" dirty="0"/>
          </a:p>
        </p:txBody>
      </p:sp>
      <p:sp>
        <p:nvSpPr>
          <p:cNvPr id="6" name="Content Placeholder 1"/>
          <p:cNvSpPr txBox="1">
            <a:spLocks/>
          </p:cNvSpPr>
          <p:nvPr>
            <p:custDataLst>
              <p:tags r:id="rId3"/>
            </p:custDataLst>
          </p:nvPr>
        </p:nvSpPr>
        <p:spPr>
          <a:xfrm>
            <a:off x="94195" y="1316736"/>
            <a:ext cx="4022435"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FMCSA needs to capture some details regarding the transporting of Passengers:</a:t>
            </a:r>
          </a:p>
          <a:p>
            <a:endParaRPr lang="en-US" sz="1600" dirty="0" smtClean="0"/>
          </a:p>
          <a:p>
            <a:pPr lvl="1"/>
            <a:r>
              <a:rPr lang="en-US" sz="2000" dirty="0" smtClean="0"/>
              <a:t>Receive </a:t>
            </a:r>
            <a:r>
              <a:rPr lang="en-US" sz="2000" dirty="0"/>
              <a:t>any federal transportation grant </a:t>
            </a:r>
            <a:r>
              <a:rPr lang="en-US" sz="2000" dirty="0" smtClean="0"/>
              <a:t>funds</a:t>
            </a:r>
          </a:p>
          <a:p>
            <a:pPr lvl="1"/>
            <a:r>
              <a:rPr lang="en-US" sz="2000" dirty="0" smtClean="0"/>
              <a:t>Public </a:t>
            </a:r>
            <a:r>
              <a:rPr lang="en-US" sz="2000" dirty="0"/>
              <a:t>recipient or private recipient of </a:t>
            </a:r>
            <a:r>
              <a:rPr lang="en-US" sz="2000" dirty="0" smtClean="0"/>
              <a:t>governmental </a:t>
            </a:r>
            <a:r>
              <a:rPr lang="en-US" sz="2000" dirty="0"/>
              <a:t>financial </a:t>
            </a:r>
            <a:r>
              <a:rPr lang="en-US" sz="2000" dirty="0" smtClean="0"/>
              <a:t>assistance</a:t>
            </a:r>
          </a:p>
          <a:p>
            <a:pPr lvl="1"/>
            <a:r>
              <a:rPr lang="en-US" sz="2000" dirty="0" smtClean="0"/>
              <a:t>Submit evidence as requested</a:t>
            </a:r>
          </a:p>
          <a:p>
            <a:pPr lvl="1"/>
            <a:r>
              <a:rPr lang="en-US" sz="2000" dirty="0" smtClean="0"/>
              <a:t>Complete a Certification</a:t>
            </a:r>
          </a:p>
        </p:txBody>
      </p:sp>
      <p:sp>
        <p:nvSpPr>
          <p:cNvPr id="10" name="Content Placeholder 2"/>
          <p:cNvSpPr txBox="1">
            <a:spLocks/>
          </p:cNvSpPr>
          <p:nvPr>
            <p:custDataLst>
              <p:tags r:id="rId4"/>
            </p:custDataLst>
          </p:nvPr>
        </p:nvSpPr>
        <p:spPr>
          <a:xfrm>
            <a:off x="4571999" y="1179575"/>
            <a:ext cx="4325113"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Some of the questions in the following section may or may not display in the URS Online Application Process. </a:t>
            </a:r>
          </a:p>
          <a:p>
            <a:pPr marL="0" indent="0" algn="ctr">
              <a:buNone/>
            </a:pPr>
            <a:endParaRPr lang="en-US" sz="1400" b="1" i="1" dirty="0" smtClean="0"/>
          </a:p>
          <a:p>
            <a:pPr marL="0" indent="0" algn="ctr">
              <a:buNone/>
            </a:pPr>
            <a:r>
              <a:rPr lang="en-US" sz="1400" b="1" i="1" dirty="0" smtClean="0"/>
              <a:t>The questions display based on the answers selected or entered by the Applicant.   </a:t>
            </a:r>
            <a:endParaRPr lang="en-US" sz="1400" b="1" dirty="0" smtClean="0"/>
          </a:p>
        </p:txBody>
      </p:sp>
      <p:pic>
        <p:nvPicPr>
          <p:cNvPr id="20482" name="Picture 2" descr="Transport Passengers.&#10;Some of the questions in the following section may or may not display in the URS Online Application Process. &#10;The questions display based on the answers selected or entered by the Applicant. &#10;FMCSA needs to capture some details regarding the transporting of Passengers:&#10;Applicant receive any federal transportation grant funds that will subsidize their transportation provided under this registration&#10;Applicant a public recipient or private recipient of governmental financial assistance&#10;Applicants for charter or special transportation must submit evidence to demonstrate it&#10;Applicants requesting authority to operate over regular routes upload to the application a description of the specific routes over which you intend to provide regularly scheduled service&#10;Complete a certification&#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2672209"/>
            <a:ext cx="4354611" cy="213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33</a:t>
            </a:fld>
            <a:endParaRPr lang="en-US"/>
          </a:p>
        </p:txBody>
      </p:sp>
    </p:spTree>
    <p:custDataLst>
      <p:tags r:id="rId1"/>
    </p:custDataLst>
    <p:extLst>
      <p:ext uri="{BB962C8B-B14F-4D97-AF65-F5344CB8AC3E}">
        <p14:creationId xmlns:p14="http://schemas.microsoft.com/office/powerpoint/2010/main" val="566525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Continued"/>
          <p:cNvSpPr>
            <a:spLocks noGrp="1"/>
          </p:cNvSpPr>
          <p:nvPr>
            <p:ph type="title"/>
            <p:custDataLst>
              <p:tags r:id="rId2"/>
            </p:custDataLst>
          </p:nvPr>
        </p:nvSpPr>
        <p:spPr>
          <a:xfrm>
            <a:off x="0" y="722376"/>
            <a:ext cx="9144000" cy="457200"/>
          </a:xfrm>
        </p:spPr>
        <p:txBody>
          <a:bodyPr/>
          <a:lstStyle/>
          <a:p>
            <a:r>
              <a:rPr lang="en-US" sz="2800" b="1" dirty="0" smtClean="0"/>
              <a:t>Transport Passengers </a:t>
            </a:r>
            <a:r>
              <a:rPr lang="en-US" sz="1800" b="1" dirty="0" smtClean="0"/>
              <a:t>(Cont.)</a:t>
            </a:r>
            <a:endParaRPr lang="en-US" sz="1800" b="1" dirty="0"/>
          </a:p>
        </p:txBody>
      </p:sp>
      <p:sp>
        <p:nvSpPr>
          <p:cNvPr id="15" name="Content Placeholder 1"/>
          <p:cNvSpPr txBox="1">
            <a:spLocks/>
          </p:cNvSpPr>
          <p:nvPr>
            <p:custDataLst>
              <p:tags r:id="rId3"/>
            </p:custDataLst>
          </p:nvPr>
        </p:nvSpPr>
        <p:spPr>
          <a:xfrm>
            <a:off x="94195" y="1197986"/>
            <a:ext cx="4242955" cy="18515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Does the Applicant receive any federal transportation grant funds that will subsidize their transportation provided under this registration? </a:t>
            </a:r>
          </a:p>
        </p:txBody>
      </p:sp>
      <p:sp>
        <p:nvSpPr>
          <p:cNvPr id="2" name="Rectangle 1"/>
          <p:cNvSpPr/>
          <p:nvPr>
            <p:custDataLst>
              <p:tags r:id="rId4"/>
            </p:custDataLst>
          </p:nvPr>
        </p:nvSpPr>
        <p:spPr>
          <a:xfrm>
            <a:off x="203452" y="3132222"/>
            <a:ext cx="4174225" cy="584775"/>
          </a:xfrm>
          <a:prstGeom prst="rect">
            <a:avLst/>
          </a:prstGeom>
          <a:ln w="25400">
            <a:solidFill>
              <a:srgbClr val="FF0000"/>
            </a:solidFill>
          </a:ln>
        </p:spPr>
        <p:txBody>
          <a:bodyPr wrap="square" anchor="ctr">
            <a:spAutoFit/>
          </a:bodyPr>
          <a:lstStyle/>
          <a:p>
            <a:r>
              <a:rPr lang="en-US" sz="1600" b="1" i="1" dirty="0"/>
              <a:t>Select </a:t>
            </a:r>
            <a:r>
              <a:rPr lang="en-US" sz="1600" b="1" i="1" dirty="0" smtClean="0"/>
              <a:t>‘Yes’ </a:t>
            </a:r>
            <a:r>
              <a:rPr lang="en-US" sz="1600" b="1" i="1" dirty="0"/>
              <a:t>only if the Applicant WILL </a:t>
            </a:r>
            <a:r>
              <a:rPr lang="en-US" sz="1600" b="1" i="1" dirty="0" smtClean="0"/>
              <a:t>receive </a:t>
            </a:r>
            <a:r>
              <a:rPr lang="en-US" sz="1600" b="1" i="1" dirty="0"/>
              <a:t>federal transportation grant funds</a:t>
            </a:r>
          </a:p>
        </p:txBody>
      </p:sp>
      <p:pic>
        <p:nvPicPr>
          <p:cNvPr id="21507" name="Picture 3" descr="Does the Applicant receive any federal transportation grant funds that will subsidize their transportation provided under this registration?&#10;If the Applicant will receive federal transportation grant funds under this registration, select the Yes check box.  Select Yes only if the Applicant will receive federal transportation grant funds under this registration.   &#10;If the Applicant will NOT receive any federal transportation grant funds under this registration, select the No check box.  The system will guide you to the Transportation Certification.&#10;Click Next in the Navigation Menu to move to the next page.&#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313" y="3770162"/>
            <a:ext cx="4386328" cy="230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
          <p:cNvSpPr txBox="1">
            <a:spLocks/>
          </p:cNvSpPr>
          <p:nvPr>
            <p:custDataLst>
              <p:tags r:id="rId5"/>
            </p:custDataLst>
          </p:nvPr>
        </p:nvSpPr>
        <p:spPr>
          <a:xfrm>
            <a:off x="4552893" y="1190150"/>
            <a:ext cx="4477805" cy="15557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Is the Applicant a public recipient or private recipient of  governmental financial assistance</a:t>
            </a:r>
            <a:r>
              <a:rPr lang="en-US" sz="2400" dirty="0" smtClean="0"/>
              <a:t>?</a:t>
            </a:r>
          </a:p>
        </p:txBody>
      </p:sp>
      <p:sp>
        <p:nvSpPr>
          <p:cNvPr id="3" name="Rectangle 2"/>
          <p:cNvSpPr/>
          <p:nvPr>
            <p:custDataLst>
              <p:tags r:id="rId6"/>
            </p:custDataLst>
          </p:nvPr>
        </p:nvSpPr>
        <p:spPr>
          <a:xfrm>
            <a:off x="4723790" y="3127101"/>
            <a:ext cx="4174225" cy="584775"/>
          </a:xfrm>
          <a:prstGeom prst="rect">
            <a:avLst/>
          </a:prstGeom>
          <a:ln w="25400">
            <a:solidFill>
              <a:srgbClr val="FF0000"/>
            </a:solidFill>
          </a:ln>
        </p:spPr>
        <p:txBody>
          <a:bodyPr wrap="square" anchor="ctr">
            <a:spAutoFit/>
          </a:bodyPr>
          <a:lstStyle/>
          <a:p>
            <a:r>
              <a:rPr lang="en-US" sz="1600" b="1" i="1" dirty="0"/>
              <a:t>Question displays only for Applicant who WILL receive </a:t>
            </a:r>
            <a:r>
              <a:rPr lang="en-US" sz="1600" b="1" i="1" dirty="0" smtClean="0"/>
              <a:t>a federal </a:t>
            </a:r>
            <a:r>
              <a:rPr lang="en-US" sz="1600" b="1" i="1" dirty="0"/>
              <a:t>transportation grant(s)</a:t>
            </a:r>
          </a:p>
        </p:txBody>
      </p:sp>
      <p:pic>
        <p:nvPicPr>
          <p:cNvPr id="21508" name="Picture 4" descr="&#10;This question displays only for an Applicant who WIL receive a federal transportation grant(s).&#10;Is the Applicant a public recipient or private recipient of governmental financial assistance? This question only displays if the Applicant will receive federal transportation grants.&#10;If the Applicant is a Public Recipient of governmental financial assistance, select the Public Recipient check box.&#10;If the Applicant is a Private Recipient of governmental financial assistance, select the Private Recipient check box. The system will guide you to the Transportation Certification.&#10;Click Next in the Navigation Menu to move to the next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7957" y="3770162"/>
            <a:ext cx="4360842" cy="230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t>34</a:t>
            </a:fld>
            <a:endParaRPr lang="en-US"/>
          </a:p>
        </p:txBody>
      </p:sp>
    </p:spTree>
    <p:custDataLst>
      <p:tags r:id="rId1"/>
    </p:custDataLst>
    <p:extLst>
      <p:ext uri="{BB962C8B-B14F-4D97-AF65-F5344CB8AC3E}">
        <p14:creationId xmlns:p14="http://schemas.microsoft.com/office/powerpoint/2010/main" val="1410535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Continued"/>
          <p:cNvSpPr>
            <a:spLocks noGrp="1"/>
          </p:cNvSpPr>
          <p:nvPr>
            <p:ph type="title"/>
            <p:custDataLst>
              <p:tags r:id="rId2"/>
            </p:custDataLst>
          </p:nvPr>
        </p:nvSpPr>
        <p:spPr>
          <a:xfrm>
            <a:off x="0" y="722376"/>
            <a:ext cx="9144000" cy="457200"/>
          </a:xfrm>
        </p:spPr>
        <p:txBody>
          <a:bodyPr/>
          <a:lstStyle/>
          <a:p>
            <a:r>
              <a:rPr lang="en-US" sz="2800" b="1" dirty="0" smtClean="0"/>
              <a:t>Transport Passengers </a:t>
            </a:r>
            <a:r>
              <a:rPr lang="en-US" sz="1800" b="1" dirty="0" smtClean="0"/>
              <a:t>(Cont.)</a:t>
            </a:r>
            <a:endParaRPr lang="en-US" sz="1800" b="1" dirty="0"/>
          </a:p>
        </p:txBody>
      </p:sp>
      <p:sp>
        <p:nvSpPr>
          <p:cNvPr id="23" name="Content Placeholder 1"/>
          <p:cNvSpPr txBox="1">
            <a:spLocks/>
          </p:cNvSpPr>
          <p:nvPr>
            <p:custDataLst>
              <p:tags r:id="rId3"/>
            </p:custDataLst>
          </p:nvPr>
        </p:nvSpPr>
        <p:spPr>
          <a:xfrm>
            <a:off x="49576" y="1274205"/>
            <a:ext cx="4142949" cy="48444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All </a:t>
            </a:r>
            <a:r>
              <a:rPr lang="en-US" sz="2400" b="1" i="1" dirty="0" smtClean="0"/>
              <a:t>Public Recipient </a:t>
            </a:r>
            <a:r>
              <a:rPr lang="en-US" sz="2400" dirty="0" smtClean="0"/>
              <a:t>Applicants </a:t>
            </a:r>
            <a:r>
              <a:rPr lang="en-US" sz="2400" dirty="0"/>
              <a:t>for </a:t>
            </a:r>
            <a:r>
              <a:rPr lang="en-US" sz="2400" b="1" i="1" dirty="0" smtClean="0"/>
              <a:t>Charter </a:t>
            </a:r>
            <a:r>
              <a:rPr lang="en-US" sz="2400" dirty="0"/>
              <a:t>or </a:t>
            </a:r>
            <a:r>
              <a:rPr lang="en-US" sz="2400" b="1" i="1" dirty="0" smtClean="0"/>
              <a:t>Special Transportation </a:t>
            </a:r>
            <a:r>
              <a:rPr lang="en-US" sz="2400" dirty="0"/>
              <a:t>must submit evidence to </a:t>
            </a:r>
            <a:r>
              <a:rPr lang="en-US" sz="2400" dirty="0" smtClean="0"/>
              <a:t>demonstrate:</a:t>
            </a:r>
          </a:p>
          <a:p>
            <a:endParaRPr lang="en-US" sz="1050" dirty="0" smtClean="0"/>
          </a:p>
          <a:p>
            <a:pPr lvl="1"/>
            <a:r>
              <a:rPr lang="en-US" sz="2000" dirty="0" smtClean="0"/>
              <a:t>No </a:t>
            </a:r>
            <a:r>
              <a:rPr lang="en-US" sz="2000" dirty="0"/>
              <a:t>motor carrier of </a:t>
            </a:r>
            <a:r>
              <a:rPr lang="en-US" sz="2000" dirty="0" smtClean="0"/>
              <a:t>Passengers </a:t>
            </a:r>
            <a:r>
              <a:rPr lang="en-US" sz="2000" dirty="0"/>
              <a:t>(other than a motor carrier of passengers that is a </a:t>
            </a:r>
            <a:r>
              <a:rPr lang="en-US" sz="2000" dirty="0" smtClean="0"/>
              <a:t>Public Recipient </a:t>
            </a:r>
            <a:r>
              <a:rPr lang="en-US" sz="2000" dirty="0"/>
              <a:t>of governmental assistance) is providing, or is willing and able to provide, the transportation to be authorized by the </a:t>
            </a:r>
            <a:r>
              <a:rPr lang="en-US" sz="2000" dirty="0" smtClean="0"/>
              <a:t>certificate OR</a:t>
            </a:r>
          </a:p>
        </p:txBody>
      </p:sp>
      <p:sp>
        <p:nvSpPr>
          <p:cNvPr id="15" name="Content Placeholder 2"/>
          <p:cNvSpPr txBox="1">
            <a:spLocks/>
          </p:cNvSpPr>
          <p:nvPr>
            <p:custDataLst>
              <p:tags r:id="rId4"/>
            </p:custDataLst>
          </p:nvPr>
        </p:nvSpPr>
        <p:spPr>
          <a:xfrm>
            <a:off x="4395016" y="1254380"/>
            <a:ext cx="4635682" cy="65672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Displays </a:t>
            </a:r>
            <a:r>
              <a:rPr lang="en-US" sz="1600" b="1" i="1" dirty="0"/>
              <a:t>only for </a:t>
            </a:r>
            <a:r>
              <a:rPr lang="en-US" sz="1600" b="1" i="1" dirty="0" smtClean="0"/>
              <a:t>an Applicant </a:t>
            </a:r>
            <a:r>
              <a:rPr lang="en-US" sz="1600" b="1" i="1" dirty="0"/>
              <a:t>who is a Public </a:t>
            </a:r>
            <a:r>
              <a:rPr lang="en-US" sz="1600" b="1" i="1" dirty="0" smtClean="0"/>
              <a:t>Recipient for Charter </a:t>
            </a:r>
            <a:r>
              <a:rPr lang="en-US" sz="1600" b="1" i="1" dirty="0"/>
              <a:t>or</a:t>
            </a:r>
            <a:r>
              <a:rPr lang="en-US" sz="1600" dirty="0"/>
              <a:t> </a:t>
            </a:r>
            <a:r>
              <a:rPr lang="en-US" sz="1600" b="1" i="1" dirty="0"/>
              <a:t>Special </a:t>
            </a:r>
            <a:r>
              <a:rPr lang="en-US" sz="1600" b="1" i="1" dirty="0" smtClean="0"/>
              <a:t>Transportation</a:t>
            </a:r>
            <a:endParaRPr lang="en-US" sz="1600" b="1" dirty="0"/>
          </a:p>
        </p:txBody>
      </p:sp>
      <p:pic>
        <p:nvPicPr>
          <p:cNvPr id="22530" name="Picture 2" descr="This page displays only for an Applicant who is a Public Recipient for Charter or Special Transportation. &#10;If the Applicant is a Private Recipient, the system will guide you to the next page for Private Recipient information.&#10;All Public Recipient Applicants for Charter or Special Transportation must submit evidence to demonstrate either:&#10;(1) No motor carrier of passengers (other than a motor carrier of passengers that is a public recipient of governmental assistance) is providing, or is willing and able to provide, the transportation to be authorized by the certificate; 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5016" y="2098323"/>
            <a:ext cx="4635682" cy="33039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35</a:t>
            </a:fld>
            <a:endParaRPr lang="en-US"/>
          </a:p>
        </p:txBody>
      </p:sp>
    </p:spTree>
    <p:custDataLst>
      <p:tags r:id="rId1"/>
    </p:custDataLst>
    <p:extLst>
      <p:ext uri="{BB962C8B-B14F-4D97-AF65-F5344CB8AC3E}">
        <p14:creationId xmlns:p14="http://schemas.microsoft.com/office/powerpoint/2010/main" val="3656196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Continued"/>
          <p:cNvSpPr>
            <a:spLocks noGrp="1"/>
          </p:cNvSpPr>
          <p:nvPr>
            <p:ph type="title"/>
            <p:custDataLst>
              <p:tags r:id="rId2"/>
            </p:custDataLst>
          </p:nvPr>
        </p:nvSpPr>
        <p:spPr>
          <a:xfrm>
            <a:off x="0" y="722376"/>
            <a:ext cx="9144000" cy="457200"/>
          </a:xfrm>
        </p:spPr>
        <p:txBody>
          <a:bodyPr/>
          <a:lstStyle/>
          <a:p>
            <a:r>
              <a:rPr lang="en-US" sz="2800" b="1" dirty="0" smtClean="0"/>
              <a:t>Transport Passengers </a:t>
            </a:r>
            <a:r>
              <a:rPr lang="en-US" sz="1800" b="1" dirty="0" smtClean="0"/>
              <a:t>(Cont.)</a:t>
            </a:r>
            <a:endParaRPr lang="en-US" sz="1800" b="1" dirty="0"/>
          </a:p>
        </p:txBody>
      </p:sp>
      <p:sp>
        <p:nvSpPr>
          <p:cNvPr id="23" name="Content Placeholder 1"/>
          <p:cNvSpPr txBox="1">
            <a:spLocks/>
          </p:cNvSpPr>
          <p:nvPr>
            <p:custDataLst>
              <p:tags r:id="rId3"/>
            </p:custDataLst>
          </p:nvPr>
        </p:nvSpPr>
        <p:spPr>
          <a:xfrm>
            <a:off x="120826" y="1316737"/>
            <a:ext cx="3919909" cy="46926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t>The </a:t>
            </a:r>
            <a:r>
              <a:rPr lang="en-US" sz="2000" dirty="0"/>
              <a:t>transportation to be authorized by the certificate is to be provided </a:t>
            </a:r>
            <a:r>
              <a:rPr lang="en-US" sz="2000" dirty="0" smtClean="0"/>
              <a:t>in </a:t>
            </a:r>
            <a:r>
              <a:rPr lang="en-US" sz="2000" dirty="0"/>
              <a:t>the area in which the </a:t>
            </a:r>
            <a:r>
              <a:rPr lang="en-US" sz="2000" dirty="0" smtClean="0"/>
              <a:t>Public Recipient </a:t>
            </a:r>
            <a:r>
              <a:rPr lang="en-US" sz="2000" dirty="0"/>
              <a:t>provides regularly scheduled mass transportation </a:t>
            </a:r>
            <a:r>
              <a:rPr lang="en-US" sz="2000" dirty="0" smtClean="0"/>
              <a:t>services</a:t>
            </a:r>
          </a:p>
          <a:p>
            <a:pPr lvl="1"/>
            <a:endParaRPr lang="en-US" sz="1050" dirty="0"/>
          </a:p>
          <a:p>
            <a:r>
              <a:rPr lang="en-US" sz="2400" dirty="0"/>
              <a:t>Click </a:t>
            </a:r>
            <a:r>
              <a:rPr lang="en-US" sz="2400" b="1" i="1" dirty="0"/>
              <a:t>Upload File </a:t>
            </a:r>
            <a:r>
              <a:rPr lang="en-US" sz="2400" dirty="0" smtClean="0"/>
              <a:t>in the Navigation Menu to </a:t>
            </a:r>
            <a:r>
              <a:rPr lang="en-US" sz="2400" dirty="0"/>
              <a:t>upload the </a:t>
            </a:r>
            <a:r>
              <a:rPr lang="en-US" sz="2400" dirty="0" smtClean="0"/>
              <a:t>requested documentation to be submitted with the application</a:t>
            </a:r>
            <a:endParaRPr lang="en-US" sz="2400" dirty="0"/>
          </a:p>
        </p:txBody>
      </p:sp>
      <p:sp>
        <p:nvSpPr>
          <p:cNvPr id="15" name="Content Placeholder 1"/>
          <p:cNvSpPr txBox="1">
            <a:spLocks/>
          </p:cNvSpPr>
          <p:nvPr>
            <p:custDataLst>
              <p:tags r:id="rId4"/>
            </p:custDataLst>
          </p:nvPr>
        </p:nvSpPr>
        <p:spPr>
          <a:xfrm>
            <a:off x="4395016" y="1254380"/>
            <a:ext cx="4635682" cy="65672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a:t>Displays only for an Applicant who is a Public Recipient </a:t>
            </a:r>
            <a:r>
              <a:rPr lang="en-US" sz="1600" b="1" i="1" dirty="0" smtClean="0"/>
              <a:t>for </a:t>
            </a:r>
            <a:r>
              <a:rPr lang="en-US" sz="1600" b="1" i="1" dirty="0"/>
              <a:t>Charter or</a:t>
            </a:r>
            <a:r>
              <a:rPr lang="en-US" sz="1600" dirty="0"/>
              <a:t> </a:t>
            </a:r>
            <a:r>
              <a:rPr lang="en-US" sz="1600" b="1" i="1" dirty="0"/>
              <a:t>Special </a:t>
            </a:r>
            <a:r>
              <a:rPr lang="en-US" sz="1600" b="1" i="1" dirty="0" smtClean="0"/>
              <a:t>Transportation</a:t>
            </a:r>
            <a:endParaRPr lang="en-US" sz="1600" b="1" dirty="0" smtClean="0"/>
          </a:p>
        </p:txBody>
      </p:sp>
      <p:pic>
        <p:nvPicPr>
          <p:cNvPr id="23554" name="Picture 2" descr="(2) The transportation to be authorized by the certificate is to be provided entirely in the area in which the public recipient provides regularly scheduled mass transportation services.&#10;&#10;Click the Upload File button in the Navigation Menu to upload the supporting documentation to be submitted with the application.&#10;&#10;For more detailed information on how to upload a document, reference the training module: “Introduction to Submit an Application for New Registration”.&#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3141" y="1929293"/>
            <a:ext cx="4635682" cy="340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36</a:t>
            </a:fld>
            <a:endParaRPr lang="en-US"/>
          </a:p>
        </p:txBody>
      </p:sp>
    </p:spTree>
    <p:custDataLst>
      <p:tags r:id="rId1"/>
    </p:custDataLst>
    <p:extLst>
      <p:ext uri="{BB962C8B-B14F-4D97-AF65-F5344CB8AC3E}">
        <p14:creationId xmlns:p14="http://schemas.microsoft.com/office/powerpoint/2010/main" val="1052551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Continued"/>
          <p:cNvSpPr>
            <a:spLocks noGrp="1"/>
          </p:cNvSpPr>
          <p:nvPr>
            <p:ph type="title"/>
            <p:custDataLst>
              <p:tags r:id="rId2"/>
            </p:custDataLst>
          </p:nvPr>
        </p:nvSpPr>
        <p:spPr>
          <a:xfrm>
            <a:off x="0" y="722376"/>
            <a:ext cx="9144000" cy="457200"/>
          </a:xfrm>
        </p:spPr>
        <p:txBody>
          <a:bodyPr/>
          <a:lstStyle/>
          <a:p>
            <a:r>
              <a:rPr lang="en-US" sz="2800" b="1" dirty="0" smtClean="0"/>
              <a:t>Transport Passengers </a:t>
            </a:r>
            <a:r>
              <a:rPr lang="en-US" sz="1800" b="1" dirty="0" smtClean="0"/>
              <a:t>(Cont.)</a:t>
            </a:r>
            <a:endParaRPr lang="en-US" sz="1800" b="1" dirty="0"/>
          </a:p>
        </p:txBody>
      </p:sp>
      <p:sp>
        <p:nvSpPr>
          <p:cNvPr id="23" name="Content Placeholder 1"/>
          <p:cNvSpPr txBox="1">
            <a:spLocks/>
          </p:cNvSpPr>
          <p:nvPr>
            <p:custDataLst>
              <p:tags r:id="rId3"/>
            </p:custDataLst>
          </p:nvPr>
        </p:nvSpPr>
        <p:spPr>
          <a:xfrm>
            <a:off x="49576" y="1316737"/>
            <a:ext cx="4218844" cy="48444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All </a:t>
            </a:r>
            <a:r>
              <a:rPr lang="en-US" sz="2400" b="1" i="1" dirty="0" smtClean="0"/>
              <a:t>Public Recipient </a:t>
            </a:r>
            <a:r>
              <a:rPr lang="en-US" sz="2400" dirty="0" smtClean="0"/>
              <a:t>Applicants </a:t>
            </a:r>
            <a:r>
              <a:rPr lang="en-US" sz="2400" dirty="0"/>
              <a:t>requesting authority to operate over </a:t>
            </a:r>
            <a:r>
              <a:rPr lang="en-US" sz="2400" b="1" i="1" dirty="0" smtClean="0"/>
              <a:t>Regular Routes</a:t>
            </a:r>
            <a:r>
              <a:rPr lang="en-US" sz="2400" dirty="0" smtClean="0"/>
              <a:t>:</a:t>
            </a:r>
          </a:p>
          <a:p>
            <a:endParaRPr lang="en-US" sz="700" dirty="0" smtClean="0"/>
          </a:p>
          <a:p>
            <a:pPr lvl="1"/>
            <a:r>
              <a:rPr lang="en-US" sz="2000" dirty="0" smtClean="0"/>
              <a:t>Must </a:t>
            </a:r>
            <a:r>
              <a:rPr lang="en-US" sz="2000" dirty="0"/>
              <a:t>scan and upload to the application a description of the specific routes over which you intend to provide regularly </a:t>
            </a:r>
            <a:r>
              <a:rPr lang="en-US" sz="2000" dirty="0" smtClean="0"/>
              <a:t>scheduled service</a:t>
            </a:r>
          </a:p>
          <a:p>
            <a:pPr lvl="1"/>
            <a:r>
              <a:rPr lang="en-US" sz="2000" dirty="0" smtClean="0"/>
              <a:t>You </a:t>
            </a:r>
            <a:r>
              <a:rPr lang="en-US" sz="2000" dirty="0"/>
              <a:t>must also furnish a map clearly identifying each regular route involved in your passenger carrier service description(s</a:t>
            </a:r>
            <a:r>
              <a:rPr lang="en-US" sz="2000" dirty="0" smtClean="0"/>
              <a:t>)</a:t>
            </a:r>
            <a:endParaRPr lang="en-US" sz="1800" dirty="0" smtClean="0"/>
          </a:p>
        </p:txBody>
      </p:sp>
      <p:sp>
        <p:nvSpPr>
          <p:cNvPr id="15" name="Content Placeholder 1"/>
          <p:cNvSpPr txBox="1">
            <a:spLocks/>
          </p:cNvSpPr>
          <p:nvPr>
            <p:custDataLst>
              <p:tags r:id="rId4"/>
            </p:custDataLst>
          </p:nvPr>
        </p:nvSpPr>
        <p:spPr>
          <a:xfrm>
            <a:off x="4395016" y="1254380"/>
            <a:ext cx="4635682" cy="65672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a:t>Displays only for an Applicant who is a Public Recipient </a:t>
            </a:r>
            <a:r>
              <a:rPr lang="en-US" sz="1600" b="1" i="1" dirty="0" smtClean="0"/>
              <a:t>for Regular Routes</a:t>
            </a:r>
            <a:endParaRPr lang="en-US" sz="1600" b="1" dirty="0"/>
          </a:p>
        </p:txBody>
      </p:sp>
      <p:pic>
        <p:nvPicPr>
          <p:cNvPr id="24578" name="Picture 2" descr="This page displays only for an Applicant who is a Public Recipient for Regular Routes. &#10;All Public Recipient Applicants requesting authority to operate over Regular Routes:&#10;Must scan and upload to the application a description of the specific routes over which you intend to provide regularly scheduled service&#10;You must also furnish a map clearly identifying each regular route involved in your passenger carrier service description(s)&#10;Click the Upload File button in the Navigation Menu to upload the supporting documentation to be submitted with the application.&#10;For more detailed information on how to upload a document, reference the training module: “Introduction to Submit an Application for New Registration”.&#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6438" y="2062891"/>
            <a:ext cx="4644260" cy="321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37</a:t>
            </a:fld>
            <a:endParaRPr lang="en-US"/>
          </a:p>
        </p:txBody>
      </p:sp>
    </p:spTree>
    <p:custDataLst>
      <p:tags r:id="rId1"/>
    </p:custDataLst>
    <p:extLst>
      <p:ext uri="{BB962C8B-B14F-4D97-AF65-F5344CB8AC3E}">
        <p14:creationId xmlns:p14="http://schemas.microsoft.com/office/powerpoint/2010/main" val="3700396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Continued"/>
          <p:cNvSpPr>
            <a:spLocks noGrp="1"/>
          </p:cNvSpPr>
          <p:nvPr>
            <p:ph type="title"/>
            <p:custDataLst>
              <p:tags r:id="rId2"/>
            </p:custDataLst>
          </p:nvPr>
        </p:nvSpPr>
        <p:spPr>
          <a:xfrm>
            <a:off x="0" y="722376"/>
            <a:ext cx="9144000" cy="457200"/>
          </a:xfrm>
        </p:spPr>
        <p:txBody>
          <a:bodyPr/>
          <a:lstStyle/>
          <a:p>
            <a:r>
              <a:rPr lang="en-US" sz="2800" b="1" dirty="0" smtClean="0"/>
              <a:t>Transport Passengers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6" y="1316736"/>
            <a:ext cx="3642959" cy="479398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Certify the following:</a:t>
            </a:r>
          </a:p>
          <a:p>
            <a:endParaRPr lang="en-US" sz="1300" dirty="0" smtClean="0"/>
          </a:p>
          <a:p>
            <a:pPr lvl="1"/>
            <a:r>
              <a:rPr lang="en-US" sz="2000" dirty="0" smtClean="0"/>
              <a:t>Fit</a:t>
            </a:r>
            <a:r>
              <a:rPr lang="en-US" sz="2000" dirty="0"/>
              <a:t>, willing, and able to comply with all pertinent statutory and regulatory requirements including the U.S. Department of Transportation’s Americans with Disabilities Act regulations for over-the-road bus companies located at 49 CFR Part 37, Subpart H, if </a:t>
            </a:r>
            <a:r>
              <a:rPr lang="en-US" sz="2000" dirty="0" smtClean="0"/>
              <a:t>applicable</a:t>
            </a:r>
            <a:endParaRPr lang="en-US" sz="2000" dirty="0"/>
          </a:p>
        </p:txBody>
      </p:sp>
      <p:pic>
        <p:nvPicPr>
          <p:cNvPr id="25603" name="Picture 3" descr="This Transport Passengers Certification certifies the following:&#10;That you are fit, willing, and able to comply with all pertinent statutory and regulatory requirements including the U.S. Department of Transportation’s Americans with Disabilities Act regulations for over-the-road bus companies located at 49 CFR Part 37, Subpart H, if applicable.&#10;Enter your First, Middle, Last Name, Suffix and Title. &#10;The Suffix values include the following:  Jr., Sr., 2nd , 3rd , II, III, IV, V, VI&#10;Enter your Application Password to E-sign the certification.&#10;The Date will default to the current date.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315" y="728663"/>
            <a:ext cx="47244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38</a:t>
            </a:fld>
            <a:endParaRPr lang="en-US"/>
          </a:p>
        </p:txBody>
      </p:sp>
    </p:spTree>
    <p:custDataLst>
      <p:tags r:id="rId1"/>
    </p:custDataLst>
    <p:extLst>
      <p:ext uri="{BB962C8B-B14F-4D97-AF65-F5344CB8AC3E}">
        <p14:creationId xmlns:p14="http://schemas.microsoft.com/office/powerpoint/2010/main" val="3963672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Continued"/>
          <p:cNvSpPr>
            <a:spLocks noGrp="1"/>
          </p:cNvSpPr>
          <p:nvPr>
            <p:ph type="title"/>
            <p:custDataLst>
              <p:tags r:id="rId2"/>
            </p:custDataLst>
          </p:nvPr>
        </p:nvSpPr>
        <p:spPr>
          <a:xfrm>
            <a:off x="0" y="722376"/>
            <a:ext cx="9144000" cy="457200"/>
          </a:xfrm>
        </p:spPr>
        <p:txBody>
          <a:bodyPr/>
          <a:lstStyle/>
          <a:p>
            <a:r>
              <a:rPr lang="en-US" sz="2800" b="1" dirty="0" smtClean="0"/>
              <a:t>Transport Passengers </a:t>
            </a:r>
            <a:r>
              <a:rPr lang="en-US" sz="1800" b="1" dirty="0" smtClean="0"/>
              <a:t>(Cont.)</a:t>
            </a:r>
            <a:endParaRPr lang="en-US" sz="1200" b="1" dirty="0"/>
          </a:p>
        </p:txBody>
      </p:sp>
      <p:sp>
        <p:nvSpPr>
          <p:cNvPr id="9" name="Content Placeholder 1"/>
          <p:cNvSpPr txBox="1">
            <a:spLocks/>
          </p:cNvSpPr>
          <p:nvPr>
            <p:custDataLst>
              <p:tags r:id="rId3"/>
            </p:custDataLst>
          </p:nvPr>
        </p:nvSpPr>
        <p:spPr>
          <a:xfrm>
            <a:off x="94195" y="1174238"/>
            <a:ext cx="8955610" cy="130437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Review the </a:t>
            </a:r>
            <a:r>
              <a:rPr lang="en-US" sz="2400" dirty="0" smtClean="0"/>
              <a:t>Transport Passengers Summary </a:t>
            </a:r>
            <a:r>
              <a:rPr lang="en-US" sz="2400" dirty="0"/>
              <a:t>to ensure the answers provided are </a:t>
            </a:r>
            <a:r>
              <a:rPr lang="en-US" sz="2400" dirty="0" smtClean="0"/>
              <a:t>correct </a:t>
            </a:r>
          </a:p>
          <a:p>
            <a:r>
              <a:rPr lang="en-US" sz="2400" dirty="0" smtClean="0"/>
              <a:t>To </a:t>
            </a:r>
            <a:r>
              <a:rPr lang="en-US" sz="2400" dirty="0"/>
              <a:t>change an answer, click the question </a:t>
            </a:r>
            <a:r>
              <a:rPr lang="en-US" sz="2400" dirty="0" smtClean="0"/>
              <a:t>text</a:t>
            </a:r>
            <a:endParaRPr lang="en-US" sz="2400" dirty="0"/>
          </a:p>
        </p:txBody>
      </p:sp>
      <p:pic>
        <p:nvPicPr>
          <p:cNvPr id="26626" name="Picture 2" descr="Review the Transport Property Summary of questions and answers to ensure the information is correct.&#10;To edit the answer to a question, click the question text to return to the question.  &#10;Click Next in the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5668" y="2550117"/>
            <a:ext cx="5200868" cy="3565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39</a:t>
            </a:fld>
            <a:endParaRPr lang="en-US"/>
          </a:p>
        </p:txBody>
      </p:sp>
    </p:spTree>
    <p:custDataLst>
      <p:tags r:id="rId1"/>
    </p:custDataLst>
    <p:extLst>
      <p:ext uri="{BB962C8B-B14F-4D97-AF65-F5344CB8AC3E}">
        <p14:creationId xmlns:p14="http://schemas.microsoft.com/office/powerpoint/2010/main" val="55963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726571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ncial Responsibility"/>
          <p:cNvSpPr>
            <a:spLocks noGrp="1"/>
          </p:cNvSpPr>
          <p:nvPr>
            <p:ph type="title"/>
            <p:custDataLst>
              <p:tags r:id="rId2"/>
            </p:custDataLst>
          </p:nvPr>
        </p:nvSpPr>
        <p:spPr>
          <a:xfrm>
            <a:off x="0" y="722376"/>
            <a:ext cx="9144000" cy="457200"/>
          </a:xfrm>
        </p:spPr>
        <p:txBody>
          <a:bodyPr/>
          <a:lstStyle/>
          <a:p>
            <a:r>
              <a:rPr lang="en-US" sz="2800" b="1" dirty="0" smtClean="0"/>
              <a:t>Financial Responsibility</a:t>
            </a:r>
            <a:endParaRPr lang="en-US" sz="1800" b="1" dirty="0"/>
          </a:p>
        </p:txBody>
      </p:sp>
      <p:sp>
        <p:nvSpPr>
          <p:cNvPr id="18" name="Content Placeholder 1"/>
          <p:cNvSpPr txBox="1">
            <a:spLocks/>
          </p:cNvSpPr>
          <p:nvPr>
            <p:custDataLst>
              <p:tags r:id="rId3"/>
            </p:custDataLst>
          </p:nvPr>
        </p:nvSpPr>
        <p:spPr>
          <a:xfrm>
            <a:off x="94195" y="1316736"/>
            <a:ext cx="4477805"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Based on the Operation Classification(s), FMCSA will determine the financial responsibility minimum for the following:</a:t>
            </a:r>
          </a:p>
          <a:p>
            <a:endParaRPr lang="en-US" sz="1200" dirty="0" smtClean="0"/>
          </a:p>
          <a:p>
            <a:pPr lvl="1"/>
            <a:r>
              <a:rPr lang="en-US" sz="2000" dirty="0" smtClean="0"/>
              <a:t>Insurance Type Cargo Liability </a:t>
            </a:r>
          </a:p>
          <a:p>
            <a:pPr lvl="1"/>
            <a:r>
              <a:rPr lang="en-US" sz="2000" dirty="0" smtClean="0"/>
              <a:t>Insurance Type Surety Bond or Trust Fund</a:t>
            </a:r>
          </a:p>
          <a:p>
            <a:endParaRPr lang="en-US" dirty="0"/>
          </a:p>
        </p:txBody>
      </p:sp>
      <p:pic>
        <p:nvPicPr>
          <p:cNvPr id="15363" name="Picture 3" descr="Screenshot of the Financial Responsibility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442365"/>
            <a:ext cx="3780657" cy="1973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custDataLst>
              <p:tags r:id="rId4"/>
            </p:custDataLst>
          </p:nvPr>
        </p:nvSpPr>
        <p:spPr>
          <a:xfrm>
            <a:off x="4571999" y="1179575"/>
            <a:ext cx="379475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a:p>
            <a:pPr lvl="1" algn="ctr"/>
            <a:endParaRPr lang="en-US" sz="1600" b="1" dirty="0" smtClean="0"/>
          </a:p>
          <a:p>
            <a:pPr algn="ctr"/>
            <a:endParaRPr lang="en-US" sz="1600" b="1" dirty="0" smtClean="0"/>
          </a:p>
          <a:p>
            <a:pPr algn="ctr"/>
            <a:endParaRPr lang="en-US" sz="1600" b="1" dirty="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40</a:t>
            </a:fld>
            <a:endParaRPr lang="en-US"/>
          </a:p>
        </p:txBody>
      </p:sp>
    </p:spTree>
    <p:custDataLst>
      <p:tags r:id="rId1"/>
    </p:custDataLst>
    <p:extLst>
      <p:ext uri="{BB962C8B-B14F-4D97-AF65-F5344CB8AC3E}">
        <p14:creationId xmlns:p14="http://schemas.microsoft.com/office/powerpoint/2010/main" val="360323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6"/>
            <a:ext cx="417422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had, </a:t>
            </a:r>
            <a:r>
              <a:rPr lang="en-US" sz="2000" dirty="0">
                <a:solidFill>
                  <a:prstClr val="black"/>
                </a:solidFill>
              </a:rPr>
              <a:t>within the last 3 years of the date of filing this </a:t>
            </a:r>
            <a:r>
              <a:rPr lang="en-US" sz="2000" dirty="0" smtClean="0">
                <a:solidFill>
                  <a:prstClr val="black"/>
                </a:solidFill>
              </a:rPr>
              <a:t>application, </a:t>
            </a:r>
            <a:r>
              <a:rPr lang="en-US" sz="2000" dirty="0">
                <a:solidFill>
                  <a:prstClr val="black"/>
                </a:solidFill>
              </a:rPr>
              <a:t>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familial relationships, </a:t>
            </a:r>
            <a:r>
              <a:rPr lang="en-US" sz="2000" dirty="0">
                <a:solidFill>
                  <a:prstClr val="black"/>
                </a:solidFill>
              </a:rPr>
              <a:t>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pic>
        <p:nvPicPr>
          <p:cNvPr id="16386" name="Picture 2" descr="Screenshot of the Affiliation Other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2366470"/>
            <a:ext cx="4098331" cy="22009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custDataLst>
              <p:tags r:id="rId4"/>
            </p:custDataLst>
          </p:nvPr>
        </p:nvSpPr>
        <p:spPr>
          <a:xfrm>
            <a:off x="4571999" y="1179575"/>
            <a:ext cx="409833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41</a:t>
            </a:fld>
            <a:endParaRPr lang="en-US">
              <a:solidFill>
                <a:prstClr val="black"/>
              </a:solidFill>
            </a:endParaRPr>
          </a:p>
        </p:txBody>
      </p:sp>
    </p:spTree>
    <p:custDataLst>
      <p:tags r:id="rId1"/>
    </p:custDataLst>
    <p:extLst>
      <p:ext uri="{BB962C8B-B14F-4D97-AF65-F5344CB8AC3E}">
        <p14:creationId xmlns:p14="http://schemas.microsoft.com/office/powerpoint/2010/main" val="1953150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5" y="1313109"/>
            <a:ext cx="3870645" cy="4848111"/>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pic>
        <p:nvPicPr>
          <p:cNvPr id="21506" name="Picture 2" descr="Screenshot of the Certification Statement p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1" y="2366469"/>
            <a:ext cx="4098329"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1"/>
          <p:cNvSpPr txBox="1">
            <a:spLocks/>
          </p:cNvSpPr>
          <p:nvPr>
            <p:custDataLst>
              <p:tags r:id="rId4"/>
            </p:custDataLst>
          </p:nvPr>
        </p:nvSpPr>
        <p:spPr>
          <a:xfrm>
            <a:off x="4572001" y="1179575"/>
            <a:ext cx="409833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42</a:t>
            </a:fld>
            <a:endParaRPr lang="en-US">
              <a:solidFill>
                <a:prstClr val="black"/>
              </a:solidFill>
            </a:endParaRPr>
          </a:p>
        </p:txBody>
      </p:sp>
    </p:spTree>
    <p:custDataLst>
      <p:tags r:id="rId1"/>
    </p:custDataLst>
    <p:extLst>
      <p:ext uri="{BB962C8B-B14F-4D97-AF65-F5344CB8AC3E}">
        <p14:creationId xmlns:p14="http://schemas.microsoft.com/office/powerpoint/2010/main" val="1632165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6" y="1316735"/>
            <a:ext cx="4250120"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that the representations made are subject to verification through inspections in the U.S. and through the request for examination of records and documents</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pic>
        <p:nvPicPr>
          <p:cNvPr id="62466" name="Picture 2" descr="Screenshot of the Compliance Certifications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2000" y="1179575"/>
            <a:ext cx="4249218"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43</a:t>
            </a:fld>
            <a:endParaRPr lang="en-US">
              <a:solidFill>
                <a:prstClr val="black"/>
              </a:solidFill>
            </a:endParaRPr>
          </a:p>
        </p:txBody>
      </p:sp>
    </p:spTree>
    <p:custDataLst>
      <p:tags r:id="rId1"/>
    </p:custDataLst>
    <p:extLst>
      <p:ext uri="{BB962C8B-B14F-4D97-AF65-F5344CB8AC3E}">
        <p14:creationId xmlns:p14="http://schemas.microsoft.com/office/powerpoint/2010/main" val="3687240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requires the Owner or the Authorized Signer or an individual with power of attorney to act on behalf of the Applicant </a:t>
            </a:r>
            <a:r>
              <a:rPr lang="en-US" sz="2400" dirty="0" smtClean="0">
                <a:solidFill>
                  <a:prstClr val="black"/>
                </a:solidFill>
              </a:rPr>
              <a:t>to </a:t>
            </a:r>
            <a:r>
              <a:rPr lang="en-US" sz="2400" dirty="0">
                <a:solidFill>
                  <a:prstClr val="black"/>
                </a:solidFill>
              </a:rPr>
              <a:t>sign the Applicant’s Oath certifying </a:t>
            </a:r>
            <a:r>
              <a:rPr lang="en-US" sz="2400" dirty="0" smtClean="0">
                <a:solidFill>
                  <a:prstClr val="black"/>
                </a:solidFill>
              </a:rPr>
              <a:t>all </a:t>
            </a:r>
            <a:r>
              <a:rPr lang="en-US" sz="2400" dirty="0">
                <a:solidFill>
                  <a:prstClr val="black"/>
                </a:solidFill>
              </a:rPr>
              <a:t>information supplied in this application or relating to this application is true and </a:t>
            </a:r>
            <a:r>
              <a:rPr lang="en-US" sz="2400" dirty="0" smtClean="0">
                <a:solidFill>
                  <a:prstClr val="black"/>
                </a:solidFill>
              </a:rPr>
              <a:t>correct</a:t>
            </a:r>
          </a:p>
        </p:txBody>
      </p:sp>
      <p:pic>
        <p:nvPicPr>
          <p:cNvPr id="71682" name="Picture 2" descr="Screenshot of the Applicants Oath page."/>
          <p:cNvPicPr>
            <a:picLocks noChangeAspect="1" noChangeArrowheads="1"/>
          </p:cNvPicPr>
          <p:nvPr/>
        </p:nvPicPr>
        <p:blipFill rotWithShape="1">
          <a:blip r:embed="rId8">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2"/>
          <p:cNvSpPr txBox="1">
            <a:spLocks/>
          </p:cNvSpPr>
          <p:nvPr>
            <p:custDataLst>
              <p:tags r:id="rId4"/>
            </p:custDataLst>
          </p:nvPr>
        </p:nvSpPr>
        <p:spPr>
          <a:xfrm>
            <a:off x="4571999" y="1179575"/>
            <a:ext cx="4325113"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44</a:t>
            </a:fld>
            <a:endParaRPr lang="en-US">
              <a:solidFill>
                <a:prstClr val="black"/>
              </a:solidFill>
            </a:endParaRPr>
          </a:p>
        </p:txBody>
      </p:sp>
    </p:spTree>
    <p:custDataLst>
      <p:tags r:id="rId1"/>
    </p:custDataLst>
    <p:extLst>
      <p:ext uri="{BB962C8B-B14F-4D97-AF65-F5344CB8AC3E}">
        <p14:creationId xmlns:p14="http://schemas.microsoft.com/office/powerpoint/2010/main" val="1281905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97699"/>
            <a:ext cx="4022434"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pic>
        <p:nvPicPr>
          <p:cNvPr id="17410" name="Picture 2" descr="Screenshot of the URS Company Official Portal Accoun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04848"/>
            <a:ext cx="4263470" cy="279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custDataLst>
              <p:tags r:id="rId4"/>
            </p:custDataLst>
          </p:nvPr>
        </p:nvSpPr>
        <p:spPr>
          <a:xfrm>
            <a:off x="45853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“URS Company Official Portal Account”</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45</a:t>
            </a:fld>
            <a:endParaRPr lang="en-US">
              <a:solidFill>
                <a:prstClr val="black"/>
              </a:solidFill>
            </a:endParaRPr>
          </a:p>
        </p:txBody>
      </p:sp>
    </p:spTree>
    <p:custDataLst>
      <p:tags r:id="rId1"/>
    </p:custDataLst>
    <p:extLst>
      <p:ext uri="{BB962C8B-B14F-4D97-AF65-F5344CB8AC3E}">
        <p14:creationId xmlns:p14="http://schemas.microsoft.com/office/powerpoint/2010/main" val="1390305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5" y="1316735"/>
            <a:ext cx="387064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Operation Classification(s) determines </a:t>
            </a:r>
            <a:r>
              <a:rPr lang="en-US" sz="2400" dirty="0">
                <a:solidFill>
                  <a:prstClr val="black"/>
                </a:solidFill>
              </a:rPr>
              <a:t>the </a:t>
            </a:r>
            <a:r>
              <a:rPr lang="en-US" sz="2400" dirty="0" smtClean="0">
                <a:solidFill>
                  <a:prstClr val="black"/>
                </a:solidFill>
              </a:rPr>
              <a:t>Applicant's required application fee dollar amount</a:t>
            </a:r>
          </a:p>
          <a:p>
            <a:endParaRPr lang="en-US" sz="1200" dirty="0" smtClean="0">
              <a:solidFill>
                <a:prstClr val="black"/>
              </a:solidFill>
            </a:endParaRPr>
          </a:p>
          <a:p>
            <a:r>
              <a:rPr lang="en-US" sz="2400" dirty="0" smtClean="0">
                <a:solidFill>
                  <a:prstClr val="black"/>
                </a:solidFill>
              </a:rPr>
              <a:t>FMCSA </a:t>
            </a:r>
            <a:r>
              <a:rPr lang="en-US" sz="2400" dirty="0">
                <a:solidFill>
                  <a:prstClr val="black"/>
                </a:solidFill>
              </a:rPr>
              <a:t>does </a:t>
            </a:r>
            <a:r>
              <a:rPr lang="en-US" sz="2400" dirty="0" smtClean="0">
                <a:solidFill>
                  <a:prstClr val="black"/>
                </a:solidFill>
              </a:rPr>
              <a:t>NOT </a:t>
            </a:r>
            <a:r>
              <a:rPr lang="en-US" sz="2400" dirty="0">
                <a:solidFill>
                  <a:prstClr val="black"/>
                </a:solidFill>
              </a:rPr>
              <a:t>refund filing </a:t>
            </a:r>
            <a:r>
              <a:rPr lang="en-US" sz="2400" dirty="0" smtClean="0">
                <a:solidFill>
                  <a:prstClr val="black"/>
                </a:solidFill>
              </a:rPr>
              <a:t>fees</a:t>
            </a:r>
          </a:p>
          <a:p>
            <a:endParaRPr lang="en-US" sz="1200" dirty="0" smtClean="0">
              <a:solidFill>
                <a:prstClr val="black"/>
              </a:solidFill>
            </a:endParaRPr>
          </a:p>
          <a:p>
            <a:r>
              <a:rPr lang="en-US" sz="2400" dirty="0" smtClean="0">
                <a:solidFill>
                  <a:prstClr val="black"/>
                </a:solidFill>
              </a:rPr>
              <a:t>Filing </a:t>
            </a:r>
            <a:r>
              <a:rPr lang="en-US" sz="2400" dirty="0">
                <a:solidFill>
                  <a:prstClr val="black"/>
                </a:solidFill>
              </a:rPr>
              <a:t>fees must be payable to the </a:t>
            </a:r>
            <a:r>
              <a:rPr lang="en-US" sz="2400" dirty="0" smtClean="0">
                <a:solidFill>
                  <a:prstClr val="black"/>
                </a:solidFill>
              </a:rPr>
              <a:t>FMCSA, </a:t>
            </a:r>
            <a:r>
              <a:rPr lang="en-US" sz="2400" dirty="0">
                <a:solidFill>
                  <a:prstClr val="black"/>
                </a:solidFill>
              </a:rPr>
              <a:t>by </a:t>
            </a:r>
            <a:r>
              <a:rPr lang="en-US" sz="2400" dirty="0" smtClean="0">
                <a:solidFill>
                  <a:prstClr val="black"/>
                </a:solidFill>
              </a:rPr>
              <a:t>a U.S. EFT </a:t>
            </a:r>
            <a:r>
              <a:rPr lang="en-US" sz="2400" dirty="0">
                <a:solidFill>
                  <a:prstClr val="black"/>
                </a:solidFill>
              </a:rPr>
              <a:t>or </a:t>
            </a:r>
            <a:r>
              <a:rPr lang="en-US" sz="2400" dirty="0" smtClean="0">
                <a:solidFill>
                  <a:prstClr val="black"/>
                </a:solidFill>
              </a:rPr>
              <a:t>a credit card</a:t>
            </a:r>
          </a:p>
        </p:txBody>
      </p:sp>
      <p:sp>
        <p:nvSpPr>
          <p:cNvPr id="9" name="Content Placeholder 2"/>
          <p:cNvSpPr txBox="1">
            <a:spLocks/>
          </p:cNvSpPr>
          <p:nvPr>
            <p:custDataLst>
              <p:tags r:id="rId4"/>
            </p:custDataLst>
          </p:nvPr>
        </p:nvSpPr>
        <p:spPr>
          <a:xfrm>
            <a:off x="4580011" y="5022795"/>
            <a:ext cx="4469793" cy="106253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Applications aren’t processed until the payment has been deducted from a bank or credit card account </a:t>
            </a:r>
          </a:p>
        </p:txBody>
      </p:sp>
      <p:pic>
        <p:nvPicPr>
          <p:cNvPr id="16386" name="Picture 2" descr="Screenshot of the Payment Info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1" y="2333175"/>
            <a:ext cx="4325110" cy="2461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custDataLst>
              <p:tags r:id="rId5"/>
            </p:custDataLst>
          </p:nvPr>
        </p:nvSpPr>
        <p:spPr>
          <a:xfrm>
            <a:off x="4580011" y="1179575"/>
            <a:ext cx="4317099"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46</a:t>
            </a:fld>
            <a:endParaRPr lang="en-US">
              <a:solidFill>
                <a:prstClr val="black"/>
              </a:solidFill>
            </a:endParaRPr>
          </a:p>
        </p:txBody>
      </p:sp>
    </p:spTree>
    <p:custDataLst>
      <p:tags r:id="rId1"/>
    </p:custDataLst>
    <p:extLst>
      <p:ext uri="{BB962C8B-B14F-4D97-AF65-F5344CB8AC3E}">
        <p14:creationId xmlns:p14="http://schemas.microsoft.com/office/powerpoint/2010/main" val="3415444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47</a:t>
            </a:fld>
            <a:endParaRPr lang="en-US">
              <a:solidFill>
                <a:prstClr val="black"/>
              </a:solidFill>
            </a:endParaRPr>
          </a:p>
        </p:txBody>
      </p:sp>
    </p:spTree>
    <p:custDataLst>
      <p:tags r:id="rId1"/>
    </p:custDataLst>
    <p:extLst>
      <p:ext uri="{BB962C8B-B14F-4D97-AF65-F5344CB8AC3E}">
        <p14:creationId xmlns:p14="http://schemas.microsoft.com/office/powerpoint/2010/main" val="241549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3748773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checkbox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a:p>
            <a:endParaRPr lang="en-US" dirty="0" smtClean="0"/>
          </a:p>
        </p:txBody>
      </p:sp>
      <p:pic>
        <p:nvPicPr>
          <p:cNvPr id="3074" name="Picture 2" descr="Screenshot of the URS Welcome Page highlighting the New Applicant checkbox and the Next button within the Navigation 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a:solidFill>
                <a:prstClr val="black"/>
              </a:solidFill>
            </a:endParaRPr>
          </a:p>
        </p:txBody>
      </p:sp>
    </p:spTree>
    <p:custDataLst>
      <p:tags r:id="rId1"/>
    </p:custDataLst>
    <p:extLst>
      <p:ext uri="{BB962C8B-B14F-4D97-AF65-F5344CB8AC3E}">
        <p14:creationId xmlns:p14="http://schemas.microsoft.com/office/powerpoint/2010/main" val="232513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custDataLst>
              <p:tags r:id="rId2"/>
            </p:custDataLst>
          </p:nvPr>
        </p:nvSpPr>
        <p:spPr>
          <a:xfrm>
            <a:off x="0" y="722376"/>
            <a:ext cx="9144000" cy="457200"/>
          </a:xfrm>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custDataLst>
              <p:tags r:id="rId3"/>
            </p:custDataLst>
          </p:nvPr>
        </p:nvSpPr>
        <p:spPr>
          <a:xfrm>
            <a:off x="94196" y="1316037"/>
            <a:ext cx="8933587" cy="1202223"/>
          </a:xfrm>
        </p:spPr>
        <p:txBody>
          <a:bodyPr>
            <a:normAutofit/>
          </a:bodyPr>
          <a:lstStyle/>
          <a:p>
            <a:r>
              <a:rPr lang="en-US" dirty="0" smtClean="0"/>
              <a:t>Reference the training module </a:t>
            </a:r>
            <a:r>
              <a:rPr lang="en-US" b="1" i="1" dirty="0" smtClean="0"/>
              <a:t>‘Introduction to Submit an Application for New Registration’ </a:t>
            </a:r>
            <a:r>
              <a:rPr lang="en-US" dirty="0" smtClean="0"/>
              <a:t>for detailed information on the following topics:</a:t>
            </a:r>
          </a:p>
        </p:txBody>
      </p:sp>
      <p:sp>
        <p:nvSpPr>
          <p:cNvPr id="2" name="Content Placeholder 2"/>
          <p:cNvSpPr>
            <a:spLocks noGrp="1"/>
          </p:cNvSpPr>
          <p:nvPr>
            <p:ph sz="half" idx="2"/>
            <p:custDataLst>
              <p:tags r:id="rId4"/>
            </p:custDataLst>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Information</a:t>
            </a:r>
          </a:p>
          <a:p>
            <a:pPr lvl="1">
              <a:spcBef>
                <a:spcPts val="576"/>
              </a:spcBef>
              <a:defRPr/>
            </a:pPr>
            <a:r>
              <a:rPr lang="en-US" dirty="0"/>
              <a:t>Process Agent </a:t>
            </a:r>
            <a:r>
              <a:rPr lang="en-US" dirty="0" smtClean="0"/>
              <a:t>Designation</a:t>
            </a:r>
          </a:p>
          <a:p>
            <a:pPr lvl="1">
              <a:spcBef>
                <a:spcPts val="576"/>
              </a:spcBef>
              <a:defRPr/>
            </a:pPr>
            <a:r>
              <a:rPr lang="en-US" dirty="0"/>
              <a:t>Financial </a:t>
            </a:r>
            <a:r>
              <a:rPr lang="en-US" dirty="0" smtClean="0"/>
              <a:t>Responsibility</a:t>
            </a:r>
            <a:endParaRPr lang="en-US" dirty="0"/>
          </a:p>
        </p:txBody>
      </p:sp>
      <p:sp>
        <p:nvSpPr>
          <p:cNvPr id="5" name="Content Placeholder 3"/>
          <p:cNvSpPr>
            <a:spLocks noGrp="1"/>
          </p:cNvSpPr>
          <p:nvPr>
            <p:ph sz="half" idx="2"/>
            <p:custDataLst>
              <p:tags r:id="rId5"/>
            </p:custDataLst>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7</a:t>
            </a:fld>
            <a:endParaRPr lang="en-US"/>
          </a:p>
        </p:txBody>
      </p:sp>
    </p:spTree>
    <p:custDataLst>
      <p:tags r:id="rId1"/>
    </p:custDataLst>
    <p:extLst>
      <p:ext uri="{BB962C8B-B14F-4D97-AF65-F5344CB8AC3E}">
        <p14:creationId xmlns:p14="http://schemas.microsoft.com/office/powerpoint/2010/main" val="4246298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custDataLst>
              <p:tags r:id="rId3"/>
            </p:custDataLst>
          </p:nvPr>
        </p:nvSpPr>
        <p:spPr>
          <a:xfrm>
            <a:off x="44756" y="1306102"/>
            <a:ext cx="4107499"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Enter </a:t>
            </a:r>
            <a:r>
              <a:rPr lang="en-US" dirty="0"/>
              <a:t>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grpSp>
        <p:nvGrpSpPr>
          <p:cNvPr id="61" name="Group 60" descr="Screenshot of the URS Application Security page highlighting the fields for creating passwords, selecting three security questions, and entering answers to the selected security questions."/>
          <p:cNvGrpSpPr/>
          <p:nvPr>
            <p:custDataLst>
              <p:tags r:id="rId4"/>
            </p:custDataLst>
          </p:nvPr>
        </p:nvGrpSpPr>
        <p:grpSpPr>
          <a:xfrm>
            <a:off x="4574740" y="746126"/>
            <a:ext cx="4485035" cy="5377739"/>
            <a:chOff x="4572000" y="746126"/>
            <a:chExt cx="4485035" cy="5377739"/>
          </a:xfrm>
        </p:grpSpPr>
        <p:pic>
          <p:nvPicPr>
            <p:cNvPr id="1029" name="Picture 5" descr="FMCSA would like to you to create an account for accessing the application. The account will allow you to return to complete your applicantion if you are not able to complete it in a single sitting. An Applicant ID has been assigned to you. Please specify a password and security questions.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746126"/>
              <a:ext cx="4485035" cy="5377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0" name="Rectangle 49"/>
            <p:cNvSpPr/>
            <p:nvPr>
              <p:custDataLst>
                <p:tags r:id="rId6"/>
              </p:custDataLst>
            </p:nvPr>
          </p:nvSpPr>
          <p:spPr>
            <a:xfrm>
              <a:off x="6688120" y="2845590"/>
              <a:ext cx="2254000" cy="32733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Create a </a:t>
              </a:r>
              <a:r>
                <a:rPr lang="en-US" sz="1400" b="1" i="1" dirty="0" smtClean="0">
                  <a:solidFill>
                    <a:schemeClr val="tx1"/>
                  </a:solidFill>
                </a:rPr>
                <a:t>Password</a:t>
              </a:r>
              <a:endParaRPr lang="en-US" sz="1400" b="1" i="1" dirty="0">
                <a:solidFill>
                  <a:schemeClr val="tx1"/>
                </a:solidFill>
              </a:endParaRPr>
            </a:p>
          </p:txBody>
        </p:sp>
        <p:cxnSp>
          <p:nvCxnSpPr>
            <p:cNvPr id="51" name="Straight Arrow Connector 50"/>
            <p:cNvCxnSpPr>
              <a:stCxn id="50" idx="1"/>
            </p:cNvCxnSpPr>
            <p:nvPr/>
          </p:nvCxnSpPr>
          <p:spPr>
            <a:xfrm flipH="1">
              <a:off x="6350018" y="3009255"/>
              <a:ext cx="338102"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sp>
          <p:nvSpPr>
            <p:cNvPr id="49" name="Rectangle 48"/>
            <p:cNvSpPr/>
            <p:nvPr>
              <p:custDataLst>
                <p:tags r:id="rId7"/>
              </p:custDataLst>
            </p:nvPr>
          </p:nvSpPr>
          <p:spPr>
            <a:xfrm>
              <a:off x="6669014" y="3652040"/>
              <a:ext cx="2273106" cy="620624"/>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 the drop down arrow and select  three </a:t>
              </a:r>
              <a:r>
                <a:rPr lang="en-US" sz="1400" b="1" i="1" dirty="0" smtClean="0">
                  <a:solidFill>
                    <a:schemeClr val="tx1"/>
                  </a:solidFill>
                </a:rPr>
                <a:t>Security Questions</a:t>
              </a:r>
              <a:endParaRPr lang="en-US" sz="1400" b="1" i="1" dirty="0">
                <a:solidFill>
                  <a:schemeClr val="tx1"/>
                </a:solidFill>
              </a:endParaRPr>
            </a:p>
          </p:txBody>
        </p:sp>
        <p:cxnSp>
          <p:nvCxnSpPr>
            <p:cNvPr id="14" name="Straight Arrow Connector 13"/>
            <p:cNvCxnSpPr>
              <a:stCxn id="49" idx="1"/>
            </p:cNvCxnSpPr>
            <p:nvPr/>
          </p:nvCxnSpPr>
          <p:spPr>
            <a:xfrm flipH="1">
              <a:off x="6350018" y="3962352"/>
              <a:ext cx="318996"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sp>
          <p:nvSpPr>
            <p:cNvPr id="19" name="Rectangle 18"/>
            <p:cNvSpPr/>
            <p:nvPr>
              <p:custDataLst>
                <p:tags r:id="rId8"/>
              </p:custDataLst>
            </p:nvPr>
          </p:nvSpPr>
          <p:spPr>
            <a:xfrm>
              <a:off x="6669014" y="4359221"/>
              <a:ext cx="2273105" cy="46739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the </a:t>
              </a:r>
              <a:r>
                <a:rPr lang="en-US" sz="1400" b="1" i="1" dirty="0" smtClean="0">
                  <a:solidFill>
                    <a:schemeClr val="tx1"/>
                  </a:solidFill>
                </a:rPr>
                <a:t>Security Answers</a:t>
              </a:r>
              <a:endParaRPr lang="en-US" sz="1400" b="1" i="1" dirty="0">
                <a:solidFill>
                  <a:schemeClr val="tx1"/>
                </a:solidFill>
              </a:endParaRPr>
            </a:p>
          </p:txBody>
        </p:sp>
        <p:cxnSp>
          <p:nvCxnSpPr>
            <p:cNvPr id="18" name="Straight Arrow Connector 17"/>
            <p:cNvCxnSpPr>
              <a:stCxn id="19" idx="1"/>
            </p:cNvCxnSpPr>
            <p:nvPr/>
          </p:nvCxnSpPr>
          <p:spPr>
            <a:xfrm flipH="1" flipV="1">
              <a:off x="6353634" y="4359222"/>
              <a:ext cx="315380" cy="233694"/>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8</a:t>
            </a:fld>
            <a:endParaRPr lang="en-US"/>
          </a:p>
        </p:txBody>
      </p:sp>
    </p:spTree>
    <p:custDataLst>
      <p:tags r:id="rId1"/>
    </p:custDataLst>
    <p:extLst>
      <p:ext uri="{BB962C8B-B14F-4D97-AF65-F5344CB8AC3E}">
        <p14:creationId xmlns:p14="http://schemas.microsoft.com/office/powerpoint/2010/main" val="199030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1400" b="1" dirty="0"/>
          </a:p>
        </p:txBody>
      </p:sp>
      <p:sp>
        <p:nvSpPr>
          <p:cNvPr id="2" name="Content Placeholder 1"/>
          <p:cNvSpPr>
            <a:spLocks noGrp="1"/>
          </p:cNvSpPr>
          <p:nvPr>
            <p:ph sz="half" idx="2"/>
            <p:custDataLst>
              <p:tags r:id="rId3"/>
            </p:custDataLst>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a:p>
            <a:pPr lvl="1"/>
            <a:endParaRPr lang="en-US" dirty="0" smtClean="0"/>
          </a:p>
          <a:p>
            <a:pPr lvl="1"/>
            <a:endParaRPr lang="en-US" dirty="0"/>
          </a:p>
        </p:txBody>
      </p:sp>
      <p:pic>
        <p:nvPicPr>
          <p:cNvPr id="12" name="Picture 2" descr="Screenshot of the URS Application Contac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Content Placeholder 2"/>
          <p:cNvSpPr txBox="1">
            <a:spLocks/>
          </p:cNvSpPr>
          <p:nvPr>
            <p:custDataLst>
              <p:tags r:id="rId4"/>
            </p:custDataLst>
          </p:nvPr>
        </p:nvSpPr>
        <p:spPr>
          <a:xfrm>
            <a:off x="4572000" y="1179575"/>
            <a:ext cx="422891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9</a:t>
            </a:fld>
            <a:endParaRPr lang="en-US">
              <a:solidFill>
                <a:prstClr val="black"/>
              </a:solidFill>
            </a:endParaRPr>
          </a:p>
        </p:txBody>
      </p:sp>
    </p:spTree>
    <p:custDataLst>
      <p:tags r:id="rId1"/>
    </p:custDataLst>
    <p:extLst>
      <p:ext uri="{BB962C8B-B14F-4D97-AF65-F5344CB8AC3E}">
        <p14:creationId xmlns:p14="http://schemas.microsoft.com/office/powerpoint/2010/main" val="3798466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Submit App for New Reg_US_Canada_MC_Passenger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RS Training\Power Point Presentations\January_Release_PP_Pn\Submit App for New Reg_US_Canada_MC_Passengers&quot;/&gt;&lt;property id=&quot;20227&quot; value=&quot;C:\URS Training\Power Point Presentations\January Release\FINAL_Submit Application for New Registration - MC_US_Canada_Passengers\FINAL_Submit Application for New Registration - MC_US_Canada_Passengers_Package.prpkg&quot;/&gt;&lt;property id=&quot;20250&quot; value=&quot;0&quot;/&gt;&lt;property id=&quot;20251&quot; value=&quot;0&quot;/&gt;&lt;property id=&quot;20259&quot; value=&quot;0&quot;/&gt;&lt;property id=&quot;20263&quot; value=&quot;3&quot;/&gt;&lt;property id=&quot;20264&quot; value=&quot;1&quot;/&gt;&lt;property id=&quot;20519&quot; value=&quot;0&quot;/&gt;&lt;property id=&quot;20700&quot; value=&quot;0&quot;/&gt;&lt;object type=&quot;2&quot; unique_id=&quot;305290&quot;&gt;&lt;object type=&quot;3&quot; unique_id=&quot;305403&quot;&gt;&lt;property id=&quot;20148&quot; value=&quot;5&quot;/&gt;&lt;property id=&quot;20300&quot; value=&quot;Slide 1 - &amp;quot;Motor Carrier U.S. and Canada: (Passengers)  Submit an Application for New Registration &amp;quot;&quot;/&gt;&lt;property id=&quot;20303&quot; value=&quot;-1&quot;/&gt;&lt;property id=&quot;20307&quot; value=&quot;256&quot;/&gt;&lt;property id=&quot;20309&quot; value=&quot;-1&quot;/&gt;&lt;/object&gt;&lt;object type=&quot;3&quot; unique_id=&quot;305404&quot;&gt;&lt;property id=&quot;20148&quot; value=&quot;5&quot;/&gt;&lt;property id=&quot;20300&quot; value=&quot;Slide 2 - &amp;quot;Training Objectives&amp;quot;&quot;/&gt;&lt;property id=&quot;20303&quot; value=&quot;-1&quot;/&gt;&lt;property id=&quot;20307&quot; value=&quot;257&quot;/&gt;&lt;property id=&quot;20309&quot; value=&quot;-1&quot;/&gt;&lt;/object&gt;&lt;object type=&quot;3&quot; unique_id=&quot;305415&quot;&gt;&lt;property id=&quot;20148&quot; value=&quot;5&quot;/&gt;&lt;property id=&quot;20300&quot; value=&quot;Slide 39 - &amp;quot;Transport Passengers (Cont.)&amp;quot;&quot;/&gt;&lt;property id=&quot;20303&quot; value=&quot;-1&quot;/&gt;&lt;property id=&quot;20307&quot; value=&quot;489&quot;/&gt;&lt;property id=&quot;20309&quot; value=&quot;-1&quot;/&gt;&lt;/object&gt;&lt;object type=&quot;3&quot; unique_id=&quot;305418&quot;&gt;&lt;property id=&quot;20148&quot; value=&quot;5&quot;/&gt;&lt;property id=&quot;20300&quot; value=&quot;Slide 12 - &amp;quot;Operation Classification (Cont.)&amp;quot;&quot;/&gt;&lt;property id=&quot;20303&quot; value=&quot;-1&quot;/&gt;&lt;property id=&quot;20307&quot; value=&quot;520&quot;/&gt;&lt;property id=&quot;20309&quot; value=&quot;-1&quot;/&gt;&lt;/object&gt;&lt;object type=&quot;3&quot; unique_id=&quot;305422&quot;&gt;&lt;property id=&quot;20148&quot; value=&quot;5&quot;/&gt;&lt;property id=&quot;20300&quot; value=&quot;Slide 20 - &amp;quot;Operation Classification (Cont.)&amp;quot;&quot;/&gt;&lt;property id=&quot;20303&quot; value=&quot;-1&quot;/&gt;&lt;property id=&quot;20307&quot; value=&quot;501&quot;/&gt;&lt;property id=&quot;20309&quot; value=&quot;-1&quot;/&gt;&lt;/object&gt;&lt;object type=&quot;3&quot; unique_id=&quot;305424&quot;&gt;&lt;property id=&quot;20148&quot; value=&quot;5&quot;/&gt;&lt;property id=&quot;20300&quot; value=&quot;Slide 35 - &amp;quot;Transport Passengers (Cont.)&amp;quot;&quot;/&gt;&lt;property id=&quot;20303&quot; value=&quot;-1&quot;/&gt;&lt;property id=&quot;20307&quot; value=&quot;505&quot;/&gt;&lt;property id=&quot;20309&quot; value=&quot;-1&quot;/&gt;&lt;/object&gt;&lt;object type=&quot;3&quot; unique_id=&quot;320580&quot;&gt;&lt;property id=&quot;20148&quot; value=&quot;5&quot;/&gt;&lt;property id=&quot;20300&quot; value=&quot;Slide 13 - &amp;quot;Operation Classification (Cont.)&amp;quot;&quot;/&gt;&lt;property id=&quot;20303&quot; value=&quot;-1&quot;/&gt;&lt;property id=&quot;20307&quot; value=&quot;476&quot;/&gt;&lt;property id=&quot;20309&quot; value=&quot;-1&quot;/&gt;&lt;/object&gt;&lt;object type=&quot;3&quot; unique_id=&quot;320581&quot;&gt;&lt;property id=&quot;20148&quot; value=&quot;5&quot;/&gt;&lt;property id=&quot;20300&quot; value=&quot;Slide 14 - &amp;quot;Operation Classification (Cont.)&amp;quot;&quot;/&gt;&lt;property id=&quot;20303&quot; value=&quot;-1&quot;/&gt;&lt;property id=&quot;20307&quot; value=&quot;477&quot;/&gt;&lt;property id=&quot;20309&quot; value=&quot;-1&quot;/&gt;&lt;/object&gt;&lt;object type=&quot;3&quot; unique_id=&quot;320582&quot;&gt;&lt;property id=&quot;20148&quot; value=&quot;5&quot;/&gt;&lt;property id=&quot;20300&quot; value=&quot;Slide 15 - &amp;quot;Operation Classification (Cont.)&amp;quot;&quot;/&gt;&lt;property id=&quot;20303&quot; value=&quot;-1&quot;/&gt;&lt;property id=&quot;20307&quot; value=&quot;478&quot;/&gt;&lt;property id=&quot;20309&quot; value=&quot;-1&quot;/&gt;&lt;/object&gt;&lt;object type=&quot;3&quot; unique_id=&quot;320583&quot;&gt;&lt;property id=&quot;20148&quot; value=&quot;5&quot;/&gt;&lt;property id=&quot;20300&quot; value=&quot;Slide 16 - &amp;quot;Operation Classification (Cont.)&amp;quot;&quot;/&gt;&lt;property id=&quot;20303&quot; value=&quot;-1&quot;/&gt;&lt;property id=&quot;20307&quot; value=&quot;506&quot;/&gt;&lt;property id=&quot;20309&quot; value=&quot;-1&quot;/&gt;&lt;/object&gt;&lt;object type=&quot;3&quot; unique_id=&quot;320584&quot;&gt;&lt;property id=&quot;20148&quot; value=&quot;5&quot;/&gt;&lt;property id=&quot;20300&quot; value=&quot;Slide 17 - &amp;quot;Operation Classification (Cont.)&amp;quot;&quot;/&gt;&lt;property id=&quot;20303&quot; value=&quot;-1&quot;/&gt;&lt;property id=&quot;20307&quot; value=&quot;479&quot;/&gt;&lt;property id=&quot;20309&quot; value=&quot;-1&quot;/&gt;&lt;/object&gt;&lt;object type=&quot;3&quot; unique_id=&quot;320585&quot;&gt;&lt;property id=&quot;20148&quot; value=&quot;5&quot;/&gt;&lt;property id=&quot;20300&quot; value=&quot;Slide 18 - &amp;quot;Operation Classification (Cont.)&amp;quot;&quot;/&gt;&lt;property id=&quot;20303&quot; value=&quot;-1&quot;/&gt;&lt;property id=&quot;20307&quot; value=&quot;510&quot;/&gt;&lt;property id=&quot;20309&quot; value=&quot;-1&quot;/&gt;&lt;/object&gt;&lt;object type=&quot;3&quot; unique_id=&quot;320586&quot;&gt;&lt;property id=&quot;20148&quot; value=&quot;5&quot;/&gt;&lt;property id=&quot;20300&quot; value=&quot;Slide 19 - &amp;quot;Operation Classification (Cont.)&amp;quot;&quot;/&gt;&lt;property id=&quot;20303&quot; value=&quot;-1&quot;/&gt;&lt;property id=&quot;20307&quot; value=&quot;480&quot;/&gt;&lt;property id=&quot;20309&quot; value=&quot;-1&quot;/&gt;&lt;/object&gt;&lt;object type=&quot;3&quot; unique_id=&quot;320587&quot;&gt;&lt;property id=&quot;20148&quot; value=&quot;5&quot;/&gt;&lt;property id=&quot;20300&quot; value=&quot;Slide 21 - &amp;quot;Operation Classification (Cont.)&amp;quot;&quot;/&gt;&lt;property id=&quot;20303&quot; value=&quot;-1&quot;/&gt;&lt;property id=&quot;20307&quot; value=&quot;502&quot;/&gt;&lt;property id=&quot;20309&quot; value=&quot;-1&quot;/&gt;&lt;/object&gt;&lt;object type=&quot;3&quot; unique_id=&quot;320590&quot;&gt;&lt;property id=&quot;20148&quot; value=&quot;5&quot;/&gt;&lt;property id=&quot;20300&quot; value=&quot;Slide 24 - &amp;quot;Vehicles (Cont.)&amp;quot;&quot;/&gt;&lt;property id=&quot;20303&quot; value=&quot;-1&quot;/&gt;&lt;property id=&quot;20307&quot; value=&quot;483&quot;/&gt;&lt;property id=&quot;20309&quot; value=&quot;-1&quot;/&gt;&lt;/object&gt;&lt;object type=&quot;3&quot; unique_id=&quot;320591&quot;&gt;&lt;property id=&quot;20148&quot; value=&quot;5&quot;/&gt;&lt;property id=&quot;20300&quot; value=&quot;Slide 25 - &amp;quot;Vehicles (Cont.)&amp;quot;&quot;/&gt;&lt;property id=&quot;20303&quot; value=&quot;-1&quot;/&gt;&lt;property id=&quot;20307&quot; value=&quot;426&quot;/&gt;&lt;property id=&quot;20309&quot; value=&quot;-1&quot;/&gt;&lt;/object&gt;&lt;object type=&quot;3&quot; unique_id=&quot;320592&quot;&gt;&lt;property id=&quot;20148&quot; value=&quot;5&quot;/&gt;&lt;property id=&quot;20300&quot; value=&quot;Slide 26 - &amp;quot;Vehicles (Cont.)&amp;quot;&quot;/&gt;&lt;property id=&quot;20303&quot; value=&quot;-1&quot;/&gt;&lt;property id=&quot;20307&quot; value=&quot;503&quot;/&gt;&lt;property id=&quot;20309&quot; value=&quot;-1&quot;/&gt;&lt;/object&gt;&lt;object type=&quot;3&quot; unique_id=&quot;320593&quot;&gt;&lt;property id=&quot;20148&quot; value=&quot;5&quot;/&gt;&lt;property id=&quot;20300&quot; value=&quot;Slide 27 - &amp;quot;Vehicles (Cont.)&amp;quot;&quot;/&gt;&lt;property id=&quot;20303&quot; value=&quot;-1&quot;/&gt;&lt;property id=&quot;20307&quot; value=&quot;484&quot;/&gt;&lt;property id=&quot;20309&quot; value=&quot;-1&quot;/&gt;&lt;/object&gt;&lt;object type=&quot;3&quot; unique_id=&quot;320594&quot;&gt;&lt;property id=&quot;20148&quot; value=&quot;5&quot;/&gt;&lt;property id=&quot;20300&quot; value=&quot;Slide 28 - &amp;quot;Vehicles (Cont.)&amp;quot;&quot;/&gt;&lt;property id=&quot;20303&quot; value=&quot;-1&quot;/&gt;&lt;property id=&quot;20307&quot; value=&quot;431&quot;/&gt;&lt;property id=&quot;20309&quot; value=&quot;-1&quot;/&gt;&lt;/object&gt;&lt;object type=&quot;3&quot; unique_id=&quot;320597&quot;&gt;&lt;property id=&quot;20148&quot; value=&quot;5&quot;/&gt;&lt;property id=&quot;20300&quot; value=&quot;Slide 32 - &amp;quot;Drivers (Cont.)&amp;quot;&quot;/&gt;&lt;property id=&quot;20303&quot; value=&quot;-1&quot;/&gt;&lt;property id=&quot;20307&quot; value=&quot;523&quot;/&gt;&lt;property id=&quot;20309&quot; value=&quot;-1&quot;/&gt;&lt;/object&gt;&lt;object type=&quot;3&quot; unique_id=&quot;320598&quot;&gt;&lt;property id=&quot;20148&quot; value=&quot;5&quot;/&gt;&lt;property id=&quot;20300&quot; value=&quot;Slide 33 - &amp;quot;Transport Passengers&amp;quot;&quot;/&gt;&lt;property id=&quot;20303&quot; value=&quot;-1&quot;/&gt;&lt;property id=&quot;20307&quot; value=&quot;485&quot;/&gt;&lt;property id=&quot;20309&quot; value=&quot;-1&quot;/&gt;&lt;/object&gt;&lt;object type=&quot;3&quot; unique_id=&quot;320599&quot;&gt;&lt;property id=&quot;20148&quot; value=&quot;5&quot;/&gt;&lt;property id=&quot;20300&quot; value=&quot;Slide 34 - &amp;quot;Transport Passengers (Cont.)&amp;quot;&quot;/&gt;&lt;property id=&quot;20303&quot; value=&quot;-1&quot;/&gt;&lt;property id=&quot;20307&quot; value=&quot;504&quot;/&gt;&lt;property id=&quot;20309&quot; value=&quot;-1&quot;/&gt;&lt;/object&gt;&lt;object type=&quot;3&quot; unique_id=&quot;320600&quot;&gt;&lt;property id=&quot;20148&quot; value=&quot;5&quot;/&gt;&lt;property id=&quot;20300&quot; value=&quot;Slide 36 - &amp;quot;Transport Passengers (Cont.)&amp;quot;&quot;/&gt;&lt;property id=&quot;20303&quot; value=&quot;-1&quot;/&gt;&lt;property id=&quot;20307&quot; value=&quot;511&quot;/&gt;&lt;property id=&quot;20309&quot; value=&quot;-1&quot;/&gt;&lt;/object&gt;&lt;object type=&quot;3&quot; unique_id=&quot;320601&quot;&gt;&lt;property id=&quot;20148&quot; value=&quot;5&quot;/&gt;&lt;property id=&quot;20300&quot; value=&quot;Slide 37 - &amp;quot;Transport Passengers (Cont.)&amp;quot;&quot;/&gt;&lt;property id=&quot;20303&quot; value=&quot;-1&quot;/&gt;&lt;property id=&quot;20307&quot; value=&quot;512&quot;/&gt;&lt;property id=&quot;20309&quot; value=&quot;-1&quot;/&gt;&lt;/object&gt;&lt;object type=&quot;3&quot; unique_id=&quot;320602&quot;&gt;&lt;property id=&quot;20148&quot; value=&quot;5&quot;/&gt;&lt;property id=&quot;20300&quot; value=&quot;Slide 38 - &amp;quot;Transport Passengers (Cont.)&amp;quot;&quot;/&gt;&lt;property id=&quot;20303&quot; value=&quot;-1&quot;/&gt;&lt;property id=&quot;20307&quot; value=&quot;486&quot;/&gt;&lt;property id=&quot;20309&quot; value=&quot;-1&quot;/&gt;&lt;/object&gt;&lt;object type=&quot;3&quot; unique_id=&quot;321047&quot;&gt;&lt;property id=&quot;20148&quot; value=&quot;5&quot;/&gt;&lt;property id=&quot;20300&quot; value=&quot;Slide 6 - &amp;quot;Welcome Page&amp;quot;&quot;/&gt;&lt;property id=&quot;20303&quot; value=&quot;-1&quot;/&gt;&lt;property id=&quot;20307&quot; value=&quot;527&quot;/&gt;&lt;property id=&quot;20309&quot; value=&quot;-1&quot;/&gt;&lt;/object&gt;&lt;object type=&quot;3&quot; unique_id=&quot;321193&quot;&gt;&lt;property id=&quot;20148&quot; value=&quot;5&quot;/&gt;&lt;property id=&quot;20300&quot; value=&quot;Slide 7 - &amp;quot;Detailed Information for the URS Online Application Process&amp;quot;&quot;/&gt;&lt;property id=&quot;20303&quot; value=&quot;-1&quot;/&gt;&lt;property id=&quot;20307&quot; value=&quot;528&quot;/&gt;&lt;property id=&quot;20309&quot; value=&quot;-1&quot;/&gt;&lt;/object&gt;&lt;object type=&quot;3&quot; unique_id=&quot;321485&quot;&gt;&lt;property id=&quot;20148&quot; value=&quot;5&quot;/&gt;&lt;property id=&quot;20300&quot; value=&quot;Slide 8 - &amp;quot;Application Security&amp;quot;&quot;/&gt;&lt;property id=&quot;20303&quot; value=&quot;-1&quot;/&gt;&lt;property id=&quot;20307&quot; value=&quot;530&quot;/&gt;&lt;property id=&quot;20309&quot; value=&quot;-1&quot;/&gt;&lt;/object&gt;&lt;object type=&quot;3&quot; unique_id=&quot;321631&quot;&gt;&lt;property id=&quot;20148&quot; value=&quot;5&quot;/&gt;&lt;property id=&quot;20300&quot; value=&quot;Slide 9 - &amp;quot;Application Contact&amp;quot;&quot;/&gt;&lt;property id=&quot;20303&quot; value=&quot;-1&quot;/&gt;&lt;property id=&quot;20307&quot; value=&quot;531&quot;/&gt;&lt;property id=&quot;20309&quot; value=&quot;-1&quot;/&gt;&lt;/object&gt;&lt;object type=&quot;3&quot; unique_id=&quot;321777&quot;&gt;&lt;property id=&quot;20148&quot; value=&quot;5&quot;/&gt;&lt;property id=&quot;20300&quot; value=&quot;Slide 10 - &amp;quot;Business Description&amp;quot;&quot;/&gt;&lt;property id=&quot;20303&quot; value=&quot;-1&quot;/&gt;&lt;property id=&quot;20307&quot; value=&quot;532&quot;/&gt;&lt;property id=&quot;20309&quot; value=&quot;-1&quot;/&gt;&lt;/object&gt;&lt;object type=&quot;3&quot; unique_id=&quot;321923&quot;&gt;&lt;property id=&quot;20148&quot; value=&quot;5&quot;/&gt;&lt;property id=&quot;20300&quot; value=&quot;Slide 11 - &amp;quot;Operation Classification&amp;quot;&quot;/&gt;&lt;property id=&quot;20303&quot; value=&quot;-1&quot;/&gt;&lt;property id=&quot;20307&quot; value=&quot;533&quot;/&gt;&lt;property id=&quot;20309&quot; value=&quot;-1&quot;/&gt;&lt;/object&gt;&lt;object type=&quot;3&quot; unique_id=&quot;322359&quot;&gt;&lt;property id=&quot;20148&quot; value=&quot;5&quot;/&gt;&lt;property id=&quot;20300&quot; value=&quot;Slide 22 - &amp;quot;Operation Classification (Cont.)&amp;quot;&quot;/&gt;&lt;property id=&quot;20303&quot; value=&quot;-1&quot;/&gt;&lt;property id=&quot;20307&quot; value=&quot;535&quot;/&gt;&lt;property id=&quot;20309&quot; value=&quot;-1&quot;/&gt;&lt;/object&gt;&lt;object type=&quot;3&quot; unique_id=&quot;322505&quot;&gt;&lt;property id=&quot;20148&quot; value=&quot;5&quot;/&gt;&lt;property id=&quot;20300&quot; value=&quot;Slide 23 - &amp;quot;Vehicles&amp;quot;&quot;/&gt;&lt;property id=&quot;20303&quot; value=&quot;-1&quot;/&gt;&lt;property id=&quot;20307&quot; value=&quot;536&quot;/&gt;&lt;property id=&quot;20309&quot; value=&quot;-1&quot;/&gt;&lt;/object&gt;&lt;object type=&quot;3&quot; unique_id=&quot;322651&quot;&gt;&lt;property id=&quot;20148&quot; value=&quot;5&quot;/&gt;&lt;property id=&quot;20300&quot; value=&quot;Slide 29 - &amp;quot;Drivers&amp;quot;&quot;/&gt;&lt;property id=&quot;20303&quot; value=&quot;-1&quot;/&gt;&lt;property id=&quot;20307&quot; value=&quot;537&quot;/&gt;&lt;property id=&quot;20309&quot; value=&quot;-1&quot;/&gt;&lt;/object&gt;&lt;object type=&quot;3&quot; unique_id=&quot;322943&quot;&gt;&lt;property id=&quot;20148&quot; value=&quot;5&quot;/&gt;&lt;property id=&quot;20300&quot; value=&quot;Slide 40 - &amp;quot;Financial Responsibility&amp;quot;&quot;/&gt;&lt;property id=&quot;20303&quot; value=&quot;-1&quot;/&gt;&lt;property id=&quot;20307&quot; value=&quot;539&quot;/&gt;&lt;property id=&quot;20309&quot; value=&quot;-1&quot;/&gt;&lt;/object&gt;&lt;object type=&quot;3&quot; unique_id=&quot;323089&quot;&gt;&lt;property id=&quot;20148&quot; value=&quot;5&quot;/&gt;&lt;property id=&quot;20300&quot; value=&quot;Slide 41 - &amp;quot;Affiliation with Others&amp;quot;&quot;/&gt;&lt;property id=&quot;20303&quot; value=&quot;-1&quot;/&gt;&lt;property id=&quot;20307&quot; value=&quot;540&quot;/&gt;&lt;property id=&quot;20309&quot; value=&quot;-1&quot;/&gt;&lt;/object&gt;&lt;object type=&quot;3&quot; unique_id=&quot;323235&quot;&gt;&lt;property id=&quot;20148&quot; value=&quot;5&quot;/&gt;&lt;property id=&quot;20300&quot; value=&quot;Slide 42 - &amp;quot;Certification Statement&amp;quot;&quot;/&gt;&lt;property id=&quot;20303&quot; value=&quot;-1&quot;/&gt;&lt;property id=&quot;20307&quot; value=&quot;541&quot;/&gt;&lt;property id=&quot;20309&quot; value=&quot;-1&quot;/&gt;&lt;/object&gt;&lt;object type=&quot;3&quot; unique_id=&quot;323381&quot;&gt;&lt;property id=&quot;20148&quot; value=&quot;5&quot;/&gt;&lt;property id=&quot;20300&quot; value=&quot;Slide 43 - &amp;quot;Compliance Certifications&amp;quot;&quot;/&gt;&lt;property id=&quot;20303&quot; value=&quot;-1&quot;/&gt;&lt;property id=&quot;20307&quot; value=&quot;542&quot;/&gt;&lt;property id=&quot;20309&quot; value=&quot;-1&quot;/&gt;&lt;/object&gt;&lt;object type=&quot;3&quot; unique_id=&quot;323527&quot;&gt;&lt;property id=&quot;20148&quot; value=&quot;5&quot;/&gt;&lt;property id=&quot;20300&quot; value=&quot;Slide 44 - &amp;quot;Applicant’s Oath&amp;quot;&quot;/&gt;&lt;property id=&quot;20303&quot; value=&quot;-1&quot;/&gt;&lt;property id=&quot;20307&quot; value=&quot;543&quot;/&gt;&lt;property id=&quot;20309&quot; value=&quot;-1&quot;/&gt;&lt;/object&gt;&lt;object type=&quot;3&quot; unique_id=&quot;323673&quot;&gt;&lt;property id=&quot;20148&quot; value=&quot;5&quot;/&gt;&lt;property id=&quot;20300&quot; value=&quot;Slide 45 - &amp;quot;URS Company Official Portal Account &amp;quot;&quot;/&gt;&lt;property id=&quot;20303&quot; value=&quot;-1&quot;/&gt;&lt;property id=&quot;20307&quot; value=&quot;544&quot;/&gt;&lt;property id=&quot;20309&quot; value=&quot;-1&quot;/&gt;&lt;/object&gt;&lt;object type=&quot;3&quot; unique_id=&quot;323819&quot;&gt;&lt;property id=&quot;20148&quot; value=&quot;5&quot;/&gt;&lt;property id=&quot;20300&quot; value=&quot;Slide 46 - &amp;quot;Payment Information&amp;quot;&quot;/&gt;&lt;property id=&quot;20303&quot; value=&quot;-1&quot;/&gt;&lt;property id=&quot;20307&quot; value=&quot;545&quot;/&gt;&lt;property id=&quot;20309&quot; value=&quot;-1&quot;/&gt;&lt;/object&gt;&lt;object type=&quot;3&quot; unique_id=&quot;323965&quot;&gt;&lt;property id=&quot;20148&quot; value=&quot;5&quot;/&gt;&lt;property id=&quot;20300&quot; value=&quot;Slide 47 - &amp;quot;End of the Training Module&amp;quot;&quot;/&gt;&lt;property id=&quot;20303&quot; value=&quot;-1&quot;/&gt;&lt;property id=&quot;20307&quot; value=&quot;546&quot;/&gt;&lt;property id=&quot;20309&quot; value=&quot;-1&quot;/&gt;&lt;/object&gt;&lt;object type=&quot;3&quot; unique_id=&quot;324823&quot;&gt;&lt;property id=&quot;20148&quot; value=&quot;5&quot;/&gt;&lt;property id=&quot;20300&quot; value=&quot;Slide 5 - &amp;quot;Accessing the URS Online Application Process (Cont.)&amp;quot;&quot;/&gt;&lt;property id=&quot;20303&quot; value=&quot;-1&quot;/&gt;&lt;property id=&quot;20307&quot; value=&quot;549&quot;/&gt;&lt;property id=&quot;20309&quot; value=&quot;-1&quot;/&gt;&lt;/object&gt;&lt;object type=&quot;3&quot; unique_id=&quot;360799&quot;&gt;&lt;property id=&quot;20148&quot; value=&quot;5&quot;/&gt;&lt;property id=&quot;20300&quot; value=&quot;Slide 3 - &amp;quot;Accessing the URS Online Application Process &amp;quot;&quot;/&gt;&lt;property id=&quot;20303&quot; value=&quot;-1&quot;/&gt;&lt;property id=&quot;20307&quot; value=&quot;554&quot;/&gt;&lt;property id=&quot;20309&quot; value=&quot;-1&quot;/&gt;&lt;/object&gt;&lt;object type=&quot;3&quot; unique_id=&quot;360800&quot;&gt;&lt;property id=&quot;20148&quot; value=&quot;5&quot;/&gt;&lt;property id=&quot;20300&quot; value=&quot;Slide 4 - &amp;quot;Accessing the URS Online Application Process (Cont.)&amp;quot;&quot;/&gt;&lt;property id=&quot;20303&quot; value=&quot;-1&quot;/&gt;&lt;property id=&quot;20307&quot; value=&quot;555&quot;/&gt;&lt;property id=&quot;20309&quot; value=&quot;-1&quot;/&gt;&lt;/object&gt;&lt;object type=&quot;3&quot; unique_id=&quot;361017&quot;&gt;&lt;property id=&quot;20148&quot; value=&quot;5&quot;/&gt;&lt;property id=&quot;20300&quot; value=&quot;Slide 30 - &amp;quot;Drivers (Cont.)&amp;quot;&quot;/&gt;&lt;property id=&quot;20303&quot; value=&quot;-1&quot;/&gt;&lt;property id=&quot;20307&quot; value=&quot;556&quot;/&gt;&lt;property id=&quot;20309&quot; value=&quot;-1&quot;/&gt;&lt;/object&gt;&lt;object type=&quot;3&quot; unique_id=&quot;361018&quot;&gt;&lt;property id=&quot;20148&quot; value=&quot;5&quot;/&gt;&lt;property id=&quot;20300&quot; value=&quot;Slide 31 - &amp;quot;Drivers (Cont.)&amp;quot;&quot;/&gt;&lt;property id=&quot;20303&quot; value=&quot;-1&quot;/&gt;&lt;property id=&quot;20307&quot; value=&quot;557&quot;/&gt;&lt;property id=&quot;20309&quot; value=&quot;-1&quot;/&gt;&lt;/object&gt;&lt;/object&gt;&lt;object type=&quot;8&quot; unique_id=&quot;305364&quot;&gt;&lt;/object&gt;&lt;object type=&quot;4&quot; unique_id=&quot;324303&quot;&gt;&lt;/object&gt;&lt;object type=&quot;10&quot; unique_id=&quot;324304&quot;&gt;&lt;object type=&quot;11&quot; unique_id=&quot;324305&quot;&gt;&lt;property id=&quot;20180&quot; value=&quot;1&quot;/&gt;&lt;property id=&quot;20181&quot; value=&quot;1&quot;/&gt;&lt;property id=&quot;20183&quot; value=&quot;1&quot;/&gt;&lt;/object&gt;&lt;object type=&quot;12&quot; unique_id=&quot;361283&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1&quot;/&gt;&lt;lineCharCount val=&quot;30&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D209A55-8452-4C20-B78A-CCC245C35A7F}_16.png&quot;/&gt;&lt;left val=&quot;357&quot;/&gt;&lt;top val=&quot;103&quot;/&gt;&lt;width val=&quot;360&quot;/&gt;&lt;height val=&quot;13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D96299C-4EF3-4FB0-99B2-BD992F369AF7}_16.png&quot;/&gt;&lt;left val=&quot;276&quot;/&gt;&lt;top val=&quot;504&quot;/&gt;&lt;width val=&quot;169&quot;/&gt;&lt;height val=&quot;3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PSNARRATION" val="17,1973638706,C:\URS Training\Power Point Presentations\January_Release_PP_Pn\Submit App for New Reg_US_Canada_MC_Passengers\Submit App for New Reg_MC_US_Canada_Passengers_pptx\Media.ppcx"/>
  <p:tag name="HTML_SHAPEINFO" val="&lt;SlideThumbPath val=&quot;Slide17.PNG&quo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C5C7688-489F-44E1-A7C6-2A33F035D0AA}_17.png&quot;/&gt;&lt;left val=&quot;-9&quot;/&gt;&lt;top val=&quot;50&quot;/&gt;&lt;width val=&quot;730&quot;/&gt;&lt;height val=&quot;5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19&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DE1ED69-0C42-4FCF-B0AE-29A4061B89CC}_17.png&quot;/&gt;&lt;left val=&quot;6&quot;/&gt;&lt;top val=&quot;101&quot;/&gt;&lt;width val=&quot;344&quot;/&gt;&lt;height val=&quot;121&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3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78B4AC0-1202-4339-A996-C3840C206815}_17.png&quot;/&gt;&lt;left val=&quot;396&quot;/&gt;&lt;top val=&quot;103&quot;/&gt;&lt;width val=&quot;275&quot;/&gt;&lt;height val=&quot;53&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4447529-2D6E-46D2-8CDF-A7F97A9579A3}_17.png&quot;/&gt;&lt;left val=&quot;360&quot;/&gt;&lt;top val=&quot;153&quot;/&gt;&lt;width val=&quot;343&quot;/&gt;&lt;height val=&quot;7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A471352-E491-47F8-A08B-DC3FD303BFDE}_17.png&quot;/&gt;&lt;left val=&quot;273&quot;/&gt;&lt;top val=&quot;497&quot;/&gt;&lt;width val=&quot;169&quot;/&gt;&lt;height val=&quot;2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 val="18,1973638706,C:\URS Training\Power Point Presentations\January_Release_PP_Pn\Submit App for New Reg_US_Canada_MC_Passengers\Submit App for New Reg_MC_US_Canada_Passengers_pptx\Media.ppcx"/>
  <p:tag name="HTML_SHAPEINFO" val="&lt;SlideThumbPath val=&quot;Slide18.PNG&quot;/&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4A8B74F-D5A3-4463-9076-A9A34367358B}_18.png&quot;/&gt;&lt;left val=&quot;-9&quot;/&gt;&lt;top val=&quot;50&quot;/&gt;&lt;width val=&quot;730&quot;/&gt;&lt;height val=&quot;5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3A7E1CF-7EAD-4B59-ABDF-7180CFA7D4EC}_18.png&quot;/&gt;&lt;left val=&quot;48&quot;/&gt;&lt;top val=&quot;111&quot;/&gt;&lt;width val=&quot;641&quot;/&gt;&lt;height val=&quot;43&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55E5A3C-F3A9-42C1-BE8A-D6ACA1F18C40}_18.png&quot;/&gt;&lt;left val=&quot;4&quot;/&gt;&lt;top val=&quot;152&quot;/&gt;&lt;width val=&quot;343&quot;/&gt;&lt;height val=&quot;127&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1&quot;/&gt;&lt;lineCharCount val=&quot;30&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6A273BB-12A4-4036-956C-8C934B12AC62}_18.png&quot;/&gt;&lt;left val=&quot;354&quot;/&gt;&lt;top val=&quot;153&quot;/&gt;&lt;width val=&quot;355&quot;/&gt;&lt;height val=&quot;137&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2F9F0CA-1D1E-4119-85CD-AFC6A819530A}_18.png&quot;/&gt;&lt;left val=&quot;276&quot;/&gt;&lt;top val=&quot;504&quot;/&gt;&lt;width val=&quot;169&quot;/&gt;&lt;height val=&quot;30&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 val="19,1973638706,C:\URS Training\Power Point Presentations\January_Release_PP_Pn\Submit App for New Reg_US_Canada_MC_Passengers\Submit App for New Reg_MC_US_Canada_Passengers_pptx\Media.ppcx"/>
  <p:tag name="HTML_SHAPEINFO" val="&lt;SlideThumbPath val=&quot;Slide19.PNG&quot;/&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C841AEC-8FE9-4E13-81B1-ACC784D50DFE}_19.png&quot;/&gt;&lt;left val=&quot;-9&quot;/&gt;&lt;top val=&quot;50&quot;/&gt;&lt;width val=&quot;730&quot;/&gt;&lt;height val=&quot;5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26&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A2FFEB6-CDB6-499B-9B1E-AC844B6C1E02}_19.png&quot;/&gt;&lt;left val=&quot;0&quot;/&gt;&lt;top val=&quot;103&quot;/&gt;&lt;width val=&quot;360&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4AF96FA-5D68-497A-8C9D-F2FBCB7ADBE0}_19.png&quot;/&gt;&lt;left val=&quot;359&quot;/&gt;&lt;top val=&quot;103&quot;/&gt;&lt;width val=&quot;344&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E4F964E-F16B-4E98-9AD7-65715EF5BAEC}_19.png&quot;/&gt;&lt;left val=&quot;276&quot;/&gt;&lt;top val=&quot;498&quot;/&gt;&lt;width val=&quot;169&quot;/&gt;&lt;height val=&quot;2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20,1973638706,C:\URS Training\Power Point Presentations\January_Release_PP_Pn\Submit App for New Reg_US_Canada_MC_Passengers\Submit App for New Reg_MC_US_Canada_Passengers_pptx\Media.ppcx"/>
  <p:tag name="HTML_SHAPEINFO" val="&lt;SlideThumbPath val=&quot;Slide20.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FC549EF-5EC4-4896-9571-FB9C58E48892}_20.png&quot;/&gt;&lt;left val=&quot;-9&quot;/&gt;&lt;top val=&quot;50&quot;/&gt;&lt;width val=&quot;730&quot;/&gt;&lt;height val=&quot;5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DE4CDBD-E91A-42B3-8FDE-32769DB515E3}_20.png&quot;/&gt;&lt;left val=&quot;0&quot;/&gt;&lt;top val=&quot;103&quot;/&gt;&lt;width val=&quot;360&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9937CF1-5AA1-45F5-A49A-D8379C93287E}_20.png&quot;/&gt;&lt;left val=&quot;355&quot;/&gt;&lt;top val=&quot;103&quot;/&gt;&lt;width val=&quot;360&quot;/&gt;&lt;height val=&quot;12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E8F0678-60DF-4AD2-AFC0-1CE173B75D53}_20.png&quot;/&gt;&lt;left val=&quot;276&quot;/&gt;&lt;top val=&quot;498&quot;/&gt;&lt;width val=&quot;169&quot;/&gt;&lt;height val=&quot;2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PSNARRATION" val="21,1973638706,C:\URS Training\Power Point Presentations\January_Release_PP_Pn\Submit App for New Reg_US_Canada_MC_Passengers\Submit App for New Reg_MC_US_Canada_Passengers_pptx\Media.ppcx"/>
  <p:tag name="HTML_SHAPEINFO" val="&lt;SlideThumbPath val=&quot;Slide21.PNG&quot;/&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07F2609-5172-4562-9CC5-BF91B619497A}_21.png&quot;/&gt;&lt;left val=&quot;-9&quot;/&gt;&lt;top val=&quot;50&quot;/&gt;&lt;width val=&quot;730&quot;/&gt;&lt;height val=&quot;5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2322E3A-FFE4-4B82-A4DA-D49D9762C58E}_21.png&quot;/&gt;&lt;left val=&quot;6&quot;/&gt;&lt;top val=&quot;101&quot;/&gt;&lt;width val=&quot;289&quot;/&gt;&lt;height val=&quot;10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28&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04536C1-4EE9-47A5-92D3-30F83EEDFE68}_21.png&quot;/&gt;&lt;left val=&quot;359&quot;/&gt;&lt;top val=&quot;101&quot;/&gt;&lt;width val=&quot;353&quot;/&gt;&lt;height val=&quot;10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assengers\data\asimages\{CAA2ABA8-5014-4F27-B3DD-B2886D933DBA}_21.png&quot;/&gt;&lt;left val=&quot;264&quot;/&gt;&lt;top val=&quot;214&quot;/&gt;&lt;width val=&quot;451&quot;/&gt;&lt;height val=&quot;261&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D78C792-B719-480C-A173-15185E28B3EF}_21.png&quot;/&gt;&lt;left val=&quot;276&quot;/&gt;&lt;top val=&quot;498&quot;/&gt;&lt;width val=&quot;169&quot;/&gt;&lt;height val=&quot;2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9&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22,1973638706,C:\URS Training\Power Point Presentations\January_Release_PP_Pn\Submit App for New Reg_US_Canada_MC_Passengers\Submit App for New Reg_MC_US_Canada_Passengers_pptx\Media.ppcx"/>
  <p:tag name="HTML_SHAPEINFO" val="&lt;SlideThumbPath val=&quot;Slide22.PNG&quo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85EF8B4-1A35-429F-986D-BE9620276CD2}_22.png&quot;/&gt;&lt;left val=&quot;-9&quot;/&gt;&lt;top val=&quot;50&quot;/&gt;&lt;width val=&quot;730&quot;/&gt;&lt;height val=&quot;5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5&quot;/&gt;&lt;lineCharCount val=&quot;18&quot;/&gt;&lt;lineCharCount val=&quot;21&quot;/&gt;&lt;lineCharCount val=&quot;13&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3716942-C9FB-42D7-829B-C3E30DA61100}_22.png&quot;/&gt;&lt;left val=&quot;0&quot;/&gt;&lt;top val=&quot;101&quot;/&gt;&lt;width val=&quot;273&quot;/&gt;&lt;height val=&quot;37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assengers\data\asimages\{675ED7C9-11BD-47E7-9CEC-6D0C2198F97D}_22.png&quot;/&gt;&lt;left val=&quot;528&quot;/&gt;&lt;top val=&quot;179&quot;/&gt;&lt;width val=&quot;154&quot;/&gt;&lt;height val=&quot;4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144C26A-4EE7-41CC-85BC-56DB85E0512A}_22.png&quot;/&gt;&lt;left val=&quot;276&quot;/&gt;&lt;top val=&quot;498&quot;/&gt;&lt;width val=&quot;169&quot;/&gt;&lt;height val=&quot;2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7&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PSNARRATION" val="23,1973638706,C:\URS Training\Power Point Presentations\January_Release_PP_Pn\Submit App for New Reg_US_Canada_MC_Passengers\Submit App for New Reg_MC_US_Canada_Passengers_pptx\Media.ppcx"/>
  <p:tag name="HTML_SHAPEINFO" val="&lt;SlideThumbPath val=&quot;Slide23.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DC248FD-2F42-4A0E-BB0E-8879D5EC8A21}_23.png&quot;/&gt;&lt;left val=&quot;-9&quot;/&gt;&lt;top val=&quot;50&quot;/&gt;&lt;width val=&quot;730&quot;/&gt;&lt;height val=&quot;59&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28&quot;/&gt;&lt;lineCharCount val=&quot;26&quot;/&gt;&lt;lineCharCount val=&quot;9&quot;/&gt;&lt;lineCharCount val=&quot;1&quot;/&gt;&lt;lineCharCount val=&quot;19&quot;/&gt;&lt;lineCharCount val=&quot;13&quot;/&gt;&lt;lineCharCount val=&quot;29&quot;/&gt;&lt;lineCharCount val=&quot;17&quot;/&gt;&lt;lineCharCount val=&quot;25&quot;/&gt;&lt;lineCharCount val=&quot;28&quot;/&gt;&lt;lineCharCount val=&quot;25&quot;/&gt;&lt;lineCharCount val=&quot;31&quot;/&gt;&lt;lineCharCount val=&quot;25&quot;/&gt;&lt;lineCharCount val=&quot;3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71A308A-2AEB-476C-B976-84D5B085EBF0}_23.png&quot;/&gt;&lt;left val=&quot;0&quot;/&gt;&lt;top val=&quot;98&quot;/&gt;&lt;width val=&quot;348&quot;/&gt;&lt;height val=&quot;38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CB78C2E-1D4E-4932-A0E0-9B82706F34D6}_23.png&quot;/&gt;&lt;left val=&quot;359&quot;/&gt;&lt;top val=&quot;93&quot;/&gt;&lt;width val=&quot;340&quot;/&gt;&lt;height val=&quot;109&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2C44ACA-A519-4D72-8FF4-B1354300C790}_23.png&quot;/&gt;&lt;left val=&quot;276&quot;/&gt;&lt;top val=&quot;498&quot;/&gt;&lt;width val=&quot;169&quot;/&gt;&lt;height val=&quot;2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 val="24,1973638706,C:\URS Training\Power Point Presentations\January_Release_PP_Pn\Submit App for New Reg_US_Canada_MC_Passengers\Submit App for New Reg_MC_US_Canada_Passengers_pptx\Media.ppcx"/>
  <p:tag name="HTML_SHAPEINFO" val="&lt;SlideThumbPath val=&quot;Slide24.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A968360-85B5-49B5-A8CA-5AB5625F4A42}_24.png&quot;/&gt;&lt;left val=&quot;-9&quot;/&gt;&lt;top val=&quot;50&quot;/&gt;&lt;width val=&quot;730&quot;/&gt;&lt;height val=&quot;5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478D8B0-6267-4F35-9759-0909D6AE584C}_24.png&quot;/&gt;&lt;left val=&quot;0&quot;/&gt;&lt;top val=&quot;101&quot;/&gt;&lt;width val=&quot;706&quot;/&gt;&lt;height val=&quot;7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429E67A-4066-4FA4-AAD3-82F5FE2219CF}_24.png&quot;/&gt;&lt;left val=&quot;276&quot;/&gt;&lt;top val=&quot;498&quot;/&gt;&lt;width val=&quot;169&quot;/&gt;&lt;height val=&quot;2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25,1973638706,C:\URS Training\Power Point Presentations\January_Release_PP_Pn\Submit App for New Reg_US_Canada_MC_Passengers\Submit App for New Reg_MC_US_Canada_Passengers_pptx\Media.ppcx"/>
  <p:tag name="HTML_SHAPEINFO" val="&lt;SlideThumbPath val=&quot;Slide25.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DBB1386-FED1-42A6-B1D7-5F8A738C22F1}_25.png&quot;/&gt;&lt;left val=&quot;-9&quot;/&gt;&lt;top val=&quot;50&quot;/&gt;&lt;width val=&quot;730&quot;/&gt;&lt;height val=&quot;5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7&quot;/&gt;&lt;lineCharCount val=&quot;20&quot;/&gt;&lt;lineCharCount val=&quot;26&quot;/&gt;&lt;lineCharCount val=&quot;17&quot;/&gt;&lt;lineCharCount val=&quot;14&quot;/&gt;&lt;lineCharCount val=&quot;13&quot;/&gt;&lt;lineCharCount val=&quot;11&quot;/&gt;&lt;lineCharCount val=&quot;5&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7365DA4-DDB0-43DE-9629-507015F4CFD0}_25.png&quot;/&gt;&lt;left val=&quot;0&quot;/&gt;&lt;top val=&quot;101&quot;/&gt;&lt;width val=&quot;304&quot;/&gt;&lt;height val=&quot;37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B6504F2-ADC9-4BE0-8DC7-0326275EB20E}_25.png&quot;/&gt;&lt;left val=&quot;276&quot;/&gt;&lt;top val=&quot;498&quot;/&gt;&lt;width val=&quot;169&quot;/&gt;&lt;height val=&quot;2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26,1973638706,C:\URS Training\Power Point Presentations\January_Release_PP_Pn\Submit App for New Reg_US_Canada_MC_Passengers\Submit App for New Reg_MC_US_Canada_Passengers_pptx\Media.ppcx"/>
  <p:tag name="HTML_SHAPEINFO" val="&lt;SlideThumbPath val=&quot;Slide26.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A888D55-A65A-45F0-86F1-BA7ADEF0C926}_26.png&quot;/&gt;&lt;left val=&quot;-9&quot;/&gt;&lt;top val=&quot;50&quot;/&gt;&lt;width val=&quot;730&quot;/&gt;&lt;height val=&quot;5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30&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35BB703-B398-4226-A2C8-198A99D81CF2}_26.png&quot;/&gt;&lt;left val=&quot;0&quot;/&gt;&lt;top val=&quot;101&quot;/&gt;&lt;width val=&quot;358&quot;/&gt;&lt;height val=&quot;10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7&quot;/&gt;&lt;lineCharCount val=&quot;21&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82F4BD2-3C36-47A6-A743-8AA678169FC2}_26.png&quot;/&gt;&lt;left val=&quot;370&quot;/&gt;&lt;top val=&quot;101&quot;/&gt;&lt;width val=&quot;342&quot;/&gt;&lt;height val=&quot;137&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068B8CB-2F7A-4BC3-AC49-94E08E77D928}_26.png&quot;/&gt;&lt;left val=&quot;276&quot;/&gt;&lt;top val=&quot;498&quot;/&gt;&lt;width val=&quot;169&quot;/&gt;&lt;height val=&quot;2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PSNARRATION" val="27,1973638706,C:\URS Training\Power Point Presentations\January_Release_PP_Pn\Submit App for New Reg_US_Canada_MC_Passengers\Submit App for New Reg_MC_US_Canada_Passengers_pptx\Media.ppcx"/>
  <p:tag name="HTML_SHAPEINFO" val="&lt;SlideThumbPath val=&quot;Slide27.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DE8C6A4-B8CD-407B-A840-C86195C0F59C}_27.png&quot;/&gt;&lt;left val=&quot;-9&quot;/&gt;&lt;top val=&quot;50&quot;/&gt;&lt;width val=&quot;730&quot;/&gt;&lt;height val=&quot;5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D7BE6F7-1335-4EAF-ACEE-ACDD06567226}_27.png&quot;/&gt;&lt;left val=&quot;0&quot;/&gt;&lt;top val=&quot;101&quot;/&gt;&lt;width val=&quot;711&quot;/&gt;&lt;height val=&quot;7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283EB64-1C09-42B9-B664-D2DC558193D4}_27.png&quot;/&gt;&lt;left val=&quot;276&quot;/&gt;&lt;top val=&quot;498&quot;/&gt;&lt;width val=&quot;169&quot;/&gt;&lt;height val=&quot;2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PSNARRATION" val="28,1973638706,C:\URS Training\Power Point Presentations\January_Release_PP_Pn\Submit App for New Reg_US_Canada_MC_Passengers\Submit App for New Reg_MC_US_Canada_Passengers_pptx\Media.ppcx"/>
  <p:tag name="HTML_SHAPEINFO" val="&lt;SlideThumbPath val=&quot;Slide28.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1704CDC-3A94-4CDB-B465-117C3ABDB4BF}_28.png&quot;/&gt;&lt;left val=&quot;-9&quot;/&gt;&lt;top val=&quot;50&quot;/&gt;&lt;width val=&quot;730&quot;/&gt;&lt;height val=&quot;5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22&quot;/&gt;&lt;lineCharCount val=&quot;21&quot;/&gt;&lt;lineCharCount val=&quot;9&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DAA1AB7-0CC3-44ED-940E-D118C6D5FC46}_28.png&quot;/&gt;&lt;left val=&quot;0&quot;/&gt;&lt;top val=&quot;101&quot;/&gt;&lt;width val=&quot;300&quot;/&gt;&lt;height val=&quot;37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FFF641B-2340-4A9A-8842-CBDFF408CCF1}_28.png&quot;/&gt;&lt;left val=&quot;276&quot;/&gt;&lt;top val=&quot;498&quot;/&gt;&lt;width val=&quot;169&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29,1973638706,C:\URS Training\Power Point Presentations\January_Release_PP_Pn\Submit App for New Reg_US_Canada_MC_Passengers\Submit App for New Reg_MC_US_Canada_Passengers_pptx\Media.ppcx"/>
  <p:tag name="HTML_SHAPEINFO" val="&lt;SlideThumbPath val=&quot;Slide29.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420CA0C-F76F-4D17-BAE3-4CCFE3964819}_29.png&quot;/&gt;&lt;left val=&quot;-9&quot;/&gt;&lt;top val=&quot;50&quot;/&gt;&lt;width val=&quot;730&quot;/&gt;&lt;height val=&quot;5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30&quot;/&gt;&lt;lineCharCount val=&quot;27&quot;/&gt;&lt;lineCharCount val=&quot;9&quot;/&gt;&lt;lineCharCount val=&quot;1&quot;/&gt;&lt;lineCharCount val=&quot;28&quot;/&gt;&lt;lineCharCount val=&quot;14&quot;/&gt;&lt;lineCharCount val=&quot;28&quot;/&gt;&lt;lineCharCount val=&quot;21&quot;/&gt;&lt;lineCharCount val=&quot;30&quot;/&gt;&lt;lineCharCount val=&quot;20&quot;/&gt;&lt;lineCharCount val=&quot;28&quot;/&gt;&lt;lineCharCount val=&quot;29&quot;/&gt;&lt;lineCharCount val=&quot;35&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9A5316F-B155-49AA-8622-6AC33DA092D0}_29.png&quot;/&gt;&lt;left val=&quot;0&quot;/&gt;&lt;top val=&quot;98&quot;/&gt;&lt;width val=&quot;336&quot;/&gt;&lt;height val=&quot;382&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7EB0A44-436A-4CCD-A50C-82B02D739B77}_29.png&quot;/&gt;&lt;left val=&quot;360&quot;/&gt;&lt;top val=&quot;400&quot;/&gt;&lt;width val=&quot;341&quot;/&gt;&lt;height val=&quot;7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8FF8685-7594-40A3-9C10-A9924728C3AA}_29.png&quot;/&gt;&lt;left val=&quot;359&quot;/&gt;&lt;top val=&quot;93&quot;/&gt;&lt;width val=&quot;340&quot;/&gt;&lt;height val=&quot;10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2887E62-340A-4ECF-89C7-1200BB4033D8}_29.png&quot;/&gt;&lt;left val=&quot;276&quot;/&gt;&lt;top val=&quot;498&quot;/&gt;&lt;width val=&quot;169&quot;/&gt;&lt;height val=&quot;2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PSNARRATION" val="30,1973638706,C:\URS Training\Power Point Presentations\January_Release_PP_Pn\Submit App for New Reg_US_Canada_MC_Passengers\Submit App for New Reg_MC_US_Canada_Passengers_pptx\Media.ppcx"/>
  <p:tag name="HTML_SHAPEINFO" val="&lt;SlideThumbPath val=&quot;Slide30.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A112E12-3B37-47C0-BF75-3FD6BD6E0997}_30.png&quot;/&gt;&lt;left val=&quot;-9&quot;/&gt;&lt;top val=&quot;50&quot;/&gt;&lt;width val=&quot;730&quot;/&gt;&lt;height val=&quot;5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8&quot;/&gt;&lt;lineCharCount val=&quot;12&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96F241A-99B2-404C-B200-3C4407756489}_30.png&quot;/&gt;&lt;left val=&quot;0&quot;/&gt;&lt;top val=&quot;101&quot;/&gt;&lt;width val=&quot;342&quot;/&gt;&lt;height val=&quot;16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9D7A295-96A3-45AF-ABAF-84051C8DCA8C}_30.png&quot;/&gt;&lt;left val=&quot;366&quot;/&gt;&lt;top val=&quot;62&quot;/&gt;&lt;width val=&quot;345&quot;/&gt;&lt;height val=&quot;4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5&quot;/&gt;&lt;lineCharCount val=&quot;22&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6805567-86B0-4BA3-B04D-70B36AF2C9B6}_30.png&quot;/&gt;&lt;left val=&quot;359&quot;/&gt;&lt;top val=&quot;101&quot;/&gt;&lt;width val=&quot;344&quot;/&gt;&lt;height val=&quot;16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25F8599-5C08-44E8-AED7-1EE045238715}_30.png&quot;/&gt;&lt;left val=&quot;276&quot;/&gt;&lt;top val=&quot;498&quot;/&gt;&lt;width val=&quot;169&quot;/&gt;&lt;height val=&quot;2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PSNARRATION" val="31,1973638706,C:\URS Training\Power Point Presentations\January_Release_PP_Pn\Submit App for New Reg_US_Canada_MC_Passengers\Submit App for New Reg_MC_US_Canada_Passengers_pptx\Media.ppcx"/>
  <p:tag name="HTML_SHAPEINFO" val="&lt;SlideThumbPath val=&quot;Slide31.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66AE402-4B56-4A61-811E-A537490E5E2D}_31.png&quot;/&gt;&lt;left val=&quot;-9&quot;/&gt;&lt;top val=&quot;50&quot;/&gt;&lt;width val=&quot;730&quot;/&gt;&lt;height val=&quot;5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EAD31E8-498E-4315-B114-AB0F4ECD13FC}_31.png&quot;/&gt;&lt;left val=&quot;9&quot;/&gt;&lt;top val=&quot;94&quot;/&gt;&lt;width val=&quot;343&quot;/&gt;&lt;height val=&quot;48&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35&quot;/&gt;&lt;lineCharCount val=&quot;40&quot;/&gt;&lt;lineCharCount val=&quot;43&quot;/&gt;&lt;lineCharCount val=&quot;41&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7442454-003C-4920-9FE9-226C00208F8E}_31.png&quot;/&gt;&lt;left val=&quot;1&quot;/&gt;&lt;top val=&quot;137&quot;/&gt;&lt;width val=&quot;361&quot;/&gt;&lt;height val=&quot;154&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7942EFE-2339-4139-A988-552ED2CDC7FF}_31.png&quot;/&gt;&lt;left val=&quot;366&quot;/&gt;&lt;top val=&quot;94&quot;/&gt;&lt;width val=&quot;345&quot;/&gt;&lt;height val=&quot;4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9D4CA29-A7CE-40EB-BAEB-AC2525598743}_31.png&quot;/&gt;&lt;left val=&quot;374&quot;/&gt;&lt;top val=&quot;140&quot;/&gt;&lt;width val=&quot;337&quot;/&gt;&lt;height val=&quot;76&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22E2AD0-CA61-4776-A691-412965EE581D}_31.png&quot;/&gt;&lt;left val=&quot;276&quot;/&gt;&lt;top val=&quot;498&quot;/&gt;&lt;width val=&quot;169&quot;/&gt;&lt;height val=&quot;2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PSNARRATION" val="32,1973638706,C:\URS Training\Power Point Presentations\January_Release_PP_Pn\Submit App for New Reg_US_Canada_MC_Passengers\Submit App for New Reg_MC_US_Canada_Passengers_pptx\Media.ppcx"/>
  <p:tag name="HTML_SHAPEINFO" val="&lt;SlideThumbPath val=&quot;Slide32.PNG&quot;/&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0837C67-768A-403B-9888-ABEFEAA9A70B}_32.png&quot;/&gt;&lt;left val=&quot;-9&quot;/&gt;&lt;top val=&quot;50&quot;/&gt;&lt;width val=&quot;730&quot;/&gt;&lt;height val=&quot;59&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9&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C85F129-B838-4FD2-B5EC-7CD8BD569710}_32.png&quot;/&gt;&lt;left val=&quot;0&quot;/&gt;&lt;top val=&quot;101&quot;/&gt;&lt;width val=&quot;712&quot;/&gt;&lt;height val=&quot;114&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BAD6D6D-7727-4001-997C-E7D67AF8AB88}_32.png&quot;/&gt;&lt;left val=&quot;276&quot;/&gt;&lt;top val=&quot;498&quot;/&gt;&lt;width val=&quot;169&quot;/&gt;&lt;height val=&quot;2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PSNARRATION" val="33,1973638706,C:\URS Training\Power Point Presentations\January_Release_PP_Pn\Submit App for New Reg_US_Canada_MC_Passengers\Submit App for New Reg_MC_US_Canada_Passengers_pptx\Media.ppcx"/>
  <p:tag name="HTML_SHAPEINFO" val="&lt;SlideThumbPath val=&quot;Slide33.PNG&quot;/&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B795659-2DD9-413C-B877-C5EA4A9A98D2}_33.png&quot;/&gt;&lt;left val=&quot;-9&quot;/&gt;&lt;top val=&quot;50&quot;/&gt;&lt;width val=&quot;730&quot;/&gt;&lt;height val=&quot;5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7&quot;/&gt;&lt;lineCharCount val=&quot;28&quot;/&gt;&lt;lineCharCount val=&quot;1&quot;/&gt;&lt;lineCharCount val=&quot;20&quot;/&gt;&lt;lineCharCount val=&quot;27&quot;/&gt;&lt;lineCharCount val=&quot;28&quot;/&gt;&lt;lineCharCount val=&quot;26&quot;/&gt;&lt;lineCharCount val=&quot;21&quot;/&gt;&lt;lineCharCount val=&quot;19&quot;/&gt;&lt;lineCharCount val=&quot;10&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4DEFDEA-D978-4E5D-A4A3-FF247081E21F}_33.png&quot;/&gt;&lt;left val=&quot;0&quot;/&gt;&lt;top val=&quot;101&quot;/&gt;&lt;width val=&quot;324&quot;/&gt;&lt;height val=&quot;367&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6AE763E-E92A-4368-B53C-B97DE5ED4DA3}_33.png&quot;/&gt;&lt;left val=&quot;360&quot;/&gt;&lt;top val=&quot;93&quot;/&gt;&lt;width val=&quot;342&quot;/&gt;&lt;height val=&quot;10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61397E7-FE19-44A5-89D1-CFBCBC0B0846}_33.png&quot;/&gt;&lt;left val=&quot;276&quot;/&gt;&lt;top val=&quot;498&quot;/&gt;&lt;width val=&quot;169&quot;/&gt;&lt;height val=&quot;29&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PSNARRATION" val="34,1973638706,C:\URS Training\Power Point Presentations\January_Release_PP_Pn\Submit App for New Reg_US_Canada_MC_Passengers\Submit App for New Reg_MC_US_Canada_Passengers_pptx\Media.ppcx"/>
  <p:tag name="HTML_SHAPEINFO" val="&lt;SlideThumbPath val=&quot;Slide34.PNG&quot;/&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A55CFDD-56BD-4EB4-9D36-270CD6E6534C}_34.png&quot;/&gt;&lt;left val=&quot;-9&quot;/&gt;&lt;top val=&quot;50&quot;/&gt;&lt;width val=&quot;730&quot;/&gt;&lt;height val=&quot;5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27&quot;/&gt;&lt;lineCharCount val=&quot;32&quot;/&gt;&lt;lineCharCount val=&quot;30&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D284ECF-41DF-437C-B603-D00825B9AC33}_34.png&quot;/&gt;&lt;left val=&quot;0&quot;/&gt;&lt;top val=&quot;91&quot;/&gt;&lt;width val=&quot;351&quot;/&gt;&lt;height val=&quot;166&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3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8DFB101-0EA2-48E5-A340-0DF1D3D09F58}_34.png&quot;/&gt;&lt;left val=&quot;13&quot;/&gt;&lt;top val=&quot;246&quot;/&gt;&lt;width val=&quot;332&quot;/&gt;&lt;height val=&quot;5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35&quot;/&gt;&lt;lineCharCount val=&quot;23&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D726A87-A6C5-4A01-97D7-855A35F79F0D}_34.png&quot;/&gt;&lt;left val=&quot;351&quot;/&gt;&lt;top val=&quot;90&quot;/&gt;&lt;width val=&quot;370&quot;/&gt;&lt;height val=&quot;137&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4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72B9F01-5881-4C88-8734-3996C063557F}_34.png&quot;/&gt;&lt;left val=&quot;369&quot;/&gt;&lt;top val=&quot;246&quot;/&gt;&lt;width val=&quot;331&quot;/&gt;&lt;height val=&quot;5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E37E16F-3C6B-4B94-94D8-6EDEBD9E9AF7}_34.png&quot;/&gt;&lt;left val=&quot;276&quot;/&gt;&lt;top val=&quot;498&quot;/&gt;&lt;width val=&quot;169&quot;/&gt;&lt;height val=&quot;2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PSNARRATION" val="35,1973638706,C:\URS Training\Power Point Presentations\January_Release_PP_Pn\Submit App for New Reg_US_Canada_MC_Passengers\Submit App for New Reg_MC_US_Canada_Passengers_pptx\Media.ppcx"/>
  <p:tag name="HTML_SHAPEINFO" val="&lt;SlideThumbPath val=&quot;Slide35.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F372A3B-9613-421B-98B2-D2CE12067CD6}_35.png&quot;/&gt;&lt;left val=&quot;-9&quot;/&gt;&lt;top val=&quot;50&quot;/&gt;&lt;width val=&quot;730&quot;/&gt;&lt;height val=&quot;5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1973638706,C:\URS Training\Power Point Presentations\January_Release_PP_Pn\Submit App for New Reg_US_Canada_MC_Passengers\Submit App for New Reg_MC_US_Canada_Passengers_pptx\Media.ppcx"/>
  <p:tag name="HTML_SHAPEINFO" val="&lt;SlideThumbPath val=&quot;Slide1.PNG&quot;/&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1&quot;/&gt;&lt;lineCharCount val=&quot;26&quot;/&gt;&lt;lineCharCount val=&quot;28&quot;/&gt;&lt;lineCharCount val=&quot;19&quot;/&gt;&lt;lineCharCount val=&quot;13&quot;/&gt;&lt;lineCharCount val=&quot;1&quot;/&gt;&lt;lineCharCount val=&quot;31&quot;/&gt;&lt;lineCharCount val=&quot;31&quot;/&gt;&lt;lineCharCount val=&quot;28&quot;/&gt;&lt;lineCharCount val=&quot;26&quot;/&gt;&lt;lineCharCount val=&quot;32&quot;/&gt;&lt;lineCharCount val=&quot;33&quot;/&gt;&lt;lineCharCount val=&quot;21&quot;/&gt;&lt;lineCharCount val=&quot;30&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1039510-2B1D-4FAF-AB76-90E3407734F7}_35.png&quot;/&gt;&lt;left val=&quot;-3&quot;/&gt;&lt;top val=&quot;97&quot;/&gt;&lt;width val=&quot;342&quot;/&gt;&lt;height val=&quot;400&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4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FBF86D7-98FE-46B0-AB25-56CA3759B4E2}_35.png&quot;/&gt;&lt;left val=&quot;345&quot;/&gt;&lt;top val=&quot;99&quot;/&gt;&lt;width val=&quot;366&quot;/&gt;&lt;height val=&quot;55&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7B56D80-6413-4256-8EC2-568FAF1C868D}_35.png&quot;/&gt;&lt;left val=&quot;276&quot;/&gt;&lt;top val=&quot;498&quot;/&gt;&lt;width val=&quot;169&quot;/&gt;&lt;height val=&quot;2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PSNARRATION" val="36,1973638706,C:\URS Training\Power Point Presentations\January_Release_PP_Pn\Submit App for New Reg_US_Canada_MC_Passengers\Submit App for New Reg_MC_US_Canada_Passengers_pptx\Media.ppcx"/>
  <p:tag name="HTML_SHAPEINFO" val="&lt;SlideThumbPath val=&quot;Slide36.PNG&quot;/&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331148F-6F0F-4996-BB48-D89A4B35DFC6}_36.png&quot;/&gt;&lt;left val=&quot;-9&quot;/&gt;&lt;top val=&quot;50&quot;/&gt;&lt;width val=&quot;730&quot;/&gt;&lt;height val=&quot;5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5&quot;/&gt;&lt;lineCharCount val=&quot;30&quot;/&gt;&lt;lineCharCount val=&quot;30&quot;/&gt;&lt;lineCharCount val=&quot;30&quot;/&gt;&lt;lineCharCount val=&quot;29&quot;/&gt;&lt;lineCharCount val=&quot;29&quot;/&gt;&lt;lineCharCount val=&quot;1&quot;/&gt;&lt;lineCharCount val=&quot;25&quot;/&gt;&lt;lineCharCount val=&quot;26&quot;/&gt;&lt;lineCharCount val=&quot;14&quot;/&gt;&lt;lineCharCount val=&quot;20&quot;/&gt;&lt;lineCharCount val=&quot;19&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DA07000-DEE2-4E06-B4B3-E29967432821}_36.png&quot;/&gt;&lt;left val=&quot;3&quot;/&gt;&lt;top val=&quot;101&quot;/&gt;&lt;width val=&quot;327&quot;/&gt;&lt;height val=&quot;37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4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16ACEAC-09CD-4F07-BA65-C5240169302D}_36.png&quot;/&gt;&lt;left val=&quot;345&quot;/&gt;&lt;top val=&quot;99&quot;/&gt;&lt;width val=&quot;366&quot;/&gt;&lt;height val=&quot;55&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B1E45CC-0083-46C7-9C2C-09B80EF2068A}_36.png&quot;/&gt;&lt;left val=&quot;276&quot;/&gt;&lt;top val=&quot;498&quot;/&gt;&lt;width val=&quot;169&quot;/&gt;&lt;height val=&quot;29&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PSNARRATION" val="37,1973638706,C:\URS Training\Power Point Presentations\January_Release_PP_Pn\Submit App for New Reg_US_Canada_MC_Passengers\Submit App for New Reg_MC_US_Canada_Passengers_pptx\Media.ppcx"/>
  <p:tag name="HTML_SHAPEINFO" val="&lt;SlideThumbPath val=&quot;Slide37.PNG&quot;/&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C4749F5-E0DF-4AAC-8E16-D06EDB0514FB}_37.png&quot;/&gt;&lt;left val=&quot;-9&quot;/&gt;&lt;top val=&quot;50&quot;/&gt;&lt;width val=&quot;730&quot;/&gt;&lt;height val=&quot;5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825BD41-75BC-4D1D-B56B-038093AF59D8}_1.png&quot;/&gt;&lt;left val=&quot;3&quot;/&gt;&lt;top val=&quot;54&quot;/&gt;&lt;width val=&quot;710&quot;/&gt;&lt;height val=&quot;94&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1&quot;/&gt;&lt;lineCharCount val=&quot;22&quot;/&gt;&lt;lineCharCount val=&quot;26&quot;/&gt;&lt;lineCharCount val=&quot;16&quot;/&gt;&lt;lineCharCount val=&quot;1&quot;/&gt;&lt;lineCharCount val=&quot;28&quot;/&gt;&lt;lineCharCount val=&quot;33&quot;/&gt;&lt;lineCharCount val=&quot;31&quot;/&gt;&lt;lineCharCount val=&quot;28&quot;/&gt;&lt;lineCharCount val=&quot;18&quot;/&gt;&lt;lineCharCount val=&quot;28&quot;/&gt;&lt;lineCharCount val=&quot;33&quot;/&gt;&lt;lineCharCount val=&quot;23&quot;/&gt;&lt;lineCharCount val=&quot;26&quot;/&gt;&lt;lineCharCount val=&quot;1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B993868-C052-464A-A881-9E31AF50D976}_37.png&quot;/&gt;&lt;left val=&quot;-3&quot;/&gt;&lt;top val=&quot;101&quot;/&gt;&lt;width val=&quot;343&quot;/&gt;&lt;height val=&quot;394&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5318F2D-2B48-4C95-90C0-FC8BFD00F0FD}_37.png&quot;/&gt;&lt;left val=&quot;345&quot;/&gt;&lt;top val=&quot;99&quot;/&gt;&lt;width val=&quot;366&quot;/&gt;&lt;height val=&quot;55&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3891DC9-2AB4-47E5-9443-248AB278277A}_37.png&quot;/&gt;&lt;left val=&quot;276&quot;/&gt;&lt;top val=&quot;498&quot;/&gt;&lt;width val=&quot;169&quot;/&gt;&lt;height val=&quot;29&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PSNARRATION" val="38,1973638706,C:\URS Training\Power Point Presentations\January_Release_PP_Pn\Submit App for New Reg_US_Canada_MC_Passengers\Submit App for New Reg_MC_US_Canada_Passengers_pptx\Media.ppcx"/>
  <p:tag name="HTML_SHAPEINFO" val="&lt;SlideThumbPath val=&quot;Slide38.PNG&quot;/&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40DE24F-BD0B-45EC-98B0-B2E190EC915F}_38.png&quot;/&gt;&lt;left val=&quot;-9&quot;/&gt;&lt;top val=&quot;50&quot;/&gt;&lt;width val=&quot;730&quot;/&gt;&lt;height val=&quot;59&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3&quot;/&gt;&lt;lineCharCount val=&quot;1&quot;/&gt;&lt;lineCharCount val=&quot;26&quot;/&gt;&lt;lineCharCount val=&quot;26&quot;/&gt;&lt;lineCharCount val=&quot;25&quot;/&gt;&lt;lineCharCount val=&quot;23&quot;/&gt;&lt;lineCharCount val=&quot;23&quot;/&gt;&lt;lineCharCount val=&quot;17&quot;/&gt;&lt;lineCharCount val=&quot;15&quot;/&gt;&lt;lineCharCount val=&quot;17&quot;/&gt;&lt;lineCharCount val=&quot;25&quot;/&gt;&lt;lineCharCount val=&quot;19&quot;/&gt;&lt;lineCharCount val=&quot;27&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C580E16-C1C4-47B9-AA45-AAB212353C7A}_38.png&quot;/&gt;&lt;left val=&quot;0&quot;/&gt;&lt;top val=&quot;101&quot;/&gt;&lt;width val=&quot;298&quot;/&gt;&lt;height val=&quot;381&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53D6981-85A8-4DEA-A67F-13CCF461F413}_38.png&quot;/&gt;&lt;left val=&quot;276&quot;/&gt;&lt;top val=&quot;498&quot;/&gt;&lt;width val=&quot;169&quot;/&gt;&lt;height val=&quot;29&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PSNARRATION" val="39,1973638706,C:\URS Training\Power Point Presentations\January_Release_PP_Pn\Submit App for New Reg_US_Canada_MC_Passengers\Submit App for New Reg_MC_US_Canada_Passengers_pptx\Media.ppcx"/>
  <p:tag name="HTML_SHAPEINFO" val="&lt;SlideThumbPath val=&quot;Slide39.PNG&quot;/&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EDE14D6-A8B1-4B62-A40E-67DEA5E3C5CD}_39.png&quot;/&gt;&lt;left val=&quot;-9&quot;/&gt;&lt;top val=&quot;50&quot;/&gt;&lt;width val=&quot;730&quot;/&gt;&lt;height val=&quot;59&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22&quot;/&gt;&lt;lineCharCount val=&quot;4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A70FCF6-9354-4243-9D49-34B335843D52}_39.png&quot;/&gt;&lt;left val=&quot;0&quot;/&gt;&lt;top val=&quot;90&quot;/&gt;&lt;width val=&quot;712&quot;/&gt;&lt;height val=&quot;11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13&quot;/&gt;&lt;lineCharCount val=&quot;1&quot;/&gt;&lt;lineCharCount val=&quot;4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C9CE62E-7D33-4969-A8D6-4C22A61A995F}_1.png&quot;/&gt;&lt;left val=&quot;3&quot;/&gt;&lt;top val=&quot;156&quot;/&gt;&lt;width val=&quot;709&quot;/&gt;&lt;height val=&quot;263&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3858DED-BD56-49B4-AC10-DAE09E1FD8D7}_39.png&quot;/&gt;&lt;left val=&quot;276&quot;/&gt;&lt;top val=&quot;498&quot;/&gt;&lt;width val=&quot;169&quot;/&gt;&lt;height val=&quot;29&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PSNARRATION" val="40,1973638706,C:\URS Training\Power Point Presentations\January_Release_PP_Pn\Submit App for New Reg_US_Canada_MC_Passengers\Submit App for New Reg_MC_US_Canada_Passengers_pptx\Media.ppcx"/>
  <p:tag name="HTML_SHAPEINFO" val="&lt;SlideThumbPath val=&quot;Slide40.PNG&quot;/&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5E26326-0A02-4276-94C8-D9452A4C75AB}_40.png&quot;/&gt;&lt;left val=&quot;-9&quot;/&gt;&lt;top val=&quot;50&quot;/&gt;&lt;width val=&quot;730&quot;/&gt;&lt;height val=&quot;59&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30&quot;/&gt;&lt;lineCharCount val=&quot;24&quot;/&gt;&lt;lineCharCount val=&quot;31&quot;/&gt;&lt;lineCharCount val=&quot;11&quot;/&gt;&lt;lineCharCount val=&quot;1&quot;/&gt;&lt;lineCharCount val=&quot;32&quot;/&gt;&lt;lineCharCount val=&quot;30&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261D9FD-809F-48B2-8CA5-C0E70130A324}_40.png&quot;/&gt;&lt;left val=&quot;0&quot;/&gt;&lt;top val=&quot;101&quot;/&gt;&lt;width val=&quot;362&quot;/&gt;&lt;height val=&quot;367&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3&quot;/&gt;&lt;lineCharCount val=&quot;44&quot;/&gt;&lt;lineCharCount val=&quot;35&quot;/&gt;&lt;lineCharCount val=&quot;34&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ADE6B31-4151-402C-B2C1-FC7D6BB0C8DC}_40.png&quot;/&gt;&lt;left val=&quot;360&quot;/&gt;&lt;top val=&quot;92&quot;/&gt;&lt;width val=&quot;303&quot;/&gt;&lt;height val=&quot;91&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0A86051-6CFC-4A0C-8A2C-382A4C276693}_40.png&quot;/&gt;&lt;left val=&quot;276&quot;/&gt;&lt;top val=&quot;498&quot;/&gt;&lt;width val=&quot;169&quot;/&gt;&lt;height val=&quot;29&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PSNARRATION" val="41,1973638706,C:\URS Training\Power Point Presentations\January_Release_PP_Pn\Submit App for New Reg_US_Canada_MC_Passengers\Submit App for New Reg_MC_US_Canada_Passengers_pptx\Media.ppcx"/>
  <p:tag name="HTML_SHAPEINFO" val="&lt;SlideThumbPath val=&quot;Slide41.PNG&quot;/&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460D6DE-E708-4E3B-9558-7D88547B1359}_41.png&quot;/&gt;&lt;left val=&quot;-9&quot;/&gt;&lt;top val=&quot;50&quot;/&gt;&lt;width val=&quot;730&quot;/&gt;&lt;height val=&quot;5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3&quot;/&gt;&lt;lineCharCount val=&quot;32&quot;/&gt;&lt;lineCharCount val=&quot;25&quot;/&gt;&lt;lineCharCount val=&quot;24&quot;/&gt;&lt;lineCharCount val=&quot;25&quot;/&gt;&lt;lineCharCount val=&quot;30&quot;/&gt;&lt;lineCharCount val=&quot;28&quot;/&gt;&lt;lineCharCount val=&quot;27&quot;/&gt;&lt;lineCharCount val=&quot;34&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64748BF-5EA6-4D71-B02C-A99A103FB853}_41.png&quot;/&gt;&lt;left val=&quot;0&quot;/&gt;&lt;top val=&quot;98&quot;/&gt;&lt;width val=&quot;346&quot;/&gt;&lt;height val=&quot;388&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F609303-EDB3-4A70-9C78-E361ABC858D7}_41.png&quot;/&gt;&lt;left val=&quot;360&quot;/&gt;&lt;top val=&quot;92&quot;/&gt;&lt;width val=&quot;323&quot;/&gt;&lt;height val=&quot;91&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D2AA187-3C6A-4AB3-99D2-7C3B2963C236}_1.png&quot;/&gt;&lt;left val=&quot;60&quot;/&gt;&lt;top val=&quot;422&quot;/&gt;&lt;width val=&quot;601&quot;/&gt;&lt;height val=&quot;39&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B737A1F-260F-4240-BA51-C245E7118BB6}_41.png&quot;/&gt;&lt;left val=&quot;276&quot;/&gt;&lt;top val=&quot;498&quot;/&gt;&lt;width val=&quot;169&quot;/&gt;&lt;height val=&quot;29&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PSNARRATION" val="42,1973638706,C:\URS Training\Power Point Presentations\January_Release_PP_Pn\Submit App for New Reg_US_Canada_MC_Passengers\Submit App for New Reg_MC_US_Canada_Passengers_pptx\Media.ppcx"/>
  <p:tag name="HTML_SHAPEINFO" val="&lt;SlideThumbPath val=&quot;Slide42.PNG&quot;/&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FE839B7-84E5-4A5A-BE1C-7618BDA2B424}_42.png&quot;/&gt;&lt;left val=&quot;-9&quot;/&gt;&lt;top val=&quot;50&quot;/&gt;&lt;width val=&quot;730&quot;/&gt;&lt;height val=&quot;59&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6&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7D33383-F0B5-4841-A5A5-B359F1D9057A}_42.png&quot;/&gt;&lt;left val=&quot;0&quot;/&gt;&lt;top val=&quot;100&quot;/&gt;&lt;width val=&quot;323&quot;/&gt;&lt;height val=&quot;385&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25AECCD-58C6-433B-8B51-AF9715FF8EA0}_42.png&quot;/&gt;&lt;left val=&quot;360&quot;/&gt;&lt;top val=&quot;92&quot;/&gt;&lt;width val=&quot;323&quot;/&gt;&lt;height val=&quot;91&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4E14EB4-BD59-4AFF-98A0-630AFAEE031D}_42.png&quot;/&gt;&lt;left val=&quot;276&quot;/&gt;&lt;top val=&quot;498&quot;/&gt;&lt;width val=&quot;169&quot;/&gt;&lt;height val=&quot;29&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PSNARRATION" val="43,1973638706,C:\URS Training\Power Point Presentations\January_Release_PP_Pn\Submit App for New Reg_US_Canada_MC_Passengers\Submit App for New Reg_MC_US_Canada_Passengers_pptx\Media.ppcx"/>
  <p:tag name="HTML_SHAPEINFO" val="&lt;SlideThumbPath val=&quot;Slide43.PNG&quot;/&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A34A56C-C245-4181-A41D-0D413EC34066}_43.png&quot;/&gt;&lt;left val=&quot;-9&quot;/&gt;&lt;top val=&quot;50&quot;/&gt;&lt;width val=&quot;730&quot;/&gt;&lt;height val=&quot;59&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33&quot;/&gt;&lt;lineCharCount val=&quot;25&quot;/&gt;&lt;lineCharCount val=&quot;20&quot;/&gt;&lt;lineCharCount val=&quot;21&quot;/&gt;&lt;lineCharCount val=&quot;28&quot;/&gt;&lt;lineCharCount val=&quot;24&quot;/&gt;&lt;lineCharCount val=&quot;2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97FC319-D6DE-49B0-9BBF-202FE71A9612}_43.png&quot;/&gt;&lt;left val=&quot;0&quot;/&gt;&lt;top val=&quot;101&quot;/&gt;&lt;width val=&quot;347&quot;/&gt;&lt;height val=&quot;281&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1ECDF8F-2B47-4C44-BD3A-084B1F8DF6C1}_43.png&quot;/&gt;&lt;left val=&quot;0&quot;/&gt;&lt;top val=&quot;375&quot;/&gt;&lt;width val=&quot;720&quot;/&gt;&lt;height val=&quot;10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1973638706,C:\URS Training\Power Point Presentations\January_Release_PP_Pn\Submit App for New Reg_US_Canada_MC_Passengers\Submit App for New Reg_MC_US_Canada_Passengers_pptx\Media.ppcx"/>
  <p:tag name="HTML_SHAPEINFO" val="&lt;SlideThumbPath val=&quot;Slide2.PNG&quot;/&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82EF19B-46B9-49C8-A3A4-DC9BFF501EB4}_43.png&quot;/&gt;&lt;left val=&quot;360&quot;/&gt;&lt;top val=&quot;92&quot;/&gt;&lt;width val=&quot;338&quot;/&gt;&lt;height val=&quot;91&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38AB541-07BF-4E1B-A8F0-9E5289A4C56D}_43.png&quot;/&gt;&lt;left val=&quot;276&quot;/&gt;&lt;top val=&quot;498&quot;/&gt;&lt;width val=&quot;169&quot;/&gt;&lt;height val=&quot;2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PSNARRATION" val="44,1973638706,C:\URS Training\Power Point Presentations\January_Release_PP_Pn\Submit App for New Reg_US_Canada_MC_Passengers\Submit App for New Reg_MC_US_Canada_Passengers_pptx\Media.ppcx"/>
  <p:tag name="HTML_SHAPEINFO" val="&lt;SlideThumbPath val=&quot;Slide44.PNG&quot;/&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1B23FDD-DC7C-40F4-B3A0-BA165ACB8AE9}_44.png&quot;/&gt;&lt;left val=&quot;-9&quot;/&gt;&lt;top val=&quot;50&quot;/&gt;&lt;width val=&quot;730&quot;/&gt;&lt;height val=&quot;59&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28&quot;/&gt;&lt;lineCharCount val=&quot;28&quot;/&gt;&lt;lineCharCount val=&quot;29&quot;/&gt;&lt;lineCharCount val=&quot;26&quot;/&gt;&lt;lineCharCount val=&quot;28&quot;/&gt;&lt;lineCharCount val=&quot;28&quot;/&gt;&lt;lineCharCount val=&quot;29&quot;/&gt;&lt;lineCharCount val=&quot;28&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2EED0EF-F7E6-4C3E-93F4-C2678C80BEC2}_44.png&quot;/&gt;&lt;left val=&quot;0&quot;/&gt;&lt;top val=&quot;101&quot;/&gt;&lt;width val=&quot;328&quot;/&gt;&lt;height val=&quot;379&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8CC8F27-B7CB-46A2-A2BA-C190CBEA9461}_44.png&quot;/&gt;&lt;left val=&quot;360&quot;/&gt;&lt;top val=&quot;92&quot;/&gt;&lt;width val=&quot;341&quot;/&gt;&lt;height val=&quot;91&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ECBA799-D59D-4B44-A213-3C4D22494C2A}_44.png&quot;/&gt;&lt;left val=&quot;276&quot;/&gt;&lt;top val=&quot;498&quot;/&gt;&lt;width val=&quot;169&quot;/&gt;&lt;height val=&quot;29&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PSNARRATION" val="45,1973638706,C:\URS Training\Power Point Presentations\January_Release_PP_Pn\Submit App for New Reg_US_Canada_MC_Passengers\Submit App for New Reg_MC_US_Canada_Passengers_pptx\Media.ppcx"/>
  <p:tag name="HTML_SHAPEINFO" val="&lt;SlideThumbPath val=&quot;Slide45.PNG&quot;/&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6FF6CE1-A640-4750-8265-A4F494089844}_45.png&quot;/&gt;&lt;left val=&quot;-9&quot;/&gt;&lt;top val=&quot;51&quot;/&gt;&lt;width val=&quot;730&quot;/&gt;&lt;height val=&quot;56&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25&quot;/&gt;&lt;lineCharCount val=&quot;18&quot;/&gt;&lt;lineCharCount val=&quot;29&quot;/&gt;&lt;lineCharCount val=&quot;24&quot;/&gt;&lt;lineCharCount val=&quot;25&quot;/&gt;&lt;lineCharCount val=&quot;1&quot;/&gt;&lt;lineCharCount val=&quot;26&quot;/&gt;&lt;lineCharCount val=&quot;21&quot;/&gt;&lt;lineCharCount val=&quot;28&quot;/&gt;&lt;lineCharCount val=&quot;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C0B3271-3AAD-4FB6-882F-D0C69E7D90DA}_45.png&quot;/&gt;&lt;left val=&quot;0&quot;/&gt;&lt;top val=&quot;99&quot;/&gt;&lt;width val=&quot;336&quot;/&gt;&lt;height val=&quot;38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C257645-1E79-49E6-9692-489C49F7569D}_2.png&quot;/&gt;&lt;left val=&quot;-9&quot;/&gt;&lt;top val=&quot;50&quot;/&gt;&lt;width val=&quot;730&quot;/&gt;&lt;height val=&quot;59&quot;/&gt;&lt;hasText val=&quot;1&quot;/&gt;&lt;/Image&gt;&lt;/ThreeDShape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18AAE3F-45BD-49F7-90DF-BDEDC627AF31}_45.png&quot;/&gt;&lt;left val=&quot;360&quot;/&gt;&lt;top val=&quot;108&quot;/&gt;&lt;width val=&quot;336&quot;/&gt;&lt;height val=&quot;82&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C647CA1-A691-433E-86E8-79DD0E0CB038}_45.png&quot;/&gt;&lt;left val=&quot;276&quot;/&gt;&lt;top val=&quot;498&quot;/&gt;&lt;width val=&quot;169&quot;/&gt;&lt;height val=&quot;2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PSNARRATION" val="46,1973638706,C:\URS Training\Power Point Presentations\January_Release_PP_Pn\Submit App for New Reg_US_Canada_MC_Passengers\Submit App for New Reg_MC_US_Canada_Passengers_pptx\Media.ppcx"/>
  <p:tag name="HTML_SHAPEINFO" val="&lt;SlideThumbPath val=&quot;Slide46.PNG&quot;/&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B0FC4B8-FAC5-4B9D-A52A-8E7F0094F5ED}_46.png&quot;/&gt;&lt;left val=&quot;-9&quot;/&gt;&lt;top val=&quot;50&quot;/&gt;&lt;width val=&quot;730&quot;/&gt;&lt;height val=&quot;59&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7&quot;/&gt;&lt;lineCharCount val=&quot;25&quot;/&gt;&lt;lineCharCount val=&quot;14&quot;/&gt;&lt;lineCharCount val=&quot;1&quot;/&gt;&lt;lineCharCount val=&quot;22&quot;/&gt;&lt;lineCharCount val=&quot;12&quot;/&gt;&lt;lineCharCount val=&quot;1&quot;/&gt;&lt;lineCharCount val=&quot;28&quot;/&gt;&lt;lineCharCount val=&quot;24&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C36D3BC-48B7-4255-913A-F8D4CE124522}_46.png&quot;/&gt;&lt;left val=&quot;0&quot;/&gt;&lt;top val=&quot;101&quot;/&gt;&lt;width val=&quot;324&quot;/&gt;&lt;height val=&quot;379&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30&quot;/&gt;&lt;lineCharCount val=&quot;3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F946F90-393C-40F9-99BA-E2CEFB5B9FEF}_46.png&quot;/&gt;&lt;left val=&quot;355&quot;/&gt;&lt;top val=&quot;390&quot;/&gt;&lt;width val=&quot;367&quot;/&gt;&lt;height val=&quot;94&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C8699F1-37D9-491B-9642-E11BC1295BC6}_46.png&quot;/&gt;&lt;left val=&quot;360&quot;/&gt;&lt;top val=&quot;92&quot;/&gt;&lt;width val=&quot;341&quot;/&gt;&lt;height val=&quot;91&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242DB0F-82E1-4A78-9F65-A93C10A01A6A}_46.png&quot;/&gt;&lt;left val=&quot;276&quot;/&gt;&lt;top val=&quot;498&quot;/&gt;&lt;width val=&quot;169&quot;/&gt;&lt;height val=&quot;2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PSNARRATION" val="47,1973638706,C:\URS Training\Power Point Presentations\January_Release_PP_Pn\Submit App for New Reg_US_Canada_MC_Passengers\Submit App for New Reg_MC_US_Canada_Passengers_pptx\Media.ppcx"/>
  <p:tag name="HTML_SHAPEINFO" val="&lt;SlideThumbPath val=&quot;Slide47.PNG&quot;/&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D80D9E0-82FE-4A54-A320-11A1BD01930D}_47.png&quot;/&gt;&lt;left val=&quot;-9&quot;/&gt;&lt;top val=&quot;50&quot;/&gt;&lt;width val=&quot;730&quot;/&gt;&lt;height val=&quot;5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62&quot;/&gt;&lt;lineCharCount val=&quot;1&quot;/&gt;&lt;lineCharCount val=&quot;64&quot;/&gt;&lt;lineCharCount val=&quot;57&quot;/&gt;&lt;lineCharCount val=&quot;20&quot;/&gt;&lt;lineCharCount val=&quot;1&quot;/&gt;&lt;lineCharCount val=&quot;57&quot;/&gt;&lt;lineCharCount val=&quot;4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CCA1B45-1AE6-46A6-A6F9-C9151AE6227E}_2.png&quot;/&gt;&lt;left val=&quot;9&quot;/&gt;&lt;top val=&quot;97&quot;/&gt;&lt;width val=&quot;694&quot;/&gt;&lt;height val=&quot;378&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2EB8E56-82EB-441D-B6F2-594CA88CB2CE}_47.png&quot;/&gt;&lt;left val=&quot;7&quot;/&gt;&lt;top val=&quot;138&quot;/&gt;&lt;width val=&quot;700&quot;/&gt;&lt;height val=&quot;216&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00D0DE3-CF72-4F63-9EF7-8A1D575A154A}_47.png&quot;/&gt;&lt;left val=&quot;276&quot;/&gt;&lt;top val=&quot;498&quot;/&gt;&lt;width val=&quot;169&quot;/&gt;&lt;height val=&quot;2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EF67822-6EB8-4902-8B75-5DF5E9E095B9}_2.png&quot;/&gt;&lt;left val=&quot;276&quot;/&gt;&lt;top val=&quot;498&quot;/&gt;&lt;width val=&quot;169&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3,1973638706,C:\URS Training\Power Point Presentations\January_Release_PP_Pn\Submit App for New Reg_US_Canada_MC_Passengers\Submit App for New Reg_MC_US_Canada_Passengers_pptx\Media.ppcx"/>
  <p:tag name="HTML_SHAPEINFO" val="&lt;SlideThumbPath val=&quot;Slide3.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CF926AD-01CF-4A75-823B-2048C001A616}_3.png&quot;/&gt;&lt;left val=&quot;-9&quot;/&gt;&lt;top val=&quot;50&quot;/&gt;&lt;width val=&quot;730&quot;/&gt;&lt;height val=&quot;5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54ABBFA-F653-46F5-A2C2-B8EBCD7B1345}_3.png&quot;/&gt;&lt;left val=&quot;0&quot;/&gt;&lt;top val=&quot;100&quot;/&gt;&lt;width val=&quot;712&quot;/&gt;&lt;height val=&quot;7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9C82F0A-143F-4183-BF62-80534871CCDC}_3.png&quot;/&gt;&lt;left val=&quot;276&quot;/&gt;&lt;top val=&quot;498&quot;/&gt;&lt;width val=&quot;169&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4,1973638706,C:\URS Training\Power Point Presentations\January_Release_PP_Pn\Submit App for New Reg_US_Canada_MC_Passengers\Submit App for New Reg_MC_US_Canada_Passengers_pptx\Media.ppcx"/>
  <p:tag name="HTML_SHAPEINFO" val="&lt;SlideThumbPath val=&quot;Slide4.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E8F6880-F709-4105-979F-3D255651A92B}_4.png&quot;/&gt;&lt;left val=&quot;-9&quot;/&gt;&lt;top val=&quot;50&quot;/&gt;&lt;width val=&quot;730&quot;/&gt;&lt;height val=&quot;5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2221D91-3157-43F4-8CDB-307E1AFCA534}_4.png&quot;/&gt;&lt;left val=&quot;-1&quot;/&gt;&lt;top val=&quot;90&quot;/&gt;&lt;width val=&quot;715&quot;/&gt;&lt;height val=&quot;15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9FCAEAB-13C7-430E-90B3-C2367C66F141}_4.png&quot;/&gt;&lt;left val=&quot;276&quot;/&gt;&lt;top val=&quot;498&quot;/&gt;&lt;width val=&quot;169&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5,1973638706,C:\URS Training\Power Point Presentations\January_Release_PP_Pn\Submit App for New Reg_US_Canada_MC_Passengers\Submit App for New Reg_MC_US_Canada_Passengers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DF377D2-03C6-4459-8C65-5418CEFED100}_5.png&quot;/&gt;&lt;left val=&quot;-9&quot;/&gt;&lt;top val=&quot;50&quot;/&gt;&lt;width val=&quot;730&quot;/&gt;&lt;height val=&quot;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682C9B8-443D-49F6-B9F8-2BC22B340642}_5.png&quot;/&gt;&lt;left val=&quot;12&quot;/&gt;&lt;top val=&quot;103&quot;/&gt;&lt;width val=&quot;326&quot;/&gt;&lt;height val=&quot;14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6EE41F3-431E-40FA-B4ED-FF1684D6A57E}_5.png&quot;/&gt;&lt;left val=&quot;357&quot;/&gt;&lt;top val=&quot;103&quot;/&gt;&lt;width val=&quot;326&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2C6A9C7-0BFE-4F3E-832A-8B25917B2FA3}_5.png&quot;/&gt;&lt;left val=&quot;276&quot;/&gt;&lt;top val=&quot;498&quot;/&gt;&lt;width val=&quot;169&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6,1973638706,C:\URS Training\Power Point Presentations\January_Release_PP_Pn\Submit App for New Reg_US_Canada_MC_Passengers\Submit App for New Reg_MC_US_Canada_Passengers_pptx\Media.ppcx"/>
  <p:tag name="HTML_SHAPEINFO" val="&lt;SlideThumbPath val=&quot;Slide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2F6F99D-0797-48F2-BDB8-FB40A7EDC5AB}_6.png&quot;/&gt;&lt;left val=&quot;-9&quot;/&gt;&lt;top val=&quot;50&quot;/&gt;&lt;width val=&quot;730&quot;/&gt;&lt;height val=&quot;5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29&quot;/&gt;&lt;lineCharCount val=&quot;33&quot;/&gt;&lt;lineCharCount val=&quot;9&quot;/&gt;&lt;lineCharCount val=&quot;1&quot;/&gt;&lt;lineCharCount val=&quot;30&quot;/&gt;&lt;lineCharCount val=&quot;28&quot;/&gt;&lt;lineCharCount val=&quot;30&quot;/&gt;&lt;lineCharCount val=&quot;30&quot;/&gt;&lt;lineCharCount val=&quot;25&quot;/&gt;&lt;lineCharCount val=&quot;1&quot;/&gt;&lt;lineCharCount val=&quot;29&quot;/&gt;&lt;lineCharCount val=&quot;3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E8B3EC7-4008-49D2-B31E-98ED2696A36C}_6.png&quot;/&gt;&lt;left val=&quot;-1&quot;/&gt;&lt;top val=&quot;90&quot;/&gt;&lt;width val=&quot;364&quot;/&gt;&lt;height val=&quot;40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7CCA186-E967-4C7F-8AAE-5681A3C81DCB}_6.png&quot;/&gt;&lt;left val=&quot;276&quot;/&gt;&lt;top val=&quot;498&quot;/&gt;&lt;width val=&quot;169&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7,1973638706,C:\URS Training\Power Point Presentations\January_Release_PP_Pn\Submit App for New Reg_US_Canada_MC_Passengers\Submit App for New Reg_MC_US_Canada_Passengers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3FAA5DD-7A58-4B13-A5DE-EF6647C3C0AB}_7.png&quot;/&gt;&lt;left val=&quot;-7&quot;/&gt;&lt;top val=&quot;54&quot;/&gt;&lt;width val=&quot;728&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7&quot;/&gt;&lt;lineCharCount val=&quot;66&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CD2126D-1416-45FA-B124-553E50D7F77D}_7.png&quot;/&gt;&lt;left val=&quot;0&quot;/&gt;&lt;top val=&quot;100&quot;/&gt;&lt;width val=&quot;711&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20&quot;/&gt;&lt;lineCharCount val=&quot;21&quot;/&gt;&lt;lineCharCount val=&quot;22&quot;/&gt;&lt;lineCharCount val=&quot;32&quot;/&gt;&lt;lineCharCount val=&quot;33&quot;/&gt;&lt;lineCharCount val=&quot;26&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73175B5-1423-455E-950F-EA942882EAAB}_7.png&quot;/&gt;&lt;left val=&quot;7&quot;/&gt;&lt;top val=&quot;201&quot;/&gt;&lt;width val=&quot;353&quot;/&gt;&lt;height val=&quot;27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4&quot;/&gt;&lt;lineCharCount val=&quot;26&quot;/&gt;&lt;lineCharCount val=&quot;17&quot;/&gt;&lt;lineCharCount val=&quot;20&quot;/&gt;&lt;lineCharCount val=&quot;20&quot;/&gt;&lt;lineCharCount val=&quot;25&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3043D24-60C3-4642-8CE5-CCF683DF8CDC}_7.png&quot;/&gt;&lt;left val=&quot;360&quot;/&gt;&lt;top val=&quot;201&quot;/&gt;&lt;width val=&quot;353&quot;/&gt;&lt;height val=&quot;2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9BD0626-5A55-4533-AB34-F3A73ACEC170}_7.png&quot;/&gt;&lt;left val=&quot;276&quot;/&gt;&lt;top val=&quot;498&quot;/&gt;&lt;width val=&quot;169&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8,1973638706,C:\URS Training\Power Point Presentations\January_Release_PP_Pn\Submit App for New Reg_US_Canada_MC_Passengers\Submit App for New Reg_MC_US_Canada_Passengers_pptx\Media.ppcx"/>
  <p:tag name="HTML_SHAPEINFO" val="&lt;SlideThumbPath val=&quot;Slide8.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5DA7CF4-1464-4B22-AA24-26FB56FE6B73}_8.png&quot;/&gt;&lt;left val=&quot;-9&quot;/&gt;&lt;top val=&quot;50&quot;/&gt;&lt;width val=&quot;730&quot;/&gt;&lt;height val=&quot;5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2&quot;/&gt;&lt;lineCharCount val=&quot;27&quot;/&gt;&lt;lineCharCount val=&quot;1&quot;/&gt;&lt;lineCharCount val=&quot;23&quot;/&gt;&lt;lineCharCount val=&quot;30&quot;/&gt;&lt;lineCharCount val=&quot;10&quot;/&gt;&lt;lineCharCount val=&quot;24&quot;/&gt;&lt;lineCharCount val=&quot;24&quot;/&gt;&lt;lineCharCount val=&quot;23&quot;/&gt;&lt;lineCharCount val=&quot;13&quot;/&gt;&lt;lineCharCount val=&quot;22&quot;/&gt;&lt;lineCharCount val=&quot;26&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D3D3587-6E82-447A-8CCC-AEACFF78EE64}_8.png&quot;/&gt;&lt;left val=&quot;-3&quot;/&gt;&lt;top val=&quot;99&quot;/&gt;&lt;width val=&quot;336&quot;/&gt;&lt;height val=&quot;37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assengers\data\asimages\{C70AB571-693B-491B-8730-3D0B5A5AA7BC}_8.png&quot;/&gt;&lt;left val=&quot;360&quot;/&gt;&lt;top val=&quot;58&quot;/&gt;&lt;width val=&quot;354&quot;/&gt;&lt;height val=&quot;42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44DFB17-A167-4203-B32B-8B8A7701ADB5}_8.png&quot;/&gt;&lt;left val=&quot;276&quot;/&gt;&lt;top val=&quot;498&quot;/&gt;&lt;width val=&quot;169&quot;/&gt;&lt;height val=&quot;2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7&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 val="9,1973638706,C:\URS Training\Power Point Presentations\January_Release_PP_Pn\Submit App for New Reg_US_Canada_MC_Passengers\Submit App for New Reg_MC_US_Canada_Passengers_pptx\Media.ppcx"/>
  <p:tag name="HTML_SHAPEINFO" val="&lt;SlideThumbPath val=&quot;Slide9.PNG&quo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111A5BE-7502-4BA1-865E-0CC95D41AB67}_9.png&quot;/&gt;&lt;left val=&quot;-9&quot;/&gt;&lt;top val=&quot;50&quot;/&gt;&lt;width val=&quot;730&quot;/&gt;&lt;height val=&quot;5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8&quot;/&gt;&lt;lineCharCount val=&quot;29&quot;/&gt;&lt;lineCharCount val=&quot;30&quot;/&gt;&lt;lineCharCount val=&quot;33&quot;/&gt;&lt;lineCharCount val=&quot;17&quot;/&gt;&lt;lineCharCount val=&quot;1&quot;/&gt;&lt;lineCharCount val=&quot;25&quot;/&gt;&lt;lineCharCount val=&quot;29&quot;/&gt;&lt;lineCharCount val=&quot;7&quot;/&gt;&lt;lineCharCount val=&quot;6&quot;/&gt;&lt;lineCharCount val=&quot;8&quot;/&gt;&lt;lineCharCount val=&quot;14&quot;/&gt;&lt;lineCharCount val=&quot;30&quot;/&gt;&lt;lineCharCount val=&quot;8&quot;/&gt;&lt;lineCharCount val=&quot;25&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7B478262-EBEF-423D-BE3A-A5AE3C04A4B7}_9.png&quot;/&gt;&lt;left val=&quot;2&quot;/&gt;&lt;top val=&quot;103&quot;/&gt;&lt;width val=&quot;343&quot;/&gt;&lt;height val=&quot;38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3372E9A-6D36-4A83-A4DF-238D2568B831}_9.png&quot;/&gt;&lt;left val=&quot;360&quot;/&gt;&lt;top val=&quot;92&quot;/&gt;&lt;width val=&quot;337&quot;/&gt;&lt;height val=&quot;9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25B183B-76E8-42F4-B528-5580524B92AC}_9.png&quot;/&gt;&lt;left val=&quot;276&quot;/&gt;&lt;top val=&quot;498&quot;/&gt;&lt;width val=&quot;169&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 val="10,1973638706,C:\URS Training\Power Point Presentations\January_Release_PP_Pn\Submit App for New Reg_US_Canada_MC_Passengers\Submit App for New Reg_MC_US_Canada_Passengers_pptx\Media.ppcx"/>
  <p:tag name="HTML_SHAPEINFO" val="&lt;SlideThumbPath val=&quot;Slide10.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EB08B36-73F1-4FC9-81D0-1D0B14C28501}_10.png&quot;/&gt;&lt;left val=&quot;-9&quot;/&gt;&lt;top val=&quot;50&quot;/&gt;&lt;width val=&quot;730&quot;/&gt;&lt;height val=&quot;5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33&quot;/&gt;&lt;lineCharCount val=&quot;11&quot;/&gt;&lt;lineCharCount val=&quot;28&quot;/&gt;&lt;lineCharCount val=&quot;7&quot;/&gt;&lt;lineCharCount val=&quot;33&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DEF5070-F8D2-4708-B8A3-27BC89D644DB}_10.png&quot;/&gt;&lt;left val=&quot;0&quot;/&gt;&lt;top val=&quot;96&quot;/&gt;&lt;width val=&quot;361&quot;/&gt;&lt;height val=&quot;38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17&quot;/&gt;&lt;lineCharCount val=&quot;22&quot;/&gt;&lt;lineCharCount val=&quot;35&quot;/&gt;&lt;lineCharCount val=&quot;10&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677F174-EB08-4606-A2E1-1947D20AEFBA}_10.png&quot;/&gt;&lt;left val=&quot;355&quot;/&gt;&lt;top val=&quot;360&quot;/&gt;&lt;width val=&quot;358&quot;/&gt;&lt;height val=&quot;12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64FED382-FA49-4A2C-BE00-CE2D5D6721A2}_10.png&quot;/&gt;&lt;left val=&quot;360&quot;/&gt;&lt;top val=&quot;92&quot;/&gt;&lt;width val=&quot;341&quot;/&gt;&lt;height val=&quot;9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4984EB5-13CC-400D-997D-F99AEFBA7F3A}_10.png&quot;/&gt;&lt;left val=&quot;276&quot;/&gt;&lt;top val=&quot;498&quot;/&gt;&lt;width val=&quot;169&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 val="11,1973638706,C:\URS Training\Power Point Presentations\January_Release_PP_Pn\Submit App for New Reg_US_Canada_MC_Passengers\Submit App for New Reg_MC_US_Canada_Passengers_pptx\Media.ppcx"/>
  <p:tag name="HTML_SHAPEINFO" val="&lt;SlideThumbPath val=&quot;Slide11.PNG&quot;/&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2C7D34B-BE26-45A8-B578-8F86496F8763}_11.png&quot;/&gt;&lt;left val=&quot;-9&quot;/&gt;&lt;top val=&quot;50&quot;/&gt;&lt;width val=&quot;730&quot;/&gt;&lt;height val=&quot;5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26&quot;/&gt;&lt;lineCharCount val=&quot;19&quot;/&gt;&lt;lineCharCount val=&quot;1&quot;/&gt;&lt;lineCharCount val=&quot;30&quot;/&gt;&lt;lineCharCount val=&quot;22&quot;/&gt;&lt;lineCharCount val=&quot;32&quot;/&gt;&lt;lineCharCount val=&quot;26&quot;/&gt;&lt;lineCharCount val=&quot;13&quot;/&gt;&lt;lineCharCount val=&quot;24&quot;/&gt;&lt;lineCharCount val=&quot;27&quot;/&gt;&lt;lineCharCount val=&quot;20&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4098762D-55F5-4271-B7A4-0ED4DB63502F}_11.png&quot;/&gt;&lt;left val=&quot;0&quot;/&gt;&lt;top val=&quot;98&quot;/&gt;&lt;width val=&quot;370&quot;/&gt;&lt;height val=&quot;38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C0919745-C420-4811-8268-271187D06E23}_11.png&quot;/&gt;&lt;left val=&quot;360&quot;/&gt;&lt;top val=&quot;93&quot;/&gt;&lt;width val=&quot;353&quot;/&gt;&lt;height val=&quot;10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BABFBAEB-E597-4893-8343-86CF1EAEA809}_11.png&quot;/&gt;&lt;left val=&quot;276&quot;/&gt;&lt;top val=&quot;498&quot;/&gt;&lt;width val=&quot;169&quot;/&gt;&lt;height val=&quot;2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12,1973638706,C:\URS Training\Power Point Presentations\January_Release_PP_Pn\Submit App for New Reg_US_Canada_MC_Passengers\Submit App for New Reg_MC_US_Canada_Passengers_pptx\Media.ppcx"/>
  <p:tag name="HTML_SHAPEINFO" val="&lt;SlideThumbPath val=&quot;Slide12.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CD0CF42-3B0F-4403-99D9-981EE83AF15C}_12.png&quot;/&gt;&lt;left val=&quot;-9&quot;/&gt;&lt;top val=&quot;50&quot;/&gt;&lt;width val=&quot;730&quot;/&gt;&lt;height val=&quot;5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24&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58D7C83-EC8D-4270-B399-337BB1B67B7A}_12.png&quot;/&gt;&lt;left val=&quot;4&quot;/&gt;&lt;top val=&quot;105&quot;/&gt;&lt;width val=&quot;344&quot;/&gt;&lt;height val=&quot;10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C711D45-5A72-459B-A342-64EE33D8910D}_12.png&quot;/&gt;&lt;left val=&quot;365&quot;/&gt;&lt;top val=&quot;105&quot;/&gt;&lt;width val=&quot;338&quot;/&gt;&lt;height val=&quot;9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70D1B82-C876-4152-A513-B85146DF339E}_12.png&quot;/&gt;&lt;left val=&quot;276&quot;/&gt;&lt;top val=&quot;504&quot;/&gt;&lt;width val=&quot;169&quot;/&gt;&lt;height val=&quot;3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13,1973638706,C:\URS Training\Power Point Presentations\January_Release_PP_Pn\Submit App for New Reg_US_Canada_MC_Passengers\Submit App for New Reg_MC_US_Canada_Passengers_pptx\Media.ppcx"/>
  <p:tag name="HTML_SHAPEINFO" val="&lt;SlideThumbPath val=&quot;Slide13.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AD4C710E-DB59-484D-AC77-840566753A3C}_13.png&quot;/&gt;&lt;left val=&quot;-9&quot;/&gt;&lt;top val=&quot;50&quot;/&gt;&lt;width val=&quot;730&quot;/&gt;&lt;height val=&quot;5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6009D00-8745-49CD-964A-5DBB12D61F01}_13.png&quot;/&gt;&lt;left val=&quot;17&quot;/&gt;&lt;top val=&quot;105&quot;/&gt;&lt;width val=&quot;336&quot;/&gt;&lt;height val=&quot;7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1&quot;/&gt;&lt;lineCharCount val=&quot;25&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22C7120-5347-4CE1-9C72-2D89730C013F}_13.png&quot;/&gt;&lt;left val=&quot;360&quot;/&gt;&lt;top val=&quot;105&quot;/&gt;&lt;width val=&quot;339&quot;/&gt;&lt;height val=&quot;13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0AAFD4F-C9EF-4303-BC21-4C9D6B8F32ED}_13.png&quot;/&gt;&lt;left val=&quot;276&quot;/&gt;&lt;top val=&quot;504&quot;/&gt;&lt;width val=&quot;169&quot;/&gt;&lt;height val=&quot;3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14,1973638706,C:\URS Training\Power Point Presentations\January_Release_PP_Pn\Submit App for New Reg_US_Canada_MC_Passengers\Submit App for New Reg_MC_US_Canada_Passengers_pptx\Media.ppcx"/>
  <p:tag name="HTML_SHAPEINFO" val="&lt;SlideThumbPath val=&quot;Slide14.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9F64BC21-C10A-4C15-8DD2-4DD41AAAEA82}_14.png&quot;/&gt;&lt;left val=&quot;-9&quot;/&gt;&lt;top val=&quot;50&quot;/&gt;&lt;width val=&quot;730&quot;/&gt;&lt;height val=&quot;5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4&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E8367923-8B46-45BB-A6C4-238D078EBECC}_14.png&quot;/&gt;&lt;left val=&quot;1&quot;/&gt;&lt;top val=&quot;93&quot;/&gt;&lt;width val=&quot;347&quot;/&gt;&lt;height val=&quot;12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31&quot;/&gt;&lt;lineCharCount val=&quot;21&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054103C1-39CF-49A6-9AAD-95DBB8510CAA}_14.png&quot;/&gt;&lt;left val=&quot;359&quot;/&gt;&lt;top val=&quot;90&quot;/&gt;&lt;width val=&quot;351&quot;/&gt;&lt;height val=&quot;10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2A134111-966E-4D9D-ACB2-81B6A3850F4D}_14.png&quot;/&gt;&lt;left val=&quot;396&quot;/&gt;&lt;top val=&quot;194&quot;/&gt;&lt;width val=&quot;275&quot;/&gt;&lt;height val=&quot;5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855D7759-6B7B-4D57-AC0B-BD74C382851A}_14.png&quot;/&gt;&lt;left val=&quot;276&quot;/&gt;&lt;top val=&quot;504&quot;/&gt;&lt;width val=&quot;169&quot;/&gt;&lt;height val=&quot;3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 val="15,1973638706,C:\URS Training\Power Point Presentations\January_Release_PP_Pn\Submit App for New Reg_US_Canada_MC_Passengers\Submit App for New Reg_MC_US_Canada_Passengers_pptx\Media.ppcx"/>
  <p:tag name="HTML_SHAPEINFO" val="&lt;SlideThumbPath val=&quot;Slide15.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CC64EC5-D339-4C9D-9BD7-86E4D0A35EBA}_15.png&quot;/&gt;&lt;left val=&quot;-9&quot;/&gt;&lt;top val=&quot;50&quot;/&gt;&lt;width val=&quot;730&quot;/&gt;&lt;height val=&quot;5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D797D483-4C2E-4838-9F81-5A71A27ADD4B}_15.png&quot;/&gt;&lt;left val=&quot;48&quot;/&gt;&lt;top val=&quot;111&quot;/&gt;&lt;width val=&quot;618&quot;/&gt;&lt;height val=&quot;43&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7&quot;/&gt;&lt;lineCharCount val=&quot;26&quot;/&gt;&lt;lineCharCount val=&quot;5&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F287083F-B659-47B3-A1CA-F120A1966C3C}_15.png&quot;/&gt;&lt;left val=&quot;15&quot;/&gt;&lt;top val=&quot;151&quot;/&gt;&lt;width val=&quot;325&quot;/&gt;&lt;height val=&quot;137&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9&quot;/&gt;&lt;lineCharCount val=&quot;25&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ABDF4EE-2312-41F2-9402-7080BBD62E5F}_15.png&quot;/&gt;&lt;left val=&quot;370&quot;/&gt;&lt;top val=&quot;151&quot;/&gt;&lt;width val=&quot;331&quot;/&gt;&lt;height val=&quot;13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53E29999-D779-4F98-B1E7-722A0C28A880}_15.png&quot;/&gt;&lt;left val=&quot;276&quot;/&gt;&lt;top val=&quot;504&quot;/&gt;&lt;width val=&quot;169&quot;/&gt;&lt;height val=&quot;30&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PSNARRATION" val="16,1973638706,C:\URS Training\Power Point Presentations\January_Release_PP_Pn\Submit App for New Reg_US_Canada_MC_Passengers\Submit App for New Reg_MC_US_Canada_Passengers_pptx\Media.ppcx"/>
  <p:tag name="HTML_SHAPEINFO" val="&lt;SlideThumbPath val=&quot;Slide16.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36EC8957-1984-4772-84A0-24DC9C4E39AE}_16.png&quot;/&gt;&lt;left val=&quot;-9&quot;/&gt;&lt;top val=&quot;50&quot;/&gt;&lt;width val=&quot;730&quot;/&gt;&lt;height val=&quot;5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assengers\data\asimages\{147DCEBA-E859-4207-AB8B-2FBB97E71C23}_16.png&quot;/&gt;&lt;left val=&quot;7&quot;/&gt;&lt;top val=&quot;102&quot;/&gt;&lt;width val=&quot;344&quot;/&gt;&lt;height val=&quot;128&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30613</TotalTime>
  <Words>7173</Words>
  <Application>Microsoft Office PowerPoint</Application>
  <PresentationFormat>On-screen Show (4:3)</PresentationFormat>
  <Paragraphs>786</Paragraphs>
  <Slides>47</Slides>
  <Notes>47</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1_Office Theme</vt:lpstr>
      <vt:lpstr>URS Training Material</vt:lpstr>
      <vt:lpstr>2_Office Theme</vt:lpstr>
      <vt:lpstr>Motor Carrier U.S. and Canada: (Passengers)  Submit an Application for New Registration </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Vehicles</vt:lpstr>
      <vt:lpstr>Vehicles (Cont.)</vt:lpstr>
      <vt:lpstr>Vehicles (Cont.)</vt:lpstr>
      <vt:lpstr>Vehicles (Cont.)</vt:lpstr>
      <vt:lpstr>Vehicles (Cont.)</vt:lpstr>
      <vt:lpstr>Vehicles (Cont.)</vt:lpstr>
      <vt:lpstr>Drivers</vt:lpstr>
      <vt:lpstr>Drivers (Cont.)</vt:lpstr>
      <vt:lpstr>Drivers (Cont.)</vt:lpstr>
      <vt:lpstr>Drivers (Cont.)</vt:lpstr>
      <vt:lpstr>Transport Passengers</vt:lpstr>
      <vt:lpstr>Transport Passengers (Cont.)</vt:lpstr>
      <vt:lpstr>Transport Passengers (Cont.)</vt:lpstr>
      <vt:lpstr>Transport Passengers (Cont.)</vt:lpstr>
      <vt:lpstr>Transport Passengers (Cont.)</vt:lpstr>
      <vt:lpstr>Transport Passengers (Cont.)</vt:lpstr>
      <vt:lpstr>Transport Passengers (Cont.)</vt:lpstr>
      <vt:lpstr>Financial Responsibility</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 US Canada - Passengers</dc:title>
  <dc:subject>Unified Registration System (URS)</dc:subject>
  <dc:creator>Leidos Training Team</dc:creator>
  <cp:lastModifiedBy>King, Tawana L.</cp:lastModifiedBy>
  <cp:revision>854</cp:revision>
  <dcterms:created xsi:type="dcterms:W3CDTF">2015-06-22T14:46:22Z</dcterms:created>
  <dcterms:modified xsi:type="dcterms:W3CDTF">2016-02-17T20:58:28Z</dcterms:modified>
</cp:coreProperties>
</file>