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0.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6.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7.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9.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1.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2.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3.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34.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5.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6.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3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9.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40.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41.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42.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5" r:id="rId2"/>
    <p:sldMasterId id="2147483688" r:id="rId3"/>
  </p:sldMasterIdLst>
  <p:notesMasterIdLst>
    <p:notesMasterId r:id="rId47"/>
  </p:notesMasterIdLst>
  <p:handoutMasterIdLst>
    <p:handoutMasterId r:id="rId48"/>
  </p:handoutMasterIdLst>
  <p:sldIdLst>
    <p:sldId id="537" r:id="rId4"/>
    <p:sldId id="257" r:id="rId5"/>
    <p:sldId id="539" r:id="rId6"/>
    <p:sldId id="540" r:id="rId7"/>
    <p:sldId id="541" r:id="rId8"/>
    <p:sldId id="515" r:id="rId9"/>
    <p:sldId id="470" r:id="rId10"/>
    <p:sldId id="513" r:id="rId11"/>
    <p:sldId id="516" r:id="rId12"/>
    <p:sldId id="517" r:id="rId13"/>
    <p:sldId id="518" r:id="rId14"/>
    <p:sldId id="542" r:id="rId15"/>
    <p:sldId id="476" r:id="rId16"/>
    <p:sldId id="478" r:id="rId17"/>
    <p:sldId id="505" r:id="rId18"/>
    <p:sldId id="543" r:id="rId19"/>
    <p:sldId id="520" r:id="rId20"/>
    <p:sldId id="521" r:id="rId21"/>
    <p:sldId id="509" r:id="rId22"/>
    <p:sldId id="482" r:id="rId23"/>
    <p:sldId id="522" r:id="rId24"/>
    <p:sldId id="523" r:id="rId25"/>
    <p:sldId id="503" r:id="rId26"/>
    <p:sldId id="524" r:id="rId27"/>
    <p:sldId id="525" r:id="rId28"/>
    <p:sldId id="431" r:id="rId29"/>
    <p:sldId id="526" r:id="rId30"/>
    <p:sldId id="527" r:id="rId31"/>
    <p:sldId id="528" r:id="rId32"/>
    <p:sldId id="435" r:id="rId33"/>
    <p:sldId id="485" r:id="rId34"/>
    <p:sldId id="486" r:id="rId35"/>
    <p:sldId id="487" r:id="rId36"/>
    <p:sldId id="544" r:id="rId37"/>
    <p:sldId id="489" r:id="rId38"/>
    <p:sldId id="492" r:id="rId39"/>
    <p:sldId id="530" r:id="rId40"/>
    <p:sldId id="531" r:id="rId41"/>
    <p:sldId id="532" r:id="rId42"/>
    <p:sldId id="533" r:id="rId43"/>
    <p:sldId id="534" r:id="rId44"/>
    <p:sldId id="535" r:id="rId45"/>
    <p:sldId id="536"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ng, Tawana L." initials="TLK" lastIdx="10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1393" autoAdjust="0"/>
  </p:normalViewPr>
  <p:slideViewPr>
    <p:cSldViewPr snapToObjects="1">
      <p:cViewPr varScale="1">
        <p:scale>
          <a:sx n="90" d="100"/>
          <a:sy n="90" d="100"/>
        </p:scale>
        <p:origin x="-2244" y="-10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notesViewPr>
    <p:cSldViewPr snapToObjects="1">
      <p:cViewPr varScale="1">
        <p:scale>
          <a:sx n="84" d="100"/>
          <a:sy n="84" d="100"/>
        </p:scale>
        <p:origin x="-3936" y="-84"/>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9166A3-1A95-41D7-84D9-3F4EE3A80EF9}" type="slidenum">
              <a:rPr lang="en-US" smtClean="0"/>
              <a:t>‹#›</a:t>
            </a:fld>
            <a:endParaRPr lang="en-US"/>
          </a:p>
        </p:txBody>
      </p:sp>
    </p:spTree>
    <p:extLst>
      <p:ext uri="{BB962C8B-B14F-4D97-AF65-F5344CB8AC3E}">
        <p14:creationId xmlns:p14="http://schemas.microsoft.com/office/powerpoint/2010/main" val="4025092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A0417-D7B8-46AE-A907-A9157B80B95B}" type="slidenum">
              <a:rPr lang="en-US" smtClean="0"/>
              <a:t>‹#›</a:t>
            </a:fld>
            <a:endParaRPr lang="en-US"/>
          </a:p>
        </p:txBody>
      </p:sp>
    </p:spTree>
    <p:extLst>
      <p:ext uri="{BB962C8B-B14F-4D97-AF65-F5344CB8AC3E}">
        <p14:creationId xmlns:p14="http://schemas.microsoft.com/office/powerpoint/2010/main" val="39715167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Unified Registration System</a:t>
            </a:r>
            <a:r>
              <a:rPr lang="en-US" baseline="0" dirty="0" smtClean="0"/>
              <a:t> (URS).</a:t>
            </a:r>
          </a:p>
          <a:p>
            <a:r>
              <a:rPr lang="en-US" dirty="0" smtClean="0"/>
              <a:t>Motor Carrier United States and Canada (Property </a:t>
            </a:r>
            <a:r>
              <a:rPr lang="en-US" baseline="0" dirty="0" smtClean="0"/>
              <a:t>and Household Goods)</a:t>
            </a:r>
            <a:r>
              <a:rPr lang="en-US" dirty="0" smtClean="0"/>
              <a:t>:  Submit </a:t>
            </a:r>
            <a:r>
              <a:rPr lang="en-US" baseline="0" dirty="0" smtClean="0"/>
              <a:t>an Application for New Registration</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a:t>
            </a:fld>
            <a:endParaRPr lang="en-US"/>
          </a:p>
        </p:txBody>
      </p:sp>
    </p:spTree>
    <p:extLst>
      <p:ext uri="{BB962C8B-B14F-4D97-AF65-F5344CB8AC3E}">
        <p14:creationId xmlns:p14="http://schemas.microsoft.com/office/powerpoint/2010/main" val="371505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Business Description.</a:t>
            </a:r>
          </a:p>
          <a:p>
            <a:pPr marL="173736" indent="-173736">
              <a:buFont typeface="Arial" panose="020B0604020202020204" pitchFamily="34" charset="0"/>
              <a:buChar char="•"/>
            </a:pPr>
            <a:r>
              <a:rPr lang="en-US" sz="1200" dirty="0" smtClean="0"/>
              <a:t>FMCSA needs to capture the business details regarding the Applicant </a:t>
            </a:r>
            <a:r>
              <a:rPr lang="en-US" sz="1200" baseline="0" dirty="0" smtClean="0"/>
              <a:t>applying for new registration. </a:t>
            </a:r>
            <a:r>
              <a:rPr lang="en-US" sz="1200" dirty="0" smtClean="0"/>
              <a:t> </a:t>
            </a:r>
          </a:p>
          <a:p>
            <a:pPr marL="173736" indent="-173736">
              <a:buFont typeface="Arial" panose="020B0604020202020204" pitchFamily="34" charset="0"/>
              <a:buChar char="•"/>
            </a:pPr>
            <a:r>
              <a:rPr lang="en-US" sz="1200" dirty="0" smtClean="0"/>
              <a:t>The information includes the following:</a:t>
            </a:r>
          </a:p>
          <a:p>
            <a:pPr marL="630936" lvl="1" indent="-173736">
              <a:buFont typeface="Arial" panose="020B0604020202020204" pitchFamily="34" charset="0"/>
              <a:buChar char="•"/>
            </a:pPr>
            <a:r>
              <a:rPr lang="en-US" sz="1200" dirty="0" smtClean="0"/>
              <a:t>Dunn &amp; Bradstreet Number</a:t>
            </a:r>
          </a:p>
          <a:p>
            <a:pPr marL="630936" lvl="1" indent="-173736">
              <a:buFont typeface="Arial" panose="020B0604020202020204" pitchFamily="34" charset="0"/>
              <a:buChar char="•"/>
            </a:pPr>
            <a:r>
              <a:rPr lang="en-US" sz="1200" dirty="0" smtClean="0"/>
              <a:t>Legal and Doing Business As Name</a:t>
            </a:r>
          </a:p>
          <a:p>
            <a:pPr marL="630936" lvl="1" indent="-173736">
              <a:buFont typeface="Arial" panose="020B0604020202020204" pitchFamily="34" charset="0"/>
              <a:buChar char="•"/>
            </a:pPr>
            <a:r>
              <a:rPr lang="en-US" sz="1200" dirty="0" smtClean="0"/>
              <a:t>Principal Place of Business Addresses</a:t>
            </a:r>
          </a:p>
          <a:p>
            <a:pPr marL="630936" lvl="1" indent="-173736">
              <a:buFont typeface="Arial" panose="020B0604020202020204" pitchFamily="34" charset="0"/>
              <a:buChar char="•"/>
            </a:pPr>
            <a:r>
              <a:rPr lang="en-US" sz="1200" dirty="0" smtClean="0"/>
              <a:t>Telephone, Fax, Cell Numbers</a:t>
            </a:r>
          </a:p>
          <a:p>
            <a:pPr marL="630936" lvl="1" indent="-173736">
              <a:buFont typeface="Arial" panose="020B0604020202020204" pitchFamily="34" charset="0"/>
              <a:buChar char="•"/>
            </a:pPr>
            <a:r>
              <a:rPr lang="en-US" sz="1200" dirty="0" smtClean="0"/>
              <a:t>EIN or SSN</a:t>
            </a:r>
          </a:p>
          <a:p>
            <a:pPr marL="630936" lvl="1" indent="-173736">
              <a:buFont typeface="Arial" panose="020B0604020202020204" pitchFamily="34" charset="0"/>
              <a:buChar char="•"/>
            </a:pPr>
            <a:r>
              <a:rPr lang="en-US" sz="1200" dirty="0" smtClean="0"/>
              <a:t>If applicable, Canadian NCS Number</a:t>
            </a:r>
          </a:p>
          <a:p>
            <a:pPr marL="630936" lvl="1" indent="-173736">
              <a:buFont typeface="Arial" panose="020B0604020202020204" pitchFamily="34" charset="0"/>
              <a:buChar char="•"/>
            </a:pPr>
            <a:r>
              <a:rPr lang="en-US" sz="1200" dirty="0" smtClean="0"/>
              <a:t>If applicable, Mexico RFC Number</a:t>
            </a:r>
          </a:p>
          <a:p>
            <a:pPr marL="630936" lvl="1" indent="-173736">
              <a:buFont typeface="Arial" panose="020B0604020202020204" pitchFamily="34" charset="0"/>
              <a:buChar char="•"/>
            </a:pPr>
            <a:r>
              <a:rPr lang="en-US" sz="1200" dirty="0" smtClean="0"/>
              <a:t>Unit of Government</a:t>
            </a:r>
          </a:p>
          <a:p>
            <a:pPr marL="630936" lvl="1" indent="-173736">
              <a:buFont typeface="Arial" panose="020B0604020202020204" pitchFamily="34" charset="0"/>
              <a:buChar char="•"/>
            </a:pPr>
            <a:r>
              <a:rPr lang="en-US" sz="1200" dirty="0" smtClean="0"/>
              <a:t>Form of Business</a:t>
            </a:r>
          </a:p>
          <a:p>
            <a:pPr marL="630936" lvl="1" indent="-173736">
              <a:buFont typeface="Arial" panose="020B0604020202020204" pitchFamily="34" charset="0"/>
              <a:buChar char="•"/>
            </a:pPr>
            <a:r>
              <a:rPr lang="en-US" sz="1200" dirty="0" smtClean="0"/>
              <a:t>Ownership and Control</a:t>
            </a:r>
          </a:p>
          <a:p>
            <a:pPr marL="630936" lvl="1" indent="-173736">
              <a:buFont typeface="Arial" panose="020B0604020202020204" pitchFamily="34" charset="0"/>
              <a:buChar char="•"/>
            </a:pPr>
            <a:r>
              <a:rPr lang="en-US" sz="1200" dirty="0" smtClean="0"/>
              <a:t>Company Contact Names, Titles and Addresses</a:t>
            </a:r>
          </a:p>
          <a:p>
            <a:pPr marL="630936" lvl="1" indent="-173736">
              <a:buFont typeface="Arial" panose="020B0604020202020204" pitchFamily="34" charset="0"/>
              <a:buChar cha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Business Description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Operation</a:t>
            </a:r>
            <a:r>
              <a:rPr lang="en-US" sz="1200" baseline="0" dirty="0" smtClean="0"/>
              <a:t> Classification.</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baseline="0" dirty="0" smtClean="0"/>
          </a:p>
          <a:p>
            <a:pPr marL="171450" indent="-171450">
              <a:buFont typeface="Arial" panose="020B0604020202020204" pitchFamily="34" charset="0"/>
              <a:buChar char="•"/>
            </a:pPr>
            <a:r>
              <a:rPr lang="en-US" sz="1200" dirty="0" smtClean="0"/>
              <a:t>FMCSA needs to capture details regarding</a:t>
            </a:r>
            <a:r>
              <a:rPr lang="en-US" sz="1200" baseline="0" dirty="0" smtClean="0"/>
              <a:t> the Applicant’s planned operation.</a:t>
            </a:r>
          </a:p>
          <a:p>
            <a:pPr marL="171450" indent="-171450">
              <a:buFont typeface="Arial" panose="020B0604020202020204" pitchFamily="34" charset="0"/>
              <a:buChar char="•"/>
            </a:pPr>
            <a:r>
              <a:rPr lang="en-US" sz="1200" baseline="0" dirty="0" smtClean="0"/>
              <a:t>This includes the following information:</a:t>
            </a:r>
          </a:p>
          <a:p>
            <a:pPr marL="630936" lvl="1" indent="-173736">
              <a:buFont typeface="Arial" panose="020B0604020202020204" pitchFamily="34" charset="0"/>
              <a:buChar char="•"/>
            </a:pPr>
            <a:r>
              <a:rPr lang="en-US" sz="1200" dirty="0" smtClean="0"/>
              <a:t>Intermodal Equipment Provider</a:t>
            </a:r>
          </a:p>
          <a:p>
            <a:pPr marL="630936" lvl="1" indent="-173736">
              <a:buFont typeface="Arial" panose="020B0604020202020204" pitchFamily="34" charset="0"/>
              <a:buChar char="•"/>
            </a:pPr>
            <a:r>
              <a:rPr lang="en-US" sz="1200" dirty="0" smtClean="0"/>
              <a:t>Transporting Property</a:t>
            </a:r>
          </a:p>
          <a:p>
            <a:pPr marL="630936" lvl="1" indent="-173736">
              <a:buFont typeface="Arial" panose="020B0604020202020204" pitchFamily="34" charset="0"/>
              <a:buChar char="•"/>
            </a:pPr>
            <a:r>
              <a:rPr lang="en-US" sz="1200" dirty="0" smtClean="0"/>
              <a:t>Broker Services</a:t>
            </a:r>
          </a:p>
          <a:p>
            <a:pPr marL="630936" lvl="1" indent="-173736">
              <a:buFont typeface="Arial" panose="020B0604020202020204" pitchFamily="34" charset="0"/>
              <a:buChar char="•"/>
            </a:pPr>
            <a:r>
              <a:rPr lang="en-US" sz="1200" dirty="0" smtClean="0"/>
              <a:t>Type of Cargo or Property Transporting</a:t>
            </a:r>
          </a:p>
          <a:p>
            <a:pPr marL="630936" lvl="1" indent="-173736">
              <a:buFont typeface="Arial" panose="020B0604020202020204" pitchFamily="34" charset="0"/>
              <a:buChar char="•"/>
            </a:pPr>
            <a:r>
              <a:rPr lang="en-US" sz="1200" dirty="0" smtClean="0"/>
              <a:t>Transporting  across state lines with/without HM</a:t>
            </a:r>
          </a:p>
          <a:p>
            <a:pPr marL="630936" lvl="1" indent="-173736">
              <a:buFont typeface="Arial" panose="020B0604020202020204" pitchFamily="34" charset="0"/>
              <a:buChar char="•"/>
            </a:pPr>
            <a:r>
              <a:rPr lang="en-US" sz="1200" dirty="0" smtClean="0"/>
              <a:t>Transporting passengers</a:t>
            </a:r>
          </a:p>
          <a:p>
            <a:pPr marL="630936" lvl="1" indent="-173736">
              <a:buFont typeface="Arial" panose="020B0604020202020204" pitchFamily="34" charset="0"/>
              <a:buChar char="•"/>
            </a:pPr>
            <a:r>
              <a:rPr lang="en-US" sz="1200" dirty="0" smtClean="0"/>
              <a:t>Receiving a grant from the FTA</a:t>
            </a:r>
          </a:p>
          <a:p>
            <a:pPr marL="630936" lvl="1" indent="-173736">
              <a:buFont typeface="Arial" panose="020B0604020202020204" pitchFamily="34" charset="0"/>
              <a:buChar char="•"/>
            </a:pPr>
            <a:r>
              <a:rPr lang="en-US" sz="1200" dirty="0" smtClean="0"/>
              <a:t>Freight Forwarder Services</a:t>
            </a:r>
          </a:p>
          <a:p>
            <a:pPr marL="630936" lvl="1" indent="-173736">
              <a:buFont typeface="Arial" panose="020B0604020202020204" pitchFamily="34" charset="0"/>
              <a:buChar char="•"/>
            </a:pPr>
            <a:r>
              <a:rPr lang="en-US" sz="1200" dirty="0" smtClean="0"/>
              <a:t>Cargo Tank Facility</a:t>
            </a:r>
          </a:p>
          <a:p>
            <a:pPr marL="630936" lvl="1" indent="-173736">
              <a:buFont typeface="Arial" panose="020B0604020202020204" pitchFamily="34" charset="0"/>
              <a:buChar char="•"/>
            </a:pPr>
            <a:r>
              <a:rPr lang="en-US" sz="1200" dirty="0" smtClean="0"/>
              <a:t>Driveaway or Towaway</a:t>
            </a:r>
          </a:p>
          <a:p>
            <a:pPr marL="630936" lvl="1" indent="-173736">
              <a:buFont typeface="Arial" panose="020B0604020202020204" pitchFamily="34" charset="0"/>
              <a:buChar char="•"/>
            </a:pPr>
            <a:r>
              <a:rPr lang="en-US" sz="1200" dirty="0" smtClean="0"/>
              <a:t>Classification of Cargo</a:t>
            </a:r>
          </a:p>
          <a:p>
            <a:pPr marL="201168" lvl="1" indent="-274320"/>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operate as an Intermodal Equipment Provider (IEP)?  </a:t>
            </a:r>
          </a:p>
          <a:p>
            <a:pPr marL="628650" lvl="1" indent="-171450">
              <a:buFont typeface="Arial" panose="020B0604020202020204" pitchFamily="34" charset="0"/>
              <a:buChar char="•"/>
            </a:pPr>
            <a:r>
              <a:rPr lang="en-US" dirty="0" smtClean="0"/>
              <a:t>If</a:t>
            </a:r>
            <a:r>
              <a:rPr lang="en-US" baseline="0" dirty="0" smtClean="0"/>
              <a:t> the Applicant will NOT operate as an IEP select the </a:t>
            </a:r>
            <a:r>
              <a:rPr lang="en-US" b="0" i="0" baseline="0" dirty="0" smtClean="0"/>
              <a:t>No </a:t>
            </a:r>
            <a:r>
              <a:rPr lang="en-US" baseline="0" dirty="0" smtClean="0"/>
              <a:t>box.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 in the Navigation Menu to move to the next page.</a:t>
            </a:r>
          </a:p>
          <a:p>
            <a:endParaRPr lang="en-US" b="0" i="0" baseline="0" dirty="0" smtClean="0"/>
          </a:p>
          <a:p>
            <a:pPr marL="171450" indent="-171450">
              <a:buFont typeface="Arial" panose="020B0604020202020204" pitchFamily="34" charset="0"/>
              <a:buChar char="•"/>
            </a:pPr>
            <a:r>
              <a:rPr lang="en-US" b="0" i="0" dirty="0" smtClean="0"/>
              <a:t>Will the Applicant transport</a:t>
            </a:r>
            <a:r>
              <a:rPr lang="en-US" b="0" i="0" baseline="0" dirty="0" smtClean="0"/>
              <a:t> Property?</a:t>
            </a:r>
            <a:endParaRPr lang="en-US" b="0" i="0" dirty="0" smtClean="0"/>
          </a:p>
          <a:p>
            <a:pPr marL="628650" lvl="1" indent="-171450">
              <a:buFont typeface="Arial" panose="020B0604020202020204" pitchFamily="34" charset="0"/>
              <a:buChar char="•"/>
            </a:pPr>
            <a:r>
              <a:rPr lang="en-US" b="0" i="0" dirty="0" smtClean="0"/>
              <a:t>If</a:t>
            </a:r>
            <a:r>
              <a:rPr lang="en-US" b="0" i="0" baseline="0" dirty="0" smtClean="0"/>
              <a:t> the Applicant will transport property select the Yes box.</a:t>
            </a:r>
          </a:p>
          <a:p>
            <a:endParaRPr lang="en-US" b="0" i="0" baseline="0" dirty="0" smtClean="0"/>
          </a:p>
          <a:p>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12</a:t>
            </a:fld>
            <a:endParaRPr lang="en-US"/>
          </a:p>
        </p:txBody>
      </p:sp>
    </p:spTree>
    <p:extLst>
      <p:ext uri="{BB962C8B-B14F-4D97-AF65-F5344CB8AC3E}">
        <p14:creationId xmlns:p14="http://schemas.microsoft.com/office/powerpoint/2010/main" val="60859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Will the Applicant receive compensation for the business of transporting the property belonging to others?</a:t>
            </a:r>
          </a:p>
          <a:p>
            <a:pPr marL="628650" lvl="1" indent="-171450">
              <a:buFont typeface="Arial" panose="020B0604020202020204" pitchFamily="34" charset="0"/>
              <a:buChar char="•"/>
            </a:pPr>
            <a:r>
              <a:rPr lang="en-US" dirty="0" smtClean="0"/>
              <a:t>If</a:t>
            </a:r>
            <a:r>
              <a:rPr lang="en-US" baseline="0" dirty="0" smtClean="0"/>
              <a:t> the Applicant will receive compensation for the business of transporting the property belonging to others select the </a:t>
            </a:r>
            <a:r>
              <a:rPr lang="en-US" b="1" i="1" baseline="0" dirty="0" smtClean="0"/>
              <a:t>Yes</a:t>
            </a:r>
            <a:r>
              <a:rPr lang="en-US" baseline="0" dirty="0" smtClean="0"/>
              <a:t> box.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a:t>
            </a:r>
            <a:r>
              <a:rPr lang="en-US" baseline="0" dirty="0" smtClean="0"/>
              <a:t> the Applicant will NOT receive compensation for the business of transporting the property belonging to others select the </a:t>
            </a:r>
            <a:r>
              <a:rPr lang="en-US" b="1" i="1" baseline="0" dirty="0" smtClean="0"/>
              <a:t>No</a:t>
            </a:r>
            <a:r>
              <a:rPr lang="en-US" baseline="0" dirty="0" smtClean="0"/>
              <a:t> box.  The system will guide you to the next question asking if the Applicant transport their own property. </a:t>
            </a:r>
          </a:p>
          <a:p>
            <a:pPr marL="628650" lvl="1"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t>
            </a:r>
            <a:r>
              <a:rPr lang="en-US" b="0" i="0" baseline="0" dirty="0" smtClean="0"/>
              <a:t>Next</a:t>
            </a:r>
            <a:r>
              <a:rPr lang="en-US" baseline="0" dirty="0" smtClean="0"/>
              <a:t> in the Navigation Menu to move to the next page.</a:t>
            </a:r>
          </a:p>
          <a:p>
            <a:endParaRPr lang="en-US" baseline="0" dirty="0" smtClean="0"/>
          </a:p>
          <a:p>
            <a:pPr marL="173736" indent="-173736">
              <a:buFont typeface="Arial" panose="020B0604020202020204" pitchFamily="34" charset="0"/>
              <a:buChar char="•"/>
            </a:pPr>
            <a:r>
              <a:rPr lang="en-US" sz="1200" dirty="0" smtClean="0"/>
              <a:t>What type of Property will the Applicant transport? (Select all that apply)  </a:t>
            </a:r>
          </a:p>
          <a:p>
            <a:pPr marL="630936" lvl="1" indent="-173736">
              <a:buFont typeface="Arial" panose="020B0604020202020204" pitchFamily="34" charset="0"/>
              <a:buChar char="•"/>
            </a:pPr>
            <a:r>
              <a:rPr lang="en-US" sz="1200" dirty="0" smtClean="0"/>
              <a:t>Select </a:t>
            </a:r>
            <a:r>
              <a:rPr lang="en-US" sz="1200" b="0" i="0" dirty="0" smtClean="0"/>
              <a:t>Household Goods</a:t>
            </a:r>
            <a:r>
              <a:rPr lang="en-US" sz="1200" b="1" i="1" dirty="0" smtClean="0"/>
              <a:t> </a:t>
            </a:r>
            <a:r>
              <a:rPr lang="en-US" sz="1200" dirty="0" smtClean="0"/>
              <a:t>and any other types of</a:t>
            </a:r>
            <a:r>
              <a:rPr lang="en-US" sz="1200" baseline="0" dirty="0" smtClean="0"/>
              <a:t> property the Applicant will transport.</a:t>
            </a:r>
            <a:endParaRPr lang="en-US" sz="1200" dirty="0" smtClean="0"/>
          </a:p>
          <a:p>
            <a:endParaRPr lang="en-US" baseline="0" dirty="0" smtClean="0"/>
          </a:p>
          <a:p>
            <a:r>
              <a:rPr lang="en-US" baseline="0" dirty="0" smtClean="0"/>
              <a:t>Click </a:t>
            </a:r>
            <a:r>
              <a:rPr lang="en-US" b="0" i="0" baseline="0" dirty="0" smtClean="0"/>
              <a:t>Next in </a:t>
            </a:r>
            <a:r>
              <a:rPr lang="en-US" baseline="0" dirty="0" smtClean="0"/>
              <a:t>the Navigation Menu to move to the next page.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dirty="0" smtClean="0"/>
              <a:t>Will the Applicant transport Non-Hazardous Materials across state lines, otherwise known as Interstate Commerce?</a:t>
            </a:r>
            <a:endParaRPr lang="en-US" sz="2400" dirty="0" smtClean="0"/>
          </a:p>
          <a:p>
            <a:pPr marL="630936" lvl="1" indent="-173736">
              <a:buFont typeface="Arial" panose="020B0604020202020204" pitchFamily="34" charset="0"/>
              <a:buChar char="•"/>
            </a:pPr>
            <a:r>
              <a:rPr lang="en-US" sz="1200" dirty="0" smtClean="0"/>
              <a:t>If the Applicant will transport Non-Hazardous Materials across state lines, otherwise Interstate Commerce,</a:t>
            </a:r>
            <a:r>
              <a:rPr lang="en-US" sz="1200" baseline="0" dirty="0" smtClean="0"/>
              <a:t> select the </a:t>
            </a:r>
            <a:r>
              <a:rPr lang="en-US" sz="1200" b="1" i="1" baseline="0" dirty="0" smtClean="0"/>
              <a:t>Yes</a:t>
            </a:r>
            <a:r>
              <a:rPr lang="en-US" sz="1200" baseline="0" dirty="0" smtClean="0"/>
              <a:t> box.</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NOT</a:t>
            </a:r>
            <a:r>
              <a:rPr lang="en-US" sz="1200" baseline="0" dirty="0" smtClean="0"/>
              <a:t> </a:t>
            </a:r>
            <a:r>
              <a:rPr lang="en-US" sz="1200" dirty="0" smtClean="0"/>
              <a:t>transport Non-Hazardous Materials across state lines, </a:t>
            </a:r>
            <a:r>
              <a:rPr lang="en-US" sz="1200" baseline="0" dirty="0" smtClean="0"/>
              <a:t>select the </a:t>
            </a:r>
            <a:r>
              <a:rPr lang="en-US" sz="1200" b="1" i="1" baseline="0" dirty="0" smtClean="0"/>
              <a:t>No</a:t>
            </a:r>
            <a:r>
              <a:rPr lang="en-US" sz="1200" baseline="0" dirty="0" smtClean="0"/>
              <a:t> box.</a:t>
            </a:r>
          </a:p>
          <a:p>
            <a:pPr marL="630936" lvl="1" indent="-173736">
              <a:buFont typeface="Arial" panose="020B0604020202020204" pitchFamily="34" charset="0"/>
              <a:buChar cha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3736" indent="-173736">
              <a:buFont typeface="Arial" panose="020B0604020202020204" pitchFamily="34" charset="0"/>
              <a:buChar char="•"/>
            </a:pPr>
            <a:r>
              <a:rPr lang="en-US" sz="1200" dirty="0" smtClean="0"/>
              <a:t>Will the Applicant transport their own property?</a:t>
            </a:r>
          </a:p>
          <a:p>
            <a:pPr marL="630936" lvl="1" indent="-173736">
              <a:buFont typeface="Arial" panose="020B0604020202020204" pitchFamily="34" charset="0"/>
              <a:buChar char="•"/>
            </a:pPr>
            <a:r>
              <a:rPr lang="en-US" sz="1200" dirty="0" smtClean="0"/>
              <a:t>If the Applicant will transport their own property,</a:t>
            </a:r>
            <a:r>
              <a:rPr lang="en-US" sz="1200" baseline="0" dirty="0" smtClean="0"/>
              <a:t> select the </a:t>
            </a:r>
            <a:r>
              <a:rPr lang="en-US" sz="1200" b="1" i="1" baseline="0" dirty="0" smtClean="0"/>
              <a:t>Yes</a:t>
            </a:r>
            <a:r>
              <a:rPr lang="en-US" sz="1200" baseline="0" dirty="0" smtClean="0"/>
              <a:t> box.</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NOT transport their own property,</a:t>
            </a:r>
            <a:r>
              <a:rPr lang="en-US" sz="1200" baseline="0" dirty="0" smtClean="0"/>
              <a:t> select the </a:t>
            </a:r>
            <a:r>
              <a:rPr lang="en-US" sz="1200" b="1" i="1" baseline="0" dirty="0" smtClean="0"/>
              <a:t>No</a:t>
            </a:r>
            <a:r>
              <a:rPr lang="en-US" sz="1200" baseline="0" dirty="0" smtClean="0"/>
              <a:t> box.  The system will guide you to the next question asking if the Applicant will transport any Passengers?</a:t>
            </a:r>
          </a:p>
          <a:p>
            <a:pPr marL="628650" lvl="1" indent="-171450">
              <a:buFont typeface="Arial" panose="020B0604020202020204" pitchFamily="34" charset="0"/>
              <a:buChar char="•"/>
            </a:pPr>
            <a:endParaRPr lang="en-US" sz="1200" baseline="0" dirty="0" smtClean="0"/>
          </a:p>
          <a:p>
            <a:r>
              <a:rPr lang="en-US" sz="1200" baseline="0" dirty="0" smtClean="0"/>
              <a:t>Click </a:t>
            </a:r>
            <a:r>
              <a:rPr lang="en-US" sz="1200" b="0" i="0" baseline="0" dirty="0" smtClean="0"/>
              <a:t>Next</a:t>
            </a:r>
            <a:r>
              <a:rPr lang="en-US" sz="1200" baseline="0" dirty="0" smtClean="0"/>
              <a: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14</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type of Property will the Applicant transport? (Select all that apply)</a:t>
            </a:r>
          </a:p>
          <a:p>
            <a:pPr marL="628650" lvl="1" indent="-171450">
              <a:buFont typeface="Arial" panose="020B0604020202020204" pitchFamily="34" charset="0"/>
              <a:buChar char="•"/>
            </a:pPr>
            <a:r>
              <a:rPr lang="en-US" sz="1200" dirty="0" smtClean="0"/>
              <a:t>Select </a:t>
            </a:r>
            <a:r>
              <a:rPr lang="en-US" sz="1200" b="0" i="0" dirty="0" smtClean="0"/>
              <a:t>Non-Hazardous Materials</a:t>
            </a:r>
            <a:r>
              <a:rPr lang="en-US" b="0" i="0" baseline="0" dirty="0" smtClean="0"/>
              <a:t>.</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a:p>
            <a:endParaRPr lang="en-US" baseline="0" dirty="0" smtClean="0"/>
          </a:p>
          <a:p>
            <a:pPr marL="173736" indent="-173736">
              <a:buFont typeface="Arial" panose="020B0604020202020204" pitchFamily="34" charset="0"/>
              <a:buChar char="•"/>
            </a:pPr>
            <a:r>
              <a:rPr lang="en-US" sz="1200" dirty="0" smtClean="0"/>
              <a:t>Will the Applicant transport Non-Hazardous Materials across state lines, otherwise known as Interstate Commerce?</a:t>
            </a:r>
          </a:p>
          <a:p>
            <a:pPr marL="630936" lvl="1" indent="-173736">
              <a:buFont typeface="Arial" panose="020B0604020202020204" pitchFamily="34" charset="0"/>
              <a:buChar char="•"/>
            </a:pPr>
            <a:r>
              <a:rPr lang="en-US" sz="1200" dirty="0" smtClean="0"/>
              <a:t>If the Applicant will transport Non-Hazardous Materials across state lines, otherwise Interstate Commerce,</a:t>
            </a:r>
            <a:r>
              <a:rPr lang="en-US" sz="1200" baseline="0" dirty="0" smtClean="0"/>
              <a:t> select the </a:t>
            </a:r>
            <a:r>
              <a:rPr lang="en-US" sz="1200" b="1" i="1" baseline="0" dirty="0" smtClean="0"/>
              <a:t>Yes</a:t>
            </a:r>
            <a:r>
              <a:rPr lang="en-US" sz="1200" baseline="0" dirty="0" smtClean="0"/>
              <a:t> box.</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If the Applicant will NOT</a:t>
            </a:r>
            <a:r>
              <a:rPr lang="en-US" sz="1200" baseline="0" dirty="0" smtClean="0"/>
              <a:t> </a:t>
            </a:r>
            <a:r>
              <a:rPr lang="en-US" sz="1200" dirty="0" smtClean="0"/>
              <a:t>transport Non-Hazardous Materials across state lines, </a:t>
            </a:r>
            <a:r>
              <a:rPr lang="en-US" sz="1200" baseline="0" dirty="0" smtClean="0"/>
              <a:t>select the </a:t>
            </a:r>
            <a:r>
              <a:rPr lang="en-US" sz="1200" b="1" i="1" baseline="0" dirty="0" smtClean="0"/>
              <a:t>No</a:t>
            </a:r>
            <a:r>
              <a:rPr lang="en-US" sz="1200" baseline="0" dirty="0" smtClean="0"/>
              <a:t> box.</a:t>
            </a:r>
          </a:p>
          <a:p>
            <a:pPr marL="630936" lvl="1" indent="-173736">
              <a:buFont typeface="Arial" panose="020B0604020202020204" pitchFamily="34" charset="0"/>
              <a:buChar cha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Will the Applicant transport any Passengers?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transport any Passengers,</a:t>
            </a:r>
            <a:r>
              <a:rPr lang="en-US" sz="1200" baseline="0" dirty="0" smtClean="0"/>
              <a:t> s</a:t>
            </a:r>
            <a:r>
              <a:rPr lang="en-US" baseline="0" dirty="0" smtClean="0"/>
              <a:t>elect </a:t>
            </a:r>
            <a:r>
              <a:rPr lang="en-US" b="0" i="0" baseline="0" dirty="0" smtClean="0"/>
              <a:t>the No </a:t>
            </a:r>
            <a:r>
              <a:rPr lang="en-US" baseline="0" dirty="0" smtClean="0"/>
              <a:t>box.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sz="1200" dirty="0" smtClean="0"/>
              <a:t>Will the Applicant provide Property</a:t>
            </a:r>
            <a:r>
              <a:rPr lang="en-US" sz="1200" baseline="0" dirty="0" smtClean="0"/>
              <a:t> and/or Household Goods (HHG) </a:t>
            </a:r>
            <a:r>
              <a:rPr lang="en-US" sz="1200" dirty="0" smtClean="0"/>
              <a:t>Broker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t>
            </a:r>
            <a:r>
              <a:rPr lang="en-US" sz="1200" dirty="0" smtClean="0"/>
              <a:t>Applicant will NOT provide Broker services, </a:t>
            </a:r>
            <a:r>
              <a:rPr lang="en-US" sz="1200" baseline="0" dirty="0" smtClean="0"/>
              <a:t>s</a:t>
            </a:r>
            <a:r>
              <a:rPr lang="en-US" baseline="0" dirty="0" smtClean="0"/>
              <a:t>elect the </a:t>
            </a:r>
            <a:r>
              <a:rPr lang="en-US" b="0" i="0" baseline="0" dirty="0" smtClean="0"/>
              <a:t>No</a:t>
            </a:r>
            <a:r>
              <a:rPr lang="en-US" baseline="0" dirty="0" smtClean="0"/>
              <a:t>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Click </a:t>
            </a:r>
            <a:r>
              <a:rPr lang="en-US" b="0" i="0" baseline="0" dirty="0" smtClean="0"/>
              <a:t>Next</a:t>
            </a:r>
            <a:r>
              <a:rPr lang="en-US" baseline="0" dirty="0" smtClean="0"/>
              <a: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16</a:t>
            </a:fld>
            <a:endParaRPr lang="en-US"/>
          </a:p>
        </p:txBody>
      </p:sp>
    </p:spTree>
    <p:extLst>
      <p:ext uri="{BB962C8B-B14F-4D97-AF65-F5344CB8AC3E}">
        <p14:creationId xmlns:p14="http://schemas.microsoft.com/office/powerpoint/2010/main" val="413326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solidFill>
                  <a:schemeClr val="tx1"/>
                </a:solidFill>
              </a:rPr>
              <a:t>Will the Applicant provide Freight Forwarder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If the Applicant will NOT provide Freight Forwarder services,</a:t>
            </a:r>
            <a:r>
              <a:rPr lang="en-US" sz="1200" b="0" baseline="0" dirty="0" smtClean="0">
                <a:solidFill>
                  <a:schemeClr val="tx1"/>
                </a:solidFill>
              </a:rPr>
              <a:t> s</a:t>
            </a:r>
            <a:r>
              <a:rPr lang="en-US" sz="1200" dirty="0" smtClean="0"/>
              <a:t>elect the </a:t>
            </a:r>
            <a:r>
              <a:rPr lang="en-US" sz="1200" b="1" i="1" dirty="0" smtClean="0"/>
              <a:t>No</a:t>
            </a:r>
            <a:r>
              <a:rPr lang="en-US" sz="1200" dirty="0" smtClean="0"/>
              <a:t> box</a:t>
            </a:r>
            <a:r>
              <a:rPr lang="en-US" b="0" i="0" baseline="0" dirty="0" smtClean="0"/>
              <a:t>.</a:t>
            </a:r>
            <a:endParaRPr lang="en-US" baseline="0" dirty="0" smtClean="0"/>
          </a:p>
          <a:p>
            <a:endParaRPr lang="en-US" baseline="0" dirty="0" smtClean="0"/>
          </a:p>
          <a:p>
            <a:r>
              <a:rPr lang="en-US" baseline="0" dirty="0" smtClean="0"/>
              <a:t>Click </a:t>
            </a:r>
            <a:r>
              <a:rPr lang="en-US" b="0" i="0" baseline="0" dirty="0" smtClean="0"/>
              <a:t>Next </a:t>
            </a:r>
            <a:r>
              <a:rPr lang="en-US" baseline="0" dirty="0" smtClean="0"/>
              <a:t>in the Navigation Menu to move to the next page.</a:t>
            </a:r>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 Cargo Tank Facility?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 Cargo Tank Facility,</a:t>
            </a:r>
            <a:r>
              <a:rPr lang="en-US" sz="1200" baseline="0" dirty="0" smtClean="0"/>
              <a:t> s</a:t>
            </a:r>
            <a:r>
              <a:rPr lang="en-US" baseline="0" dirty="0" smtClean="0"/>
              <a:t>elect the </a:t>
            </a:r>
            <a:r>
              <a:rPr lang="en-US" b="1" i="1"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Will the Applicant operate as a Driveaway?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Driveaway, s</a:t>
            </a:r>
            <a:r>
              <a:rPr lang="en-US" baseline="0" dirty="0" smtClean="0"/>
              <a:t>elect the </a:t>
            </a:r>
            <a:r>
              <a:rPr lang="en-US" b="1" i="1" baseline="0" dirty="0" smtClean="0"/>
              <a:t>No </a:t>
            </a:r>
            <a:r>
              <a:rPr lang="en-US" b="0" i="0" baseline="0" dirty="0" smtClean="0"/>
              <a:t>box.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indent="-171450">
              <a:buFont typeface="Arial" panose="020B0604020202020204" pitchFamily="34" charset="0"/>
              <a:buChar char="•"/>
            </a:pPr>
            <a:r>
              <a:rPr lang="en-US" baseline="0" dirty="0" smtClean="0"/>
              <a:t> </a:t>
            </a:r>
            <a:r>
              <a:rPr lang="en-US" sz="1200" dirty="0" smtClean="0"/>
              <a:t>Will the Applicant operate as a Towaway?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the Applicant w</a:t>
            </a:r>
            <a:r>
              <a:rPr lang="en-US" sz="1200" dirty="0" smtClean="0"/>
              <a:t>ill NOT operate as a Towaway,</a:t>
            </a:r>
            <a:r>
              <a:rPr lang="en-US" sz="1200" baseline="0" dirty="0" smtClean="0"/>
              <a:t> s</a:t>
            </a:r>
            <a:r>
              <a:rPr lang="en-US" baseline="0" dirty="0" smtClean="0"/>
              <a:t>elect the </a:t>
            </a:r>
            <a:r>
              <a:rPr lang="en-US" b="1" i="1" baseline="0" dirty="0" smtClean="0"/>
              <a:t>No</a:t>
            </a:r>
            <a:r>
              <a:rPr lang="en-US" baseline="0" dirty="0" smtClean="0"/>
              <a:t> box</a:t>
            </a:r>
            <a:r>
              <a:rPr lang="en-US" b="0" i="0"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Please select all classifications of cargo that the Applicant will transport or handle.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t>Select</a:t>
            </a:r>
            <a:r>
              <a:rPr lang="en-US" sz="1200" b="0" i="0" baseline="0" dirty="0" smtClean="0"/>
              <a:t> Household Goods and any other Property the Applicant will transport or handle.</a:t>
            </a: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19</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Objectives.</a:t>
            </a:r>
          </a:p>
          <a:p>
            <a:pPr marL="173736" indent="-173736">
              <a:buFont typeface="Arial" panose="020B0604020202020204" pitchFamily="34" charset="0"/>
              <a:buChar char="•"/>
            </a:pPr>
            <a:r>
              <a:rPr lang="en-US" sz="3000" b="0" i="0" dirty="0" smtClean="0"/>
              <a:t>The prerequisite</a:t>
            </a:r>
            <a:r>
              <a:rPr lang="en-US" sz="3000" b="0" i="0" baseline="0" dirty="0" smtClean="0"/>
              <a:t> for this training module is the c</a:t>
            </a:r>
            <a:r>
              <a:rPr lang="en-US" sz="3000" b="0" i="0" dirty="0" smtClean="0"/>
              <a:t>ompletion of the training module titled ‘Introduction to Submit an Application for New Registration’ .</a:t>
            </a:r>
          </a:p>
          <a:p>
            <a:pPr marL="173736" indent="-173736">
              <a:buFont typeface="Arial" panose="020B0604020202020204" pitchFamily="34" charset="0"/>
              <a:buChar char="•"/>
            </a:pPr>
            <a:endParaRPr lang="en-US" sz="3000" b="1" i="1" dirty="0" smtClean="0"/>
          </a:p>
          <a:p>
            <a:pPr marL="173736" indent="-173736">
              <a:buFont typeface="Arial" panose="020B0604020202020204" pitchFamily="34" charset="0"/>
              <a:buChar char="•"/>
            </a:pPr>
            <a:r>
              <a:rPr lang="en-US" sz="2400" dirty="0" smtClean="0"/>
              <a:t>A training objective is to provide Motor Carriers of Property and Motor</a:t>
            </a:r>
            <a:r>
              <a:rPr lang="en-US" sz="2400" baseline="0" dirty="0" smtClean="0"/>
              <a:t> Carriers </a:t>
            </a:r>
            <a:r>
              <a:rPr lang="en-US" sz="2400" dirty="0" smtClean="0"/>
              <a:t>of Household</a:t>
            </a:r>
            <a:r>
              <a:rPr lang="en-US" sz="2400" baseline="0" dirty="0" smtClean="0"/>
              <a:t> Goods</a:t>
            </a:r>
            <a:r>
              <a:rPr lang="en-US" sz="2400" dirty="0" smtClean="0"/>
              <a:t> an overview for submitting an application for New Registration using the URS Online Application Process.</a:t>
            </a:r>
          </a:p>
          <a:p>
            <a:pPr marL="173736" indent="-173736">
              <a:buFont typeface="Arial" panose="020B0604020202020204" pitchFamily="34" charset="0"/>
              <a:buChar char="•"/>
            </a:pPr>
            <a:endParaRPr lang="en-US" sz="2400" dirty="0" smtClean="0"/>
          </a:p>
          <a:p>
            <a:pPr marL="173736" indent="-173736">
              <a:buFont typeface="Arial" panose="020B0604020202020204" pitchFamily="34" charset="0"/>
              <a:buChar char="•"/>
            </a:pPr>
            <a:r>
              <a:rPr lang="en-US" sz="2400" dirty="0" smtClean="0"/>
              <a:t>The functionality in this module includes the following:</a:t>
            </a:r>
          </a:p>
          <a:p>
            <a:pPr marL="630936" lvl="1" indent="-173736">
              <a:buFont typeface="Arial" panose="020B0604020202020204" pitchFamily="34" charset="0"/>
              <a:buChar char="•"/>
            </a:pPr>
            <a:r>
              <a:rPr lang="en-US" sz="2000" dirty="0" smtClean="0"/>
              <a:t>Completing the Application for New Registration</a:t>
            </a:r>
          </a:p>
        </p:txBody>
      </p:sp>
      <p:sp>
        <p:nvSpPr>
          <p:cNvPr id="4" name="Slide Number Placeholder 3"/>
          <p:cNvSpPr>
            <a:spLocks noGrp="1"/>
          </p:cNvSpPr>
          <p:nvPr>
            <p:ph type="sldNum" sz="quarter" idx="10"/>
          </p:nvPr>
        </p:nvSpPr>
        <p:spPr/>
        <p:txBody>
          <a:bodyPr/>
          <a:lstStyle/>
          <a:p>
            <a:fld id="{767A0417-D7B8-46AE-A907-A9157B80B95B}" type="slidenum">
              <a:rPr lang="en-US" smtClean="0"/>
              <a:t>2</a:t>
            </a:fld>
            <a:endParaRPr lang="en-US"/>
          </a:p>
        </p:txBody>
      </p:sp>
    </p:spTree>
    <p:extLst>
      <p:ext uri="{BB962C8B-B14F-4D97-AF65-F5344CB8AC3E}">
        <p14:creationId xmlns:p14="http://schemas.microsoft.com/office/powerpoint/2010/main" val="330746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Operation Classification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Vehicles.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 capture details regarding the Motor Vehicles being planned to operate.</a:t>
            </a:r>
          </a:p>
          <a:p>
            <a:pPr marL="171450" indent="-171450">
              <a:buFont typeface="Arial" panose="020B0604020202020204" pitchFamily="34" charset="0"/>
              <a:buChar char="•"/>
            </a:pPr>
            <a:r>
              <a:rPr lang="en-US" sz="1200" baseline="0" dirty="0" smtClean="0"/>
              <a:t>This includes the following information:</a:t>
            </a:r>
          </a:p>
          <a:p>
            <a:pPr marL="630936" lvl="2" indent="-173736">
              <a:buFont typeface="Arial" panose="020B0604020202020204" pitchFamily="34" charset="0"/>
              <a:buChar char="•"/>
            </a:pPr>
            <a:r>
              <a:rPr lang="en-US" sz="1200" dirty="0" smtClean="0"/>
              <a:t>Number of non-CMVs</a:t>
            </a:r>
          </a:p>
          <a:p>
            <a:pPr marL="630936" lvl="2" indent="-173736">
              <a:buFont typeface="Arial" panose="020B0604020202020204" pitchFamily="34" charset="0"/>
              <a:buChar char="•"/>
            </a:pPr>
            <a:r>
              <a:rPr lang="en-US" sz="1200" dirty="0" smtClean="0"/>
              <a:t>Type of CMVs</a:t>
            </a:r>
          </a:p>
          <a:p>
            <a:pPr marL="630936" lvl="2" indent="-173736">
              <a:buFont typeface="Arial" panose="020B0604020202020204" pitchFamily="34" charset="0"/>
              <a:buChar char="•"/>
            </a:pPr>
            <a:r>
              <a:rPr lang="en-US" sz="1200" dirty="0" smtClean="0"/>
              <a:t>Number of CMVs operating  in Canada or Mexico</a:t>
            </a:r>
          </a:p>
          <a:p>
            <a:pPr marL="630936" lvl="2" indent="-173736">
              <a:buFont typeface="Arial" panose="020B0604020202020204" pitchFamily="34" charset="0"/>
              <a:buChar char="•"/>
            </a:pPr>
            <a:r>
              <a:rPr lang="en-US" sz="1200" dirty="0" smtClean="0"/>
              <a:t>Number of CMVs that will operate in Canada or Mexico</a:t>
            </a:r>
          </a:p>
          <a:p>
            <a:pPr marL="630936" lvl="2" indent="-173736">
              <a:buFont typeface="Arial" panose="020B0604020202020204" pitchFamily="34" charset="0"/>
              <a:buChar char="•"/>
            </a:pPr>
            <a:r>
              <a:rPr lang="en-US" sz="1200" dirty="0" smtClean="0"/>
              <a:t>Number of CMVs that will operate in Interstate commerce</a:t>
            </a:r>
          </a:p>
          <a:p>
            <a:pPr marL="630936" lvl="2" indent="-173736">
              <a:buFont typeface="Arial" panose="020B0604020202020204" pitchFamily="34" charset="0"/>
              <a:buChar char="•"/>
            </a:pPr>
            <a:r>
              <a:rPr lang="en-US" sz="1200" dirty="0" smtClean="0"/>
              <a:t>Number of CMVs that will operate in Intrastate commerce</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Please provide the number of non-Commercial Motor Vehicles the Applicant plans to operate.</a:t>
            </a:r>
          </a:p>
          <a:p>
            <a:pPr marL="628650" lvl="1" indent="-171450">
              <a:buFont typeface="Arial" panose="020B0604020202020204" pitchFamily="34" charset="0"/>
              <a:buChar char="•"/>
            </a:pPr>
            <a:r>
              <a:rPr lang="en-US" sz="1200" baseline="0" dirty="0" smtClean="0"/>
              <a:t>Enter or use the up or down arrows to provide the number of Non-CMV(s) for property.  Enter ‘0’ if there are no vehicles.</a:t>
            </a:r>
            <a:r>
              <a:rPr lang="en-US" sz="1200" dirty="0" smtClean="0"/>
              <a:t> </a:t>
            </a:r>
          </a:p>
          <a:p>
            <a:endParaRPr lang="en-US"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22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What type of Commercial motor vehicle(s) will the Applicant operate (select all that apply)?</a:t>
            </a:r>
          </a:p>
          <a:p>
            <a:pPr marL="628650" lvl="1" indent="-171450">
              <a:buFont typeface="Arial" panose="020B0604020202020204" pitchFamily="34" charset="0"/>
              <a:buChar char="•"/>
            </a:pPr>
            <a:r>
              <a:rPr lang="en-US" sz="1200" baseline="0" dirty="0" smtClean="0"/>
              <a:t>Enter or use the up or down arrows to provide the number of vehicles planned to operate.  Enter ‘0’ if the vehicle type doesn’t apply.</a:t>
            </a:r>
            <a:r>
              <a:rPr lang="en-US" sz="1200" dirty="0" smtClean="0"/>
              <a:t> </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23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in Canada or Mexico.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Canada or Mexico.  </a:t>
            </a:r>
            <a:r>
              <a:rPr lang="en-US" sz="1200" baseline="0" dirty="0" smtClean="0"/>
              <a:t>Enter ‘0’ if there are no CMVs.</a:t>
            </a:r>
            <a:endParaRPr lang="en-US" sz="1200" dirty="0" smtClean="0"/>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Interstate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Interstate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Provide the number of CMVs the Applicant will operate solely in Intrastate Commerce.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Enter or use</a:t>
            </a:r>
            <a:r>
              <a:rPr lang="en-US" sz="1200" baseline="0" dirty="0" smtClean="0"/>
              <a:t> the up or down arrows to provide the </a:t>
            </a:r>
            <a:r>
              <a:rPr lang="en-US" sz="1200" dirty="0" smtClean="0"/>
              <a:t>number of CMV(s) the Applicant will operate in solely</a:t>
            </a:r>
            <a:r>
              <a:rPr lang="en-US" sz="1200" baseline="0" dirty="0" smtClean="0"/>
              <a:t> in Intrastate Commerce</a:t>
            </a:r>
            <a:r>
              <a:rPr lang="en-US" sz="1200" dirty="0" smtClean="0"/>
              <a:t>.  </a:t>
            </a:r>
            <a:r>
              <a:rPr lang="en-US" sz="1200" baseline="0" dirty="0" smtClean="0"/>
              <a:t>Enter ‘0’ if there are no CMVs.</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Vehicles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0" i="0" baseline="0" dirty="0" smtClean="0"/>
          </a:p>
          <a:p>
            <a:r>
              <a:rPr lang="en-US" b="0" i="0" baseline="0" dirty="0" smtClean="0"/>
              <a:t> </a:t>
            </a:r>
            <a:endParaRPr lang="en-US" b="0" i="0" dirty="0"/>
          </a:p>
        </p:txBody>
      </p:sp>
      <p:sp>
        <p:nvSpPr>
          <p:cNvPr id="4" name="Slide Number Placeholder 3"/>
          <p:cNvSpPr>
            <a:spLocks noGrp="1"/>
          </p:cNvSpPr>
          <p:nvPr>
            <p:ph type="sldNum" sz="quarter" idx="10"/>
          </p:nvPr>
        </p:nvSpPr>
        <p:spPr/>
        <p:txBody>
          <a:bodyPr/>
          <a:lstStyle/>
          <a:p>
            <a:fld id="{767A0417-D7B8-46AE-A907-A9157B80B95B}" type="slidenum">
              <a:rPr lang="en-US" smtClean="0"/>
              <a:t>26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Drivers.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1450" indent="-171450">
              <a:buFont typeface="Arial" panose="020B0604020202020204" pitchFamily="34" charset="0"/>
              <a:buChar char="•"/>
            </a:pPr>
            <a:r>
              <a:rPr lang="en-US" sz="1200" dirty="0" smtClean="0"/>
              <a:t>FMCSA needs to</a:t>
            </a:r>
            <a:r>
              <a:rPr lang="en-US" sz="1200" baseline="0" dirty="0" smtClean="0"/>
              <a:t> capture details about the drivers the Applicant will be using in its operations.</a:t>
            </a:r>
          </a:p>
          <a:p>
            <a:pPr marL="171450" indent="-171450">
              <a:buFont typeface="Arial" panose="020B0604020202020204" pitchFamily="34" charset="0"/>
              <a:buChar char="•"/>
            </a:pPr>
            <a:r>
              <a:rPr lang="en-US" sz="1200" baseline="0" dirty="0" smtClean="0"/>
              <a:t>This includes the following information:</a:t>
            </a:r>
          </a:p>
          <a:p>
            <a:pPr marL="628650" lvl="1" indent="-171450">
              <a:buFont typeface="Arial" panose="020B0604020202020204" pitchFamily="34" charset="0"/>
              <a:buChar char="•"/>
            </a:pPr>
            <a:r>
              <a:rPr lang="en-US" sz="1200" dirty="0" smtClean="0"/>
              <a:t>Number of drivers operating as Interstate</a:t>
            </a:r>
          </a:p>
          <a:p>
            <a:pPr marL="628650" lvl="1" indent="-171450">
              <a:buFont typeface="Arial" panose="020B0604020202020204" pitchFamily="34" charset="0"/>
              <a:buChar char="•"/>
            </a:pPr>
            <a:r>
              <a:rPr lang="en-US" sz="1200" dirty="0" smtClean="0"/>
              <a:t>Number of drivers operating solely as Intrastate</a:t>
            </a:r>
          </a:p>
          <a:p>
            <a:pPr marL="628650" lvl="1" indent="-171450">
              <a:buFont typeface="Arial" panose="020B0604020202020204" pitchFamily="34" charset="0"/>
              <a:buChar char="•"/>
            </a:pPr>
            <a:r>
              <a:rPr lang="en-US" sz="1200" dirty="0" smtClean="0"/>
              <a:t>Number of drivers with a CDL, </a:t>
            </a:r>
            <a:r>
              <a:rPr lang="en-US" sz="1200" dirty="0" err="1" smtClean="0"/>
              <a:t>Licencia</a:t>
            </a:r>
            <a:r>
              <a:rPr lang="en-US" sz="1200" dirty="0" smtClean="0"/>
              <a:t> Federal de Conductor (LFC), or a valid Canadian License Class 1, 2, 3, or 4 (or Class A, B, C, or D if licensed in Ontario)</a:t>
            </a:r>
          </a:p>
          <a:p>
            <a:pPr marL="628650" lvl="1" indent="-171450">
              <a:buFont typeface="Arial" panose="020B0604020202020204" pitchFamily="34" charset="0"/>
              <a:buChar char="•"/>
            </a:pPr>
            <a:r>
              <a:rPr lang="en-US" sz="1200" dirty="0" smtClean="0"/>
              <a:t>Number of drivers operating in Canada or Mexico</a:t>
            </a:r>
          </a:p>
          <a:p>
            <a:endParaRPr lang="en-US" sz="120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buFont typeface="Arial" panose="020B0604020202020204" pitchFamily="34" charset="0"/>
              <a:buChar char="•"/>
            </a:pPr>
            <a:r>
              <a:rPr lang="en-US" sz="1200" dirty="0" smtClean="0"/>
              <a:t>What are the number of drivers who will operate as Interstate?</a:t>
            </a:r>
          </a:p>
          <a:p>
            <a:pPr marL="630936" lvl="1" indent="-173736">
              <a:buFont typeface="Arial" panose="020B0604020202020204" pitchFamily="34" charset="0"/>
              <a:buChar char="•"/>
            </a:pPr>
            <a:r>
              <a:rPr lang="en-US" sz="1200" dirty="0" smtClean="0"/>
              <a:t>Within a 100 Air-Mile Radius </a:t>
            </a:r>
          </a:p>
          <a:p>
            <a:pPr marL="630936" lvl="1" indent="-173736">
              <a:buFont typeface="Arial" panose="020B0604020202020204" pitchFamily="34" charset="0"/>
              <a:buChar char="•"/>
            </a:pPr>
            <a:r>
              <a:rPr lang="en-US" sz="120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Interstate Commerce within or beyond a 100 Air-Mile Radius. Enter ‘0’ if there are no drivers.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smtClean="0"/>
          </a:p>
          <a:p>
            <a:pPr marL="173736" indent="-173736">
              <a:buFont typeface="Arial" panose="020B0604020202020204" pitchFamily="34" charset="0"/>
              <a:buChar char="•"/>
            </a:pPr>
            <a:r>
              <a:rPr lang="en-US" sz="1200" b="0" i="0" dirty="0" smtClean="0"/>
              <a:t>What are the number of drivers who will operate solely as Intrastate?</a:t>
            </a:r>
          </a:p>
          <a:p>
            <a:pPr marL="630936" lvl="1" indent="-173736">
              <a:buFont typeface="Arial" panose="020B0604020202020204" pitchFamily="34" charset="0"/>
              <a:buChar char="•"/>
            </a:pPr>
            <a:r>
              <a:rPr lang="en-US" sz="1200" b="0" i="0" dirty="0" smtClean="0"/>
              <a:t>Within a 100 Air-Mile Radius </a:t>
            </a:r>
          </a:p>
          <a:p>
            <a:pPr marL="630936" lvl="1" indent="-173736">
              <a:buFont typeface="Arial" panose="020B0604020202020204" pitchFamily="34" charset="0"/>
              <a:buChar char="•"/>
            </a:pPr>
            <a:r>
              <a:rPr lang="en-US" sz="1200" b="0" i="0" dirty="0" smtClean="0"/>
              <a:t>Beyond a 100 Air-Mile Radius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or use the up or down arrows to provide the number of drivers who will operate solely in Intrastate Commerce within or beyond a 100 Air-Mile Radius. Enter ‘0’ if there are no drivers.</a:t>
            </a:r>
            <a:endParaRPr lang="en-US" sz="1200" b="0" i="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What are the number of drivers who will operate in Canada or Mexico?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Enter or use the up or down arrows to provide the number of drivers who will operate in </a:t>
            </a:r>
            <a:r>
              <a:rPr lang="en-US" sz="1200" b="0" i="0" baseline="0" dirty="0" smtClean="0"/>
              <a:t>Canada or Mexico</a:t>
            </a:r>
            <a:r>
              <a:rPr lang="en-US" sz="1200" baseline="0" dirty="0" smtClean="0"/>
              <a:t>.  Enter ‘0’ if there are no drivers.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dirty="0" smtClean="0"/>
              <a:t>Click </a:t>
            </a:r>
            <a:r>
              <a:rPr lang="en-US" sz="1200" b="0" i="0" dirty="0" smtClean="0"/>
              <a:t>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URS Online</a:t>
            </a:r>
            <a:r>
              <a:rPr lang="en-US" baseline="0" dirty="0" smtClean="0"/>
              <a:t> </a:t>
            </a:r>
            <a:r>
              <a:rPr lang="en-US" dirty="0" smtClean="0"/>
              <a:t>Application Process.</a:t>
            </a:r>
          </a:p>
          <a:p>
            <a:r>
              <a:rPr lang="en-US" dirty="0" smtClean="0"/>
              <a:t>To apply for New </a:t>
            </a:r>
            <a:r>
              <a:rPr lang="en-US" baseline="0" dirty="0" smtClean="0"/>
              <a:t>Registration t</a:t>
            </a:r>
            <a:r>
              <a:rPr lang="en-US" dirty="0" smtClean="0"/>
              <a:t>he</a:t>
            </a:r>
            <a:r>
              <a:rPr lang="en-US" baseline="0" dirty="0" smtClean="0"/>
              <a:t> </a:t>
            </a:r>
            <a:r>
              <a:rPr lang="en-US" dirty="0" smtClean="0"/>
              <a:t>URS Online Application Process can be accessed from the FMCSA Website,</a:t>
            </a:r>
            <a:r>
              <a:rPr lang="en-US" baseline="0" dirty="0" smtClean="0"/>
              <a:t> www.fmcsa.dot.gov/urs.</a:t>
            </a:r>
          </a:p>
          <a:p>
            <a:pPr marL="228600" indent="-228600">
              <a:buFont typeface="+mj-lt"/>
              <a:buAutoNum type="arabicPeriod"/>
            </a:pPr>
            <a:r>
              <a:rPr lang="en-US" baseline="0" dirty="0" smtClean="0"/>
              <a:t>Navigate to the FMCSA Website</a:t>
            </a:r>
          </a:p>
          <a:p>
            <a:pPr marL="228600" indent="-228600">
              <a:buFont typeface="+mj-lt"/>
              <a:buAutoNum type="arabicPeriod"/>
            </a:pPr>
            <a:r>
              <a:rPr lang="en-US" baseline="0" dirty="0" smtClean="0"/>
              <a:t>In the Menu select ‘</a:t>
            </a:r>
            <a:r>
              <a:rPr lang="en-US" b="0" i="0" baseline="0" dirty="0" smtClean="0"/>
              <a:t>Registration’</a:t>
            </a:r>
          </a:p>
          <a:p>
            <a:pPr marL="228600" indent="-228600">
              <a:buFont typeface="+mj-lt"/>
              <a:buAutoNum type="arabicPeriod"/>
            </a:pPr>
            <a:r>
              <a:rPr lang="en-US" baseline="0" dirty="0" smtClean="0"/>
              <a:t>Click the “To Get Started Click Here” button</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55609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Review</a:t>
            </a:r>
            <a:r>
              <a:rPr lang="en-US" sz="1200" baseline="0" dirty="0" smtClean="0"/>
              <a:t> the </a:t>
            </a:r>
            <a:r>
              <a:rPr lang="en-US" sz="1200" b="0" i="0" baseline="0" dirty="0" smtClean="0"/>
              <a:t>Drivers Summary of questions and answers to ensure the information provided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b="0" i="0" baseline="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30</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Household Goods.</a:t>
            </a:r>
          </a:p>
          <a:p>
            <a:pPr algn="l"/>
            <a:r>
              <a:rPr lang="en-US" sz="1200" b="0" i="0" dirty="0" smtClean="0"/>
              <a:t>Some of the questions in the following section may or may not display in the URS Online Application Process. </a:t>
            </a:r>
          </a:p>
          <a:p>
            <a:pPr algn="l"/>
            <a:r>
              <a:rPr lang="en-US" sz="1200" b="0" i="0" dirty="0" smtClean="0"/>
              <a:t>The questions display based on the answers selected or entered by the Applicant.   </a:t>
            </a:r>
          </a:p>
          <a:p>
            <a:endParaRPr lang="en-US" sz="1200" dirty="0" smtClean="0"/>
          </a:p>
          <a:p>
            <a:pPr marL="173736" indent="-173736">
              <a:buFont typeface="Arial" panose="020B0604020202020204" pitchFamily="34" charset="0"/>
              <a:buChar char="•"/>
            </a:pPr>
            <a:r>
              <a:rPr lang="en-US" sz="1200" dirty="0" smtClean="0"/>
              <a:t>FMCSA would like to capture the details for the Arbitration Program and Tariff for the Applicant regarding the transportation of Household Goods (HHG):</a:t>
            </a:r>
          </a:p>
          <a:p>
            <a:pPr marL="630936" lvl="1" indent="-173736">
              <a:buFont typeface="Arial" panose="020B0604020202020204" pitchFamily="34" charset="0"/>
              <a:buChar char="•"/>
            </a:pPr>
            <a:r>
              <a:rPr lang="en-US" sz="1200" dirty="0" smtClean="0"/>
              <a:t>HHG Certification</a:t>
            </a:r>
          </a:p>
          <a:p>
            <a:pPr marL="630936" lvl="1" indent="-173736">
              <a:buFont typeface="Arial" panose="020B0604020202020204" pitchFamily="34" charset="0"/>
              <a:buChar char="•"/>
            </a:pPr>
            <a:r>
              <a:rPr lang="en-US" sz="1200" dirty="0" smtClean="0"/>
              <a:t>Arbitration Program Name, Address and Telephone Number</a:t>
            </a:r>
          </a:p>
          <a:p>
            <a:pPr marL="630936" lvl="1" indent="-173736">
              <a:buFont typeface="Arial" panose="020B0604020202020204" pitchFamily="34" charset="0"/>
              <a:buChar char="•"/>
            </a:pPr>
            <a:r>
              <a:rPr lang="en-US" sz="1200" dirty="0" smtClean="0"/>
              <a:t>Provide evidence of participation in an Arbitration Program</a:t>
            </a:r>
          </a:p>
          <a:p>
            <a:pPr marL="630936" lvl="1" indent="-173736">
              <a:buFont typeface="Arial" panose="020B0604020202020204" pitchFamily="34" charset="0"/>
              <a:buChar char="•"/>
            </a:pPr>
            <a:r>
              <a:rPr lang="en-US" sz="1200" dirty="0" smtClean="0"/>
              <a:t>HHG Brokerage Certification</a:t>
            </a:r>
          </a:p>
          <a:p>
            <a:endParaRPr lang="en-US" sz="1200" dirty="0" smtClean="0"/>
          </a:p>
          <a:p>
            <a:r>
              <a:rPr lang="en-US" sz="1200" dirty="0" smtClean="0"/>
              <a:t>Click </a:t>
            </a:r>
            <a:r>
              <a:rPr lang="en-US" sz="1200" b="0" i="0" dirty="0" smtClean="0"/>
              <a:t>Next</a:t>
            </a:r>
            <a:r>
              <a:rPr lang="en-US" sz="1200" b="1" i="1" dirty="0" smtClean="0"/>
              <a:t> </a:t>
            </a:r>
            <a:r>
              <a:rPr lang="en-US" sz="1200" b="0" i="0" dirty="0" smtClean="0"/>
              <a:t>in the Navigation Menu</a:t>
            </a:r>
            <a:r>
              <a:rPr lang="en-US" sz="1200" b="0" i="0" baseline="0" dirty="0" smtClean="0"/>
              <a:t> </a:t>
            </a:r>
            <a:r>
              <a:rPr lang="en-US" sz="1200" b="0" i="0" dirty="0" smtClean="0"/>
              <a:t>to move</a:t>
            </a:r>
            <a:r>
              <a:rPr lang="en-US" sz="1200" b="0" i="0" baseline="0" dirty="0" smtClean="0"/>
              <a:t>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31</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This Household Goods Certification certifies the following:</a:t>
            </a:r>
          </a:p>
          <a:p>
            <a:pPr lvl="1"/>
            <a:r>
              <a:rPr lang="en-US" dirty="0" smtClean="0"/>
              <a:t>That you are fit, willing, and able to provide the specialized services necessary to transport household goods. I am familiar with FMCSA regulations for household goods movements and have acquired or am willing to acquire the protective equipment and trained operators necessary to perform household goods movements. I certify that my tariff is available for inspection by shippers upon reasonable request. I further certify that I will offer arbitration as a means of settling loss and damage disputes and disputes regarding carrier charges in addition to those collected at delivery. The following information can be used to contact a representative of the </a:t>
            </a:r>
            <a:r>
              <a:rPr lang="en-US" b="0" i="0" dirty="0" smtClean="0"/>
              <a:t>arbitration program in which I will participate.</a:t>
            </a:r>
          </a:p>
          <a:p>
            <a:pPr marL="171450" lvl="0" indent="-171450">
              <a:buFont typeface="Arial" panose="020B0604020202020204" pitchFamily="34" charset="0"/>
              <a:buChar char="•"/>
            </a:pPr>
            <a:r>
              <a:rPr lang="en-US" sz="1200" b="0" i="0" baseline="0" dirty="0" smtClean="0"/>
              <a:t>Enter the following information:</a:t>
            </a:r>
          </a:p>
          <a:p>
            <a:pPr marL="628650" lvl="1" indent="-171450">
              <a:buFont typeface="Arial" panose="020B0604020202020204" pitchFamily="34" charset="0"/>
              <a:buChar char="•"/>
            </a:pPr>
            <a:r>
              <a:rPr lang="en-US" sz="1200" b="0" i="0" baseline="0" dirty="0" smtClean="0"/>
              <a:t>First Name</a:t>
            </a:r>
          </a:p>
          <a:p>
            <a:pPr marL="628650" lvl="1" indent="-171450">
              <a:buFont typeface="Arial" panose="020B0604020202020204" pitchFamily="34" charset="0"/>
              <a:buChar char="•"/>
            </a:pPr>
            <a:r>
              <a:rPr lang="en-US" sz="1200" b="0" i="0" baseline="0" dirty="0" smtClean="0"/>
              <a:t>Middle Name</a:t>
            </a:r>
          </a:p>
          <a:p>
            <a:pPr marL="628650" lvl="1" indent="-171450">
              <a:buFont typeface="Arial" panose="020B0604020202020204" pitchFamily="34" charset="0"/>
              <a:buChar char="•"/>
            </a:pPr>
            <a:r>
              <a:rPr lang="en-US" sz="1200" b="0" i="0" baseline="0" dirty="0" smtClean="0"/>
              <a:t>Last Name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Suffix, values include the following:  </a:t>
            </a:r>
            <a:r>
              <a:rPr lang="en-US" sz="1200" b="0" i="0" kern="1200" dirty="0" smtClean="0">
                <a:solidFill>
                  <a:schemeClr val="tx1"/>
                </a:solidFill>
                <a:effectLst/>
                <a:latin typeface="+mn-lt"/>
                <a:ea typeface="+mn-ea"/>
                <a:cs typeface="+mn-cs"/>
              </a:rPr>
              <a:t>Jr., Sr., 2</a:t>
            </a:r>
            <a:r>
              <a:rPr lang="en-US" sz="1200" b="0" i="0" kern="1200" baseline="30000" dirty="0" smtClean="0">
                <a:solidFill>
                  <a:schemeClr val="tx1"/>
                </a:solidFill>
                <a:effectLst/>
                <a:latin typeface="+mn-lt"/>
                <a:ea typeface="+mn-ea"/>
                <a:cs typeface="+mn-cs"/>
              </a:rPr>
              <a:t>nd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II, III, IV, V, VI</a:t>
            </a:r>
          </a:p>
          <a:p>
            <a:pPr marL="628650" lvl="1" indent="-171450">
              <a:buFont typeface="Arial" panose="020B0604020202020204" pitchFamily="34" charset="0"/>
              <a:buChar char="•"/>
            </a:pPr>
            <a:r>
              <a:rPr lang="en-US" sz="1200" b="0" i="0" baseline="0" dirty="0" smtClean="0"/>
              <a:t>Title </a:t>
            </a:r>
          </a:p>
          <a:p>
            <a:pPr marL="171450" lvl="0" indent="-171450">
              <a:buFont typeface="Arial" panose="020B0604020202020204" pitchFamily="34" charset="0"/>
              <a:buChar char="•"/>
            </a:pPr>
            <a:r>
              <a:rPr lang="en-US" sz="1200" b="0" i="0" baseline="0" dirty="0" smtClean="0"/>
              <a:t>Enter your Application Password to E-sign the certification.</a:t>
            </a:r>
          </a:p>
          <a:p>
            <a:pPr marL="171450" lvl="0" indent="-171450">
              <a:buFont typeface="Arial" panose="020B0604020202020204" pitchFamily="34" charset="0"/>
              <a:buChar char="•"/>
            </a:pPr>
            <a:endParaRPr lang="en-US" sz="1200" b="0" i="0" dirty="0" smtClean="0">
              <a:solidFill>
                <a:schemeClr val="tx1"/>
              </a:solidFill>
            </a:endParaRPr>
          </a:p>
          <a:p>
            <a:pPr marL="171450" lvl="0" indent="-171450">
              <a:buFont typeface="Arial" panose="020B0604020202020204" pitchFamily="34" charset="0"/>
              <a:buChar char="•"/>
            </a:pPr>
            <a:r>
              <a:rPr lang="en-US" sz="1200" b="0" i="0" dirty="0" smtClean="0">
                <a:solidFill>
                  <a:schemeClr val="tx1"/>
                </a:solidFill>
              </a:rPr>
              <a:t>The Date will default to the current date. </a:t>
            </a:r>
          </a:p>
          <a:p>
            <a:endParaRPr lang="en-US" sz="1200" b="0" i="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32</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Enter the Arbitration Program Name, Address</a:t>
            </a:r>
            <a:r>
              <a:rPr lang="en-US" sz="1200" b="0" i="0" baseline="0" dirty="0" smtClean="0"/>
              <a:t> and Telephone Number for the arbitration program in which the Applicant will participate.  </a:t>
            </a:r>
          </a:p>
          <a:p>
            <a:pPr marL="171450" indent="-171450">
              <a:buFont typeface="Arial" panose="020B0604020202020204" pitchFamily="34" charset="0"/>
              <a:buChar char="•"/>
            </a:pPr>
            <a:r>
              <a:rPr lang="en-US" sz="1200" b="0" i="0" baseline="0" dirty="0" smtClean="0"/>
              <a:t>If the Applicant is domiciled outside of the United States, the More button will display allowing the Applicant to enter additional address information.  </a:t>
            </a:r>
          </a:p>
          <a:p>
            <a:endParaRPr lang="en-US" sz="1200" b="0" i="0" dirty="0" smtClean="0"/>
          </a:p>
          <a:p>
            <a:r>
              <a:rPr lang="en-US" sz="1200" b="0" i="0" dirty="0" smtClean="0"/>
              <a:t>Click Next in the Navigation Menu</a:t>
            </a:r>
            <a:r>
              <a:rPr lang="en-US" sz="1200" b="0" i="0" baseline="0" dirty="0" smtClean="0"/>
              <a:t> </a:t>
            </a:r>
            <a:r>
              <a:rPr lang="en-US" sz="1200" b="0" i="0" dirty="0" smtClean="0"/>
              <a:t>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33</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Provide the following documentation in support of the application:</a:t>
            </a:r>
          </a:p>
          <a:p>
            <a:pPr lvl="1"/>
            <a:r>
              <a:rPr lang="en-US" sz="1200" baseline="0" dirty="0" smtClean="0"/>
              <a:t>1. Provide evidence of participation in an arbitration program and a copy of the notice they provide to shippers of the availability of binding arbitration.</a:t>
            </a:r>
          </a:p>
          <a:p>
            <a:pPr lvl="1"/>
            <a:r>
              <a:rPr lang="en-US" sz="1200" baseline="0" dirty="0" smtClean="0"/>
              <a:t>2. Identify their tariff and provide a copy of the notice to shippers of the availability of that tariff for inspection, indicating how that notice is provided.</a:t>
            </a:r>
          </a:p>
          <a:p>
            <a:pPr marL="171450" indent="-171450">
              <a:buFont typeface="Arial" panose="020B0604020202020204" pitchFamily="34" charset="0"/>
              <a:buChar char="•"/>
            </a:pPr>
            <a:r>
              <a:rPr lang="en-US" sz="1200" b="0" i="0" baseline="0" dirty="0" smtClean="0"/>
              <a:t>Click the Upload File button in the Navigation Menu to upload the supporting documentation to be submitted with the application.</a:t>
            </a:r>
          </a:p>
          <a:p>
            <a:pPr marL="171450" indent="-171450">
              <a:buFont typeface="Arial" panose="020B0604020202020204" pitchFamily="34" charset="0"/>
              <a:buChar char="•"/>
            </a:pPr>
            <a:r>
              <a:rPr lang="en-US" sz="1200" b="0" i="0" baseline="0" dirty="0" smtClean="0"/>
              <a:t>Enter your Application Password to E-sign the certification.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Enter your Title.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smtClean="0">
                <a:solidFill>
                  <a:schemeClr val="tx1"/>
                </a:solidFill>
              </a:rPr>
              <a:t>The Date will default to the current date. </a:t>
            </a:r>
          </a:p>
          <a:p>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For more</a:t>
            </a:r>
            <a:r>
              <a:rPr lang="en-US" sz="1200" b="0" i="0" baseline="0" dirty="0" smtClean="0"/>
              <a:t> detailed information on how to upload a document, reference the 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smtClean="0"/>
              <a:t>Enter </a:t>
            </a:r>
            <a:r>
              <a:rPr lang="en-US" sz="1200" b="0" i="0" baseline="0" dirty="0" smtClean="0"/>
              <a:t>the information and c</a:t>
            </a:r>
            <a:r>
              <a:rPr lang="en-US" sz="1200" b="0" i="0" dirty="0" smtClean="0"/>
              <a:t>lick Next in the Navigation Menu to move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34</a:t>
            </a:fld>
            <a:endParaRPr lang="en-US"/>
          </a:p>
        </p:txBody>
      </p:sp>
    </p:spTree>
    <p:extLst>
      <p:ext uri="{BB962C8B-B14F-4D97-AF65-F5344CB8AC3E}">
        <p14:creationId xmlns:p14="http://schemas.microsoft.com/office/powerpoint/2010/main" val="716909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dirty="0" smtClean="0"/>
              <a:t>Review</a:t>
            </a:r>
            <a:r>
              <a:rPr lang="en-US" sz="1200" b="0" i="0" baseline="0" dirty="0" smtClean="0"/>
              <a:t> the Household Goods Summary of questions and answers to ensure the information is correct.</a:t>
            </a:r>
          </a:p>
          <a:p>
            <a:pPr marL="171450" indent="-171450">
              <a:buFont typeface="Arial" panose="020B0604020202020204" pitchFamily="34" charset="0"/>
              <a:buChar char="•"/>
            </a:pPr>
            <a:r>
              <a:rPr lang="en-US" sz="1200" b="0" i="0" baseline="0" dirty="0" smtClean="0"/>
              <a:t>To edit the answer to a question, click the question text to return to the question.  </a:t>
            </a:r>
          </a:p>
          <a:p>
            <a:endParaRPr lang="en-US" sz="1200" b="0" i="0" dirty="0" smtClean="0"/>
          </a:p>
          <a:p>
            <a:r>
              <a:rPr lang="en-US" sz="1200" b="0" i="0" dirty="0" smtClean="0"/>
              <a:t>Click Next in the Menu to move</a:t>
            </a:r>
            <a:r>
              <a:rPr lang="en-US" sz="1200" b="0" i="0" baseline="0" dirty="0" smtClean="0"/>
              <a:t> to the next page.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t>35</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Financial Responsibility.</a:t>
            </a:r>
          </a:p>
          <a:p>
            <a:pPr marL="173736" indent="-173736">
              <a:buFont typeface="Arial" panose="020B0604020202020204" pitchFamily="34" charset="0"/>
              <a:buChar char="•"/>
            </a:pPr>
            <a:r>
              <a:rPr lang="en-US" sz="1200" dirty="0" smtClean="0"/>
              <a:t>Based on the Operation Classification(s), FMCSA will determine the financial responsibility minimum for the following:</a:t>
            </a:r>
          </a:p>
          <a:p>
            <a:pPr marL="630936" lvl="1" indent="-173736">
              <a:buFont typeface="Arial" panose="020B0604020202020204" pitchFamily="34" charset="0"/>
              <a:buChar char="•"/>
            </a:pPr>
            <a:r>
              <a:rPr lang="en-US" sz="1200" dirty="0" smtClean="0"/>
              <a:t>Insurance Type Cargo Liability </a:t>
            </a:r>
          </a:p>
          <a:p>
            <a:pPr marL="630936" lvl="1" indent="-173736">
              <a:buFont typeface="Arial" panose="020B0604020202020204" pitchFamily="34" charset="0"/>
              <a:buChar char="•"/>
            </a:pPr>
            <a:r>
              <a:rPr lang="en-US" sz="1200" dirty="0" smtClean="0"/>
              <a:t>Insurance Type Surety Bond or Trust Fund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Financial Responsibility section of the application, reference the </a:t>
            </a:r>
            <a:r>
              <a:rPr lang="en-US" sz="1200" b="0" i="0" baseline="0" dirty="0" smtClean="0"/>
              <a:t>t</a:t>
            </a:r>
            <a:r>
              <a:rPr lang="en-US" sz="1200" b="0" i="0" dirty="0" smtClean="0"/>
              <a:t>raining module: “Introduction to Submit an Application for New Registration”.</a:t>
            </a:r>
          </a:p>
          <a:p>
            <a:endParaRPr lang="en-US" sz="1200" dirty="0" smtClean="0"/>
          </a:p>
          <a:p>
            <a:r>
              <a:rPr lang="en-US" sz="1200" dirty="0" smtClean="0"/>
              <a:t>Click </a:t>
            </a:r>
            <a:r>
              <a:rPr lang="en-US" sz="1200" b="0" i="0" dirty="0" smtClean="0"/>
              <a:t>Next</a:t>
            </a:r>
            <a:r>
              <a:rPr lang="en-US" sz="1200" b="1" i="1" dirty="0" smtClean="0"/>
              <a:t> </a:t>
            </a:r>
            <a:r>
              <a:rPr lang="en-US" sz="1200" b="0" i="0" dirty="0" smtClean="0"/>
              <a:t>in the Menu to move</a:t>
            </a:r>
            <a:r>
              <a:rPr lang="en-US" sz="1200" b="0" i="0" baseline="0" dirty="0" smtClean="0"/>
              <a:t> to the next page.</a:t>
            </a:r>
            <a:endParaRPr lang="en-US" sz="1200" b="0" i="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36</a:t>
            </a:fld>
            <a:endParaRPr lang="en-US"/>
          </a:p>
        </p:txBody>
      </p:sp>
    </p:spTree>
    <p:extLst>
      <p:ext uri="{BB962C8B-B14F-4D97-AF65-F5344CB8AC3E}">
        <p14:creationId xmlns:p14="http://schemas.microsoft.com/office/powerpoint/2010/main" val="1174831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Affiliation with Others.</a:t>
            </a:r>
          </a:p>
          <a:p>
            <a:pPr marL="171450" indent="-171450">
              <a:buFont typeface="Arial" panose="020B0604020202020204" pitchFamily="34" charset="0"/>
              <a:buChar char="•"/>
            </a:pPr>
            <a:r>
              <a:rPr lang="en-US" sz="1200" dirty="0" smtClean="0"/>
              <a:t>FMCSA needs to capture some details regarding the Applicant's relationship with any FMCSA-regulated entities.</a:t>
            </a:r>
          </a:p>
          <a:p>
            <a:pPr marL="171450" indent="-171450">
              <a:buFont typeface="Arial" panose="020B0604020202020204" pitchFamily="34" charset="0"/>
              <a:buChar char="•"/>
            </a:pPr>
            <a:r>
              <a:rPr lang="en-US" sz="1200" dirty="0" smtClean="0"/>
              <a:t>If the Applicant has had within the last 3 years of the date of filing this application relationships involving common stock, ownership, management, control or familial relationships or any other person(s) or applicant for registration provide the Entity’s USDOT Number.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Affiliation with Others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Certification Statement.</a:t>
            </a:r>
          </a:p>
          <a:p>
            <a:pPr marL="171450" indent="-171450">
              <a:buFont typeface="Arial" panose="020B0604020202020204" pitchFamily="34" charset="0"/>
              <a:buChar char="•"/>
            </a:pPr>
            <a:r>
              <a:rPr lang="en-US" dirty="0" smtClean="0"/>
              <a:t>This certification applies to the responses provided to this application by the Applicant.</a:t>
            </a:r>
          </a:p>
          <a:p>
            <a:pPr marL="171450" indent="-171450">
              <a:buFont typeface="Arial" panose="020B0604020202020204" pitchFamily="34" charset="0"/>
              <a:buChar char="•"/>
            </a:pPr>
            <a:r>
              <a:rPr lang="en-US" dirty="0" smtClean="0"/>
              <a:t>The Applicant must certify to the truthfulness of statements in this application under penalty of perjury.</a:t>
            </a:r>
            <a:endParaRPr lang="en-US" sz="1200" dirty="0" smtClean="0"/>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Certification Statement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Compliance Certifications.</a:t>
            </a:r>
          </a:p>
          <a:p>
            <a:pPr marL="171450" indent="-171450">
              <a:buFont typeface="Arial" panose="020B0604020202020204" pitchFamily="34" charset="0"/>
              <a:buChar char="•"/>
            </a:pPr>
            <a:r>
              <a:rPr lang="en-US" sz="1200" dirty="0" smtClean="0"/>
              <a:t>By signing these certifications, the certifying official is on notice that the representations made herein are subject to verification through inspections in the United States and through the request for examination of records and documents.  </a:t>
            </a:r>
          </a:p>
          <a:p>
            <a:pPr marL="171450" indent="-171450">
              <a:buFont typeface="Arial" panose="020B0604020202020204" pitchFamily="34" charset="0"/>
              <a:buChar char="•"/>
            </a:pPr>
            <a:r>
              <a:rPr lang="en-US" sz="1200" dirty="0" smtClean="0"/>
              <a:t>Failure to support the representations contained in this application could form the basis of a proceeding to assess civil penalties and/or lead to the revocation of the registration granted.</a:t>
            </a:r>
          </a:p>
          <a:p>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Compliance Certifications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Before accessing the application the Applicant will need to provide Human</a:t>
            </a:r>
            <a:r>
              <a:rPr lang="en-US" b="0" i="0" baseline="0" dirty="0" smtClean="0"/>
              <a:t> Verification.</a:t>
            </a:r>
          </a:p>
          <a:p>
            <a:pPr marL="628650" lvl="1" indent="-171450">
              <a:buFont typeface="Arial" panose="020B0604020202020204" pitchFamily="34" charset="0"/>
              <a:buChar char="•"/>
            </a:pPr>
            <a:r>
              <a:rPr lang="en-US" b="0" i="0" baseline="0" dirty="0" smtClean="0"/>
              <a:t>Select the check box I’m not a robot</a:t>
            </a:r>
          </a:p>
          <a:p>
            <a:pPr marL="628650" lvl="1" indent="-171450">
              <a:buFont typeface="Arial" panose="020B0604020202020204" pitchFamily="34" charset="0"/>
              <a:buChar char="•"/>
            </a:pPr>
            <a:r>
              <a:rPr lang="en-US" b="0" i="0" baseline="0" dirty="0" smtClean="0"/>
              <a:t>Complete the verification request</a:t>
            </a:r>
          </a:p>
          <a:p>
            <a:pPr marL="628650" lvl="1" indent="-171450">
              <a:buFont typeface="Arial" panose="020B0604020202020204" pitchFamily="34" charset="0"/>
              <a:buChar char="•"/>
            </a:pPr>
            <a:r>
              <a:rPr lang="en-US" b="0" i="0" baseline="0" dirty="0" smtClean="0"/>
              <a:t>When complete, click Verify</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32487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Applicant’s Oath.</a:t>
            </a:r>
          </a:p>
          <a:p>
            <a:pPr marL="171450" indent="-171450">
              <a:buFont typeface="Arial" panose="020B0604020202020204" pitchFamily="34" charset="0"/>
              <a:buChar char="•"/>
            </a:pPr>
            <a:r>
              <a:rPr lang="en-US" sz="1200" baseline="0" dirty="0" smtClean="0"/>
              <a:t>FMCSA requires the owner or the authorized signer or an individual with power of attorney to act on behalf of the applicant (proof of the power of attorney must be uploaded and submitted with the application) to sign the Applicant's Oath certifying that all information supplied in this application or relating to this application is true and correct.</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Applicant’s Oath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 in the Navigation Menu to move to the next page.</a:t>
            </a:r>
            <a:endParaRPr lang="en-US" dirty="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URS Company Official Portal Account.</a:t>
            </a:r>
          </a:p>
          <a:p>
            <a:pPr marL="171450" indent="-171450">
              <a:buFont typeface="Arial" panose="020B0604020202020204" pitchFamily="34" charset="0"/>
              <a:buChar char="•"/>
            </a:pPr>
            <a:r>
              <a:rPr lang="en-US" sz="1200" dirty="0" smtClean="0"/>
              <a:t>FMCSA requires applicants to have access to the FMCSA Portal to maintain their registration information and to monitor their safety information and activity. </a:t>
            </a:r>
          </a:p>
          <a:p>
            <a:pPr marL="171450" indent="-171450">
              <a:buFont typeface="Arial" panose="020B0604020202020204" pitchFamily="34" charset="0"/>
              <a:buChar char="•"/>
            </a:pPr>
            <a:r>
              <a:rPr lang="en-US" sz="1200" dirty="0" smtClean="0"/>
              <a:t>As part of submitting the application for registration, an individual needs to be assigned the Company Official role for the FMCSA Portal. </a:t>
            </a:r>
          </a:p>
          <a:p>
            <a:pPr marL="171450" indent="-171450">
              <a:buFont typeface="Arial" panose="020B0604020202020204" pitchFamily="34" charset="0"/>
              <a:buChar char="•"/>
            </a:pPr>
            <a:r>
              <a:rPr lang="en-US" sz="1200" dirty="0" smtClean="0"/>
              <a:t>The Company Official administers access to sensitive company information in the FMCSA Portal or Existing Systems for their specific entity.</a:t>
            </a:r>
          </a:p>
          <a:p>
            <a:pPr marL="0" lvl="0" indent="0">
              <a:buFont typeface="Arial" panose="020B0604020202020204" pitchFamily="34" charset="0"/>
              <a:buNone/>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For more</a:t>
            </a:r>
            <a:r>
              <a:rPr lang="en-US" sz="1200" baseline="0" dirty="0" smtClean="0"/>
              <a:t> detailed information about the FMCSA Portal Company Official Account section of the application, reference the </a:t>
            </a:r>
            <a:r>
              <a:rPr lang="en-US" sz="1200" b="0" i="0" baseline="0" dirty="0" smtClean="0"/>
              <a:t>t</a:t>
            </a:r>
            <a:r>
              <a:rPr lang="en-US" sz="1200" b="0" i="0" dirty="0" smtClean="0"/>
              <a:t>raining module: “URS Company Official</a:t>
            </a:r>
            <a:r>
              <a:rPr lang="en-US" sz="1200" b="0" i="0" baseline="0" dirty="0" smtClean="0"/>
              <a:t> Portal Account</a:t>
            </a:r>
            <a:r>
              <a:rPr lang="en-US" sz="1200" b="0" i="0" dirty="0" smtClean="0"/>
              <a:t>”.</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baseline="0" dirty="0" smtClean="0"/>
              <a:t>Click Next in the Navigation Menu to move to the next page.</a:t>
            </a:r>
            <a:endParaRPr lang="en-US"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Payment Information.</a:t>
            </a:r>
          </a:p>
          <a:p>
            <a:pPr marL="171450" indent="-171450">
              <a:buFont typeface="Arial" panose="020B0604020202020204" pitchFamily="34" charset="0"/>
              <a:buChar char="•"/>
            </a:pPr>
            <a:r>
              <a:rPr lang="en-US" sz="1200" dirty="0" smtClean="0"/>
              <a:t>Based on the Operation Classification(s), FMCSA determines the Applicant's required application fee dollar amount.</a:t>
            </a:r>
          </a:p>
          <a:p>
            <a:pPr marL="628650" lvl="1" indent="-171450">
              <a:buFont typeface="Arial" panose="020B0604020202020204" pitchFamily="34" charset="0"/>
              <a:buChar char="•"/>
            </a:pPr>
            <a:r>
              <a:rPr lang="en-US" sz="1200" dirty="0" smtClean="0"/>
              <a:t>FMCSA does not refund filing fees</a:t>
            </a:r>
          </a:p>
          <a:p>
            <a:pPr marL="628650" lvl="1" indent="-171450">
              <a:buFont typeface="Arial" panose="020B0604020202020204" pitchFamily="34" charset="0"/>
              <a:buChar char="•"/>
            </a:pPr>
            <a:r>
              <a:rPr lang="en-US" sz="1200" dirty="0" smtClean="0"/>
              <a:t>Your filing fees must be payable to the FMCSA, by Electronic Funding Transfer (EFT), or by an approved credit card</a:t>
            </a:r>
          </a:p>
          <a:p>
            <a:pPr marL="628650" lvl="1" indent="-171450">
              <a:buFont typeface="Arial" panose="020B0604020202020204" pitchFamily="34" charset="0"/>
              <a:buChar char="•"/>
            </a:pPr>
            <a:r>
              <a:rPr lang="en-US" sz="1200" dirty="0" smtClean="0"/>
              <a:t>EFT must be from an account in a bank in the United States</a:t>
            </a:r>
          </a:p>
          <a:p>
            <a:pPr marL="628650" lvl="1" indent="-171450">
              <a:buFont typeface="Arial" panose="020B0604020202020204" pitchFamily="34" charset="0"/>
              <a:buChar char="•"/>
            </a:pPr>
            <a:r>
              <a:rPr lang="en-US" sz="1200" dirty="0" smtClean="0"/>
              <a:t>Fees are required for each type of registration requested. For example, if applicant wishes to be registered as both a motor carrier and a broker, applicant may file a single application and make a single payment of $600.</a:t>
            </a:r>
          </a:p>
          <a:p>
            <a:pPr marL="630936" lvl="1" indent="-173736">
              <a:buFont typeface="Arial" panose="020B0604020202020204" pitchFamily="34" charset="0"/>
              <a:buChar char="•"/>
            </a:pPr>
            <a:r>
              <a:rPr lang="en-US" sz="1200" dirty="0" smtClean="0"/>
              <a:t>FTA grantees do not pay a fee to file an application for registration</a:t>
            </a:r>
          </a:p>
          <a:p>
            <a:pPr marL="630936" lvl="1" indent="-173736">
              <a:buFont typeface="Arial" panose="020B0604020202020204" pitchFamily="34" charset="0"/>
              <a:buChar char="•"/>
            </a:pPr>
            <a:r>
              <a:rPr lang="en-US" sz="1200" dirty="0" smtClean="0"/>
              <a:t>FMCSA will not process an applicant’s application until the payment has been deducted from his/her banking or credit card account </a:t>
            </a:r>
          </a:p>
          <a:p>
            <a:pPr marL="630936" lvl="1" indent="-173736">
              <a:buFont typeface="Arial" panose="020B0604020202020204" pitchFamily="34" charset="0"/>
              <a:buChar char="•"/>
            </a:pPr>
            <a:r>
              <a:rPr lang="en-US" sz="1200" dirty="0" smtClean="0"/>
              <a:t>Creation of a FMCSA application does not guarantee access to the FMCSA Portal Account</a:t>
            </a:r>
          </a:p>
          <a:p>
            <a:pPr marL="457200" lvl="1" indent="0">
              <a:buFont typeface="Arial" panose="020B0604020202020204" pitchFamily="34" charset="0"/>
              <a:buNone/>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Payment Information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Click </a:t>
            </a:r>
            <a:r>
              <a:rPr lang="en-US" sz="1200" b="0" i="0" dirty="0" smtClean="0"/>
              <a:t>Next</a:t>
            </a:r>
            <a:r>
              <a:rPr lang="en-US" sz="1200" b="1" i="1" dirty="0" smtClean="0"/>
              <a:t> </a:t>
            </a:r>
            <a:r>
              <a:rPr lang="en-US" sz="1200" b="0" i="0" dirty="0" smtClean="0"/>
              <a:t>in the Navigation Menu to move to the next page.</a:t>
            </a:r>
            <a:endParaRPr lang="en-US" sz="80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This is the end of the training module, please close the browser window.</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smtClean="0"/>
              <a:t>The system</a:t>
            </a:r>
            <a:r>
              <a:rPr lang="en-US" b="0" i="0" baseline="0" dirty="0" smtClean="0"/>
              <a:t> will display a green check mark confirming the human verification.</a:t>
            </a:r>
          </a:p>
          <a:p>
            <a:pPr marL="171450" indent="-171450">
              <a:buFont typeface="Arial" panose="020B0604020202020204" pitchFamily="34" charset="0"/>
              <a:buChar char="•"/>
            </a:pPr>
            <a:r>
              <a:rPr lang="en-US" b="0" i="0" baseline="0" dirty="0" smtClean="0"/>
              <a:t>The system will display the URS </a:t>
            </a:r>
            <a:r>
              <a:rPr lang="en-US" b="0" i="0" dirty="0" smtClean="0"/>
              <a:t>Welcome page.</a:t>
            </a:r>
            <a:endParaRPr lang="en-US" b="0" i="0" baseline="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3503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Page.  </a:t>
            </a:r>
          </a:p>
          <a:p>
            <a:pPr marL="171450" indent="-171450">
              <a:buFont typeface="Arial" panose="020B0604020202020204" pitchFamily="34" charset="0"/>
              <a:buChar char="•"/>
            </a:pPr>
            <a:r>
              <a:rPr lang="en-US" b="0" i="0" dirty="0" smtClean="0"/>
              <a:t>The Welcome page provides</a:t>
            </a:r>
            <a:r>
              <a:rPr lang="en-US" b="0" i="0" baseline="0" dirty="0" smtClean="0"/>
              <a:t> the Applicant the option to choose New Applicant or Returning Applicant.</a:t>
            </a:r>
          </a:p>
          <a:p>
            <a:pPr marL="171450" indent="-171450">
              <a:buFont typeface="Arial" panose="020B0604020202020204" pitchFamily="34" charset="0"/>
              <a:buChar char="•"/>
            </a:pPr>
            <a:r>
              <a:rPr lang="en-US" b="0" i="0" dirty="0" smtClean="0"/>
              <a:t>Applicants applying for New Registration select the New Applicant box under</a:t>
            </a:r>
            <a:r>
              <a:rPr lang="en-US" b="0" i="0" baseline="0" dirty="0" smtClean="0"/>
              <a:t> the green avatar on the left side of the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When all the information on a page has been provided, the Next option in the Navigation Menu on the</a:t>
            </a:r>
            <a:r>
              <a:rPr lang="en-US" b="0" i="0" baseline="0" dirty="0" smtClean="0"/>
              <a:t> right of the page </a:t>
            </a:r>
            <a:r>
              <a:rPr lang="en-US" b="0" i="0" dirty="0" smtClean="0"/>
              <a:t>will display yellow.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The Navigation Menu on the right</a:t>
            </a:r>
            <a:r>
              <a:rPr lang="en-US" b="0" i="0" baseline="0" dirty="0" smtClean="0"/>
              <a:t> side of the page will display throughout the URS Online Application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7892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Detailed Information for the URS Online Application</a:t>
            </a:r>
            <a:r>
              <a:rPr lang="en-US" sz="1200" b="0" baseline="0" dirty="0" smtClean="0"/>
              <a:t> Process</a:t>
            </a:r>
            <a:r>
              <a:rPr lang="en-US" sz="1200" b="0" dirty="0" smtClean="0"/>
              <a:t>.</a:t>
            </a:r>
          </a:p>
          <a:p>
            <a:pPr marL="173736" indent="-173736">
              <a:buFont typeface="Arial" panose="020B0604020202020204" pitchFamily="34" charset="0"/>
              <a:buChar char="•"/>
            </a:pPr>
            <a:r>
              <a:rPr lang="en-US" sz="1200" dirty="0" smtClean="0"/>
              <a:t>Reference the training module </a:t>
            </a:r>
            <a:r>
              <a:rPr lang="en-US" sz="1200" b="0" i="0" dirty="0" smtClean="0"/>
              <a:t>‘Introduction to Submit an Application  for New Registration’  for detailed information </a:t>
            </a:r>
            <a:r>
              <a:rPr lang="en-US" sz="1200" dirty="0" smtClean="0"/>
              <a:t>on the following topics and</a:t>
            </a:r>
            <a:r>
              <a:rPr lang="en-US" sz="1200" baseline="0" dirty="0" smtClean="0"/>
              <a:t> </a:t>
            </a:r>
            <a:r>
              <a:rPr lang="en-US" sz="1200" dirty="0" smtClean="0"/>
              <a:t>application sections:</a:t>
            </a:r>
          </a:p>
          <a:p>
            <a:pPr marL="630936" lvl="1" indent="-173736">
              <a:buFont typeface="Arial" panose="020B0604020202020204" pitchFamily="34" charset="0"/>
              <a:buChar char="•"/>
            </a:pPr>
            <a:r>
              <a:rPr lang="en-US" sz="1200" dirty="0" smtClean="0"/>
              <a:t>Navigating the URS Online</a:t>
            </a:r>
            <a:r>
              <a:rPr lang="en-US" sz="1200" baseline="0" dirty="0" smtClean="0"/>
              <a:t> </a:t>
            </a:r>
            <a:r>
              <a:rPr lang="en-US" sz="1200" dirty="0" smtClean="0"/>
              <a:t>Application Process</a:t>
            </a:r>
          </a:p>
          <a:p>
            <a:pPr marL="630936" lvl="1" indent="-173736">
              <a:buFont typeface="Arial" panose="020B0604020202020204" pitchFamily="34" charset="0"/>
              <a:buChar char="•"/>
            </a:pPr>
            <a:r>
              <a:rPr lang="en-US" sz="1200" dirty="0" smtClean="0"/>
              <a:t>Required Information</a:t>
            </a:r>
          </a:p>
          <a:p>
            <a:pPr marL="630936" lvl="1" indent="-173736">
              <a:buFont typeface="Arial" panose="020B0604020202020204" pitchFamily="34" charset="0"/>
              <a:buChar char="•"/>
            </a:pPr>
            <a:r>
              <a:rPr lang="en-US" sz="1200" dirty="0" smtClean="0"/>
              <a:t>Informational</a:t>
            </a:r>
            <a:r>
              <a:rPr lang="en-US" sz="1200" baseline="0" dirty="0" smtClean="0"/>
              <a:t> Notices </a:t>
            </a:r>
          </a:p>
          <a:p>
            <a:pPr marL="630936" lvl="1" indent="-173736">
              <a:buFont typeface="Arial" panose="020B0604020202020204" pitchFamily="34" charset="0"/>
              <a:buChar char="•"/>
            </a:pPr>
            <a:r>
              <a:rPr lang="en-US" sz="1200" baseline="0" dirty="0" smtClean="0"/>
              <a:t>Application Contact Information</a:t>
            </a:r>
          </a:p>
          <a:p>
            <a:pPr marL="630936" lvl="1" indent="-173736">
              <a:buFont typeface="Arial" panose="020B0604020202020204" pitchFamily="34" charset="0"/>
              <a:buChar char="•"/>
            </a:pPr>
            <a:r>
              <a:rPr lang="en-US" sz="1200" baseline="0" dirty="0" smtClean="0"/>
              <a:t>Business Description Information</a:t>
            </a:r>
          </a:p>
          <a:p>
            <a:pPr marL="630936" lvl="1" indent="-173736">
              <a:buFont typeface="Arial" panose="020B0604020202020204" pitchFamily="34" charset="0"/>
              <a:buChar char="•"/>
            </a:pPr>
            <a:r>
              <a:rPr lang="en-US" sz="1200" baseline="0" dirty="0" smtClean="0"/>
              <a:t>Process Agent Designation</a:t>
            </a:r>
          </a:p>
          <a:p>
            <a:pPr marL="630936" lvl="1" indent="-173736">
              <a:buFont typeface="Arial" panose="020B0604020202020204" pitchFamily="34" charset="0"/>
              <a:buChar char="•"/>
            </a:pPr>
            <a:r>
              <a:rPr lang="en-US" sz="1200" baseline="0" dirty="0" smtClean="0"/>
              <a:t>Financial Responsibility</a:t>
            </a:r>
          </a:p>
          <a:p>
            <a:pPr marL="630936" lvl="1" indent="-173736">
              <a:spcBef>
                <a:spcPts val="576"/>
              </a:spcBef>
              <a:buFont typeface="Arial" panose="020B0604020202020204" pitchFamily="34" charset="0"/>
              <a:buChar char="•"/>
            </a:pPr>
            <a:r>
              <a:rPr lang="en-US" sz="1200" dirty="0" smtClean="0"/>
              <a:t>Affiliation with Others</a:t>
            </a:r>
          </a:p>
          <a:p>
            <a:pPr marL="630936" lvl="1" indent="-173736">
              <a:spcBef>
                <a:spcPts val="576"/>
              </a:spcBef>
              <a:buFont typeface="Arial" panose="020B0604020202020204" pitchFamily="34" charset="0"/>
              <a:buChar char="•"/>
            </a:pPr>
            <a:r>
              <a:rPr lang="en-US" sz="1200" dirty="0" smtClean="0"/>
              <a:t>Certification Statement</a:t>
            </a:r>
          </a:p>
          <a:p>
            <a:pPr marL="630936" lvl="1" indent="-173736">
              <a:spcBef>
                <a:spcPts val="576"/>
              </a:spcBef>
              <a:buFont typeface="Arial" panose="020B0604020202020204" pitchFamily="34" charset="0"/>
              <a:buChar char="•"/>
            </a:pPr>
            <a:r>
              <a:rPr lang="en-US" sz="1200" dirty="0" smtClean="0"/>
              <a:t>Compliance Certifications</a:t>
            </a:r>
          </a:p>
          <a:p>
            <a:pPr marL="630936" lvl="1" indent="-173736">
              <a:spcBef>
                <a:spcPts val="576"/>
              </a:spcBef>
              <a:buFont typeface="Arial" panose="020B0604020202020204" pitchFamily="34" charset="0"/>
              <a:buChar char="•"/>
            </a:pPr>
            <a:r>
              <a:rPr lang="en-US" sz="1200" dirty="0" smtClean="0"/>
              <a:t>Applicant’s Oath</a:t>
            </a:r>
          </a:p>
          <a:p>
            <a:pPr marL="630936" lvl="1" indent="-173736">
              <a:spcBef>
                <a:spcPts val="576"/>
              </a:spcBef>
              <a:buFont typeface="Arial" panose="020B0604020202020204" pitchFamily="34" charset="0"/>
              <a:buChar char="•"/>
            </a:pPr>
            <a:r>
              <a:rPr lang="en-US" sz="1200" dirty="0" smtClean="0"/>
              <a:t>Submitting Payment </a:t>
            </a:r>
          </a:p>
          <a:p>
            <a:pPr marL="630936" lvl="1" indent="-173736">
              <a:spcBef>
                <a:spcPts val="576"/>
              </a:spcBef>
              <a:buFont typeface="Arial" panose="020B0604020202020204" pitchFamily="34" charset="0"/>
              <a:buChar char="•"/>
            </a:pPr>
            <a:r>
              <a:rPr lang="en-US" sz="1200" dirty="0" smtClean="0"/>
              <a:t>Uploading Documents</a:t>
            </a:r>
          </a:p>
          <a:p>
            <a:pPr marL="630936" lvl="1" indent="-173736">
              <a:spcBef>
                <a:spcPts val="576"/>
              </a:spcBef>
              <a:buFont typeface="Arial" panose="020B0604020202020204" pitchFamily="34" charset="0"/>
              <a:buChar char="•"/>
            </a:pPr>
            <a:r>
              <a:rPr lang="en-US" sz="1200" dirty="0" smtClean="0"/>
              <a:t>Returning to Complete</a:t>
            </a:r>
            <a:r>
              <a:rPr lang="en-US" sz="1200" baseline="0" dirty="0" smtClean="0"/>
              <a:t> </a:t>
            </a:r>
            <a:r>
              <a:rPr lang="en-US" sz="1200" dirty="0" smtClean="0"/>
              <a:t>an Incomplete Application</a:t>
            </a:r>
            <a:endParaRPr lang="en-US" sz="8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t>7</a:t>
            </a:fld>
            <a:endParaRPr lang="en-US"/>
          </a:p>
        </p:txBody>
      </p:sp>
    </p:spTree>
    <p:extLst>
      <p:ext uri="{BB962C8B-B14F-4D97-AF65-F5344CB8AC3E}">
        <p14:creationId xmlns:p14="http://schemas.microsoft.com/office/powerpoint/2010/main" val="380789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Application Security.</a:t>
            </a:r>
          </a:p>
          <a:p>
            <a:pPr marL="171450" indent="-171450">
              <a:buFont typeface="Arial" panose="020B0604020202020204" pitchFamily="34" charset="0"/>
              <a:buChar char="•"/>
            </a:pPr>
            <a:r>
              <a:rPr lang="en-US" sz="1200" b="0" i="0" dirty="0" smtClean="0"/>
              <a:t>FMCSA would like to you to create an account for accessing the application. The account will allow you to return to complete your application if you are not able to complete it in a single sitting.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The Applicant ID is system generated and assigned to the Applicant and associated to the application being completed.  </a:t>
            </a:r>
          </a:p>
          <a:p>
            <a:pPr marL="171450" indent="-171450">
              <a:buFont typeface="Arial" panose="020B0604020202020204" pitchFamily="34" charset="0"/>
              <a:buChar char="•"/>
            </a:pPr>
            <a:r>
              <a:rPr lang="en-US" sz="1200" b="0" i="0" dirty="0" smtClean="0"/>
              <a:t>The Applicant</a:t>
            </a:r>
            <a:r>
              <a:rPr lang="en-US" sz="1200" b="0" i="0" baseline="0" dirty="0" smtClean="0"/>
              <a:t> will need to create a </a:t>
            </a:r>
            <a:r>
              <a:rPr lang="en-US" sz="1200" b="0" i="0" dirty="0" smtClean="0"/>
              <a:t>password,</a:t>
            </a:r>
            <a:r>
              <a:rPr lang="en-US" sz="1200" b="0" i="0" baseline="0" dirty="0" smtClean="0"/>
              <a:t> select three </a:t>
            </a:r>
            <a:r>
              <a:rPr lang="en-US" sz="1200" b="0" i="0" dirty="0" smtClean="0"/>
              <a:t>security questions and provide</a:t>
            </a:r>
            <a:r>
              <a:rPr lang="en-US" sz="1200" b="0" i="0" baseline="0" dirty="0" smtClean="0"/>
              <a:t> the answers</a:t>
            </a:r>
            <a:r>
              <a:rPr lang="en-US" sz="1200" b="0" i="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A saved application must be completed within 30 calendar days of the saved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smtClean="0"/>
              <a:t>Enter a Password and Re-enter or Confirm the Password</a:t>
            </a:r>
            <a:r>
              <a:rPr lang="en-US" b="0" i="0" baseline="0" dirty="0" smtClean="0"/>
              <a:t>  following the Password Requirements.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Use the Security Question drop down arrow to view the different questions. </a:t>
            </a:r>
            <a:r>
              <a:rPr lang="en-US" b="0" i="0" dirty="0" smtClean="0"/>
              <a:t>Select three Security Questions and provide the Security Answers</a:t>
            </a:r>
            <a:r>
              <a:rPr lang="en-US" b="0" i="0" baseline="0" dirty="0" smtClean="0"/>
              <a:t> in the blank fields.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smtClean="0"/>
              <a:t>T</a:t>
            </a:r>
            <a:r>
              <a:rPr lang="en-US" b="0" i="0" dirty="0" smtClean="0"/>
              <a:t>he Application Security</a:t>
            </a:r>
            <a:r>
              <a:rPr lang="en-US" b="0" i="0" baseline="0" dirty="0" smtClean="0"/>
              <a:t> Page can be printed to retain the information for future use.</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For more</a:t>
            </a:r>
            <a:r>
              <a:rPr lang="en-US" b="0" i="0" baseline="0" dirty="0" smtClean="0"/>
              <a:t> detailed information about the Application Security section of the application, reference the t</a:t>
            </a:r>
            <a:r>
              <a:rPr lang="en-US" sz="1200" b="0" i="0" dirty="0" smtClean="0"/>
              <a:t>raining module: “Introduction to Submit an Application for New Registration”.</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Click Next in the Navigation Menu to move to the next page.</a:t>
            </a:r>
          </a:p>
        </p:txBody>
      </p:sp>
      <p:sp>
        <p:nvSpPr>
          <p:cNvPr id="4" name="Slide Number Placeholder 3"/>
          <p:cNvSpPr>
            <a:spLocks noGrp="1"/>
          </p:cNvSpPr>
          <p:nvPr>
            <p:ph type="sldNum" sz="quarter" idx="10"/>
          </p:nvPr>
        </p:nvSpPr>
        <p:spPr/>
        <p:txBody>
          <a:bodyPr/>
          <a:lstStyle/>
          <a:p>
            <a:fld id="{767A0417-D7B8-46AE-A907-A9157B80B95B}" type="slidenum">
              <a:rPr lang="en-US" smtClean="0"/>
              <a:t>8</a:t>
            </a:fld>
            <a:endParaRPr lang="en-US"/>
          </a:p>
        </p:txBody>
      </p:sp>
    </p:spTree>
    <p:extLst>
      <p:ext uri="{BB962C8B-B14F-4D97-AF65-F5344CB8AC3E}">
        <p14:creationId xmlns:p14="http://schemas.microsoft.com/office/powerpoint/2010/main" val="380789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Application Contact.</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FMCSA would like to collect contact information for the person(s) completing, or assisting with the completion of the application.  This person may be an employee, officer, or other authorized person at the Applicant's place of business or someone hired as a consultant or agent to act on behalf of the Applicant in the application proceeding.  This person should be authorized and have the necessary information to answer questions about this application, should questions arise.</a:t>
            </a:r>
          </a:p>
          <a:p>
            <a:pPr marL="173736" marR="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information includes the following: </a:t>
            </a:r>
          </a:p>
          <a:p>
            <a:pPr marL="630936" lvl="1" indent="-173736">
              <a:buFont typeface="Arial" panose="020B0604020202020204" pitchFamily="34" charset="0"/>
              <a:buChar char="•"/>
            </a:pPr>
            <a:r>
              <a:rPr lang="en-US" sz="1200" dirty="0" smtClean="0"/>
              <a:t>Application Contact Type</a:t>
            </a:r>
          </a:p>
          <a:p>
            <a:pPr marL="630936" lvl="1" indent="-173736">
              <a:buFont typeface="Arial" panose="020B0604020202020204" pitchFamily="34" charset="0"/>
              <a:buChar char="•"/>
            </a:pPr>
            <a:r>
              <a:rPr lang="en-US" sz="1200" dirty="0" smtClean="0"/>
              <a:t>First Name</a:t>
            </a:r>
          </a:p>
          <a:p>
            <a:pPr marL="630936" lvl="1" indent="-173736">
              <a:buFont typeface="Arial" panose="020B0604020202020204" pitchFamily="34" charset="0"/>
              <a:buChar char="•"/>
            </a:pPr>
            <a:r>
              <a:rPr lang="en-US" sz="1200" dirty="0" smtClean="0"/>
              <a:t>Middle Name</a:t>
            </a:r>
          </a:p>
          <a:p>
            <a:pPr marL="630936" lvl="1" indent="-173736">
              <a:buFont typeface="Arial" panose="020B0604020202020204" pitchFamily="34" charset="0"/>
              <a:buChar char="•"/>
            </a:pPr>
            <a:r>
              <a:rPr lang="en-US" sz="1200" baseline="0" dirty="0" smtClean="0"/>
              <a:t>Last </a:t>
            </a:r>
            <a:r>
              <a:rPr lang="en-US" sz="1200" dirty="0" smtClean="0"/>
              <a:t>Name</a:t>
            </a:r>
          </a:p>
          <a:p>
            <a:pPr marL="630936" lvl="1" indent="-173736">
              <a:buFont typeface="Arial" panose="020B0604020202020204" pitchFamily="34" charset="0"/>
              <a:buChar char="•"/>
            </a:pPr>
            <a:r>
              <a:rPr lang="en-US" sz="1200" dirty="0" smtClean="0"/>
              <a:t>Suffix, </a:t>
            </a:r>
            <a:r>
              <a:rPr lang="en-US" sz="1200" baseline="0" dirty="0" smtClean="0"/>
              <a:t>values include: </a:t>
            </a:r>
            <a:r>
              <a:rPr lang="en-US" sz="1200" kern="1200" dirty="0" smtClean="0">
                <a:solidFill>
                  <a:schemeClr val="tx1"/>
                </a:solidFill>
                <a:effectLst/>
                <a:latin typeface="+mn-lt"/>
                <a:ea typeface="+mn-ea"/>
                <a:cs typeface="+mn-cs"/>
              </a:rPr>
              <a:t>Jr.,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Sr.,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II, III, IV, V, VI</a:t>
            </a:r>
            <a:endParaRPr lang="en-US" sz="1200" dirty="0" smtClean="0"/>
          </a:p>
          <a:p>
            <a:pPr marL="630936" lvl="1" indent="-173736">
              <a:buFont typeface="Arial" panose="020B0604020202020204" pitchFamily="34" charset="0"/>
              <a:buChar char="•"/>
            </a:pPr>
            <a:r>
              <a:rPr lang="en-US" sz="1200" dirty="0" smtClean="0"/>
              <a:t>Title</a:t>
            </a:r>
          </a:p>
          <a:p>
            <a:pPr marL="630936" lvl="1" indent="-173736">
              <a:buFont typeface="Arial" panose="020B0604020202020204" pitchFamily="34" charset="0"/>
              <a:buChar char="•"/>
            </a:pPr>
            <a:r>
              <a:rPr lang="en-US" sz="1200" dirty="0" smtClean="0"/>
              <a:t>Address</a:t>
            </a:r>
          </a:p>
          <a:p>
            <a:pPr marL="630936" lvl="1" indent="-173736">
              <a:buFont typeface="Arial" panose="020B0604020202020204" pitchFamily="34" charset="0"/>
              <a:buChar char="•"/>
            </a:pPr>
            <a:r>
              <a:rPr lang="en-US" sz="1200" dirty="0" smtClean="0"/>
              <a:t>Email Address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Telephone, Fax and Cell Phone Numbers</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Preferred Contact Method</a:t>
            </a:r>
          </a:p>
          <a:p>
            <a:pPr marL="630936" marR="0" lvl="1"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For more</a:t>
            </a:r>
            <a:r>
              <a:rPr lang="en-US" sz="1200" baseline="0" dirty="0" smtClean="0"/>
              <a:t> detailed information about the Application Contact section of the application, reference the </a:t>
            </a:r>
            <a:r>
              <a:rPr lang="en-US" sz="1200" b="0" i="0" baseline="0" dirty="0" smtClean="0"/>
              <a:t>t</a:t>
            </a:r>
            <a:r>
              <a:rPr lang="en-US" sz="1200" b="0" i="0" dirty="0" smtClean="0"/>
              <a:t>raining module: “Introduction to Submit an Application for New Registration”.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Enter </a:t>
            </a:r>
            <a:r>
              <a:rPr lang="en-US" sz="1200" baseline="0" dirty="0" smtClean="0"/>
              <a:t>the information and c</a:t>
            </a:r>
            <a:r>
              <a:rPr lang="en-US" sz="1200" dirty="0" smtClean="0"/>
              <a:t>lick </a:t>
            </a:r>
            <a:r>
              <a:rPr lang="en-US" sz="1200" b="0" i="0" dirty="0" smtClean="0"/>
              <a:t>Next</a:t>
            </a:r>
            <a:r>
              <a:rPr lang="en-US" sz="1200" b="1" i="1" dirty="0" smtClean="0"/>
              <a:t> </a:t>
            </a:r>
            <a:r>
              <a:rPr lang="en-US" sz="1200" b="0" i="0" dirty="0" smtClean="0"/>
              <a:t>in the Navigation Menu to move to the next page.</a:t>
            </a:r>
            <a:endParaRPr lang="en-US" sz="2400" dirty="0" smtClean="0"/>
          </a:p>
        </p:txBody>
      </p:sp>
      <p:sp>
        <p:nvSpPr>
          <p:cNvPr id="4" name="Slide Number Placeholder 3"/>
          <p:cNvSpPr>
            <a:spLocks noGrp="1"/>
          </p:cNvSpPr>
          <p:nvPr>
            <p:ph type="sldNum" sz="quarter" idx="10"/>
          </p:nvPr>
        </p:nvSpPr>
        <p:spPr/>
        <p:txBody>
          <a:bodyPr/>
          <a:lstStyle/>
          <a:p>
            <a:fld id="{767A0417-D7B8-46AE-A907-A9157B80B9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7483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3.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01E099F-D07E-4DB9-AE8A-89E43E73D4FA}" type="slidenum">
              <a:rPr lang="en-US" smtClean="0"/>
              <a:t>‹#›</a:t>
            </a:fld>
            <a:endParaRPr lang="en-US"/>
          </a:p>
        </p:txBody>
      </p:sp>
      <p:sp>
        <p:nvSpPr>
          <p:cNvPr id="7" name="Title 1"/>
          <p:cNvSpPr>
            <a:spLocks noGrp="1"/>
          </p:cNvSpPr>
          <p:nvPr>
            <p:ph type="title"/>
          </p:nvPr>
        </p:nvSpPr>
        <p:spPr>
          <a:xfrm>
            <a:off x="0" y="533401"/>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001E099F-D07E-4DB9-AE8A-89E43E73D4FA}" type="slidenum">
              <a:rPr lang="en-US" smtClean="0"/>
              <a:t>‹#›</a:t>
            </a:fld>
            <a:endParaRPr lang="en-US"/>
          </a:p>
        </p:txBody>
      </p:sp>
      <p:sp>
        <p:nvSpPr>
          <p:cNvPr id="10" name="Title 1"/>
          <p:cNvSpPr>
            <a:spLocks noGrp="1"/>
          </p:cNvSpPr>
          <p:nvPr>
            <p:ph type="title"/>
          </p:nvPr>
        </p:nvSpPr>
        <p:spPr>
          <a:xfrm>
            <a:off x="0" y="541868"/>
            <a:ext cx="9144000"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p:nvPr>
        </p:nvSpPr>
        <p:spPr>
          <a:xfrm>
            <a:off x="0" y="550335"/>
            <a:ext cx="9129445" cy="457200"/>
          </a:xfrm>
          <a:prstGeom prst="rect">
            <a:avLst/>
          </a:prstGeom>
        </p:spPr>
        <p:txBody>
          <a:bodyPr/>
          <a:lstStyle>
            <a:lvl1pPr algn="r">
              <a:defRPr/>
            </a:lvl1pPr>
          </a:lstStyle>
          <a:p>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9" name="Picture 5" descr="F3127336F9EE3E4099E7C2671A0FA72C@d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0203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1298448"/>
            <a:ext cx="8686800" cy="4727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custDataLst>
              <p:tags r:id="rId2"/>
            </p:custDataLst>
          </p:nvPr>
        </p:nvSpPr>
        <p:spPr/>
        <p:txBody>
          <a:bodyPr/>
          <a:lstStyle/>
          <a:p>
            <a:fld id="{001E099F-D07E-4DB9-AE8A-89E43E73D4FA}" type="slidenum">
              <a:rPr lang="en-US" smtClean="0"/>
              <a:t>‹#›</a:t>
            </a:fld>
            <a:endParaRPr lang="en-US"/>
          </a:p>
        </p:txBody>
      </p:sp>
      <p:sp>
        <p:nvSpPr>
          <p:cNvPr id="7" name="Title 1"/>
          <p:cNvSpPr>
            <a:spLocks noGrp="1"/>
          </p:cNvSpPr>
          <p:nvPr>
            <p:ph type="title" hasCustomPrompt="1"/>
            <p:custDataLst>
              <p:tags r:id="rId3"/>
            </p:custDataLst>
          </p:nvPr>
        </p:nvSpPr>
        <p:spPr>
          <a:xfrm>
            <a:off x="0" y="722376"/>
            <a:ext cx="9144000" cy="457200"/>
          </a:xfrm>
          <a:prstGeom prst="rect">
            <a:avLst/>
          </a:prstGeom>
        </p:spPr>
        <p:txBody>
          <a:bodyPr/>
          <a:lstStyle>
            <a:lvl1pPr algn="l">
              <a:defRPr baseline="0">
                <a:solidFill>
                  <a:schemeClr val="tx1"/>
                </a:solidFill>
              </a:defRPr>
            </a:lvl1pPr>
          </a:lstStyle>
          <a:p>
            <a:r>
              <a:rPr lang="en-US" dirty="0" smtClean="0"/>
              <a:t>Heading / Title</a:t>
            </a:r>
            <a:endParaRPr lang="en-US" dirty="0"/>
          </a:p>
        </p:txBody>
      </p:sp>
    </p:spTree>
    <p:extLst>
      <p:ext uri="{BB962C8B-B14F-4D97-AF65-F5344CB8AC3E}">
        <p14:creationId xmlns:p14="http://schemas.microsoft.com/office/powerpoint/2010/main" val="53919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custDataLst>
              <p:tags r:id="rId1"/>
            </p:custDataLst>
          </p:nvPr>
        </p:nvSpPr>
        <p:spPr>
          <a:xfrm>
            <a:off x="457200" y="152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custDataLst>
              <p:tags r:id="rId2"/>
            </p:custDataLst>
          </p:nvPr>
        </p:nvSpPr>
        <p:spPr>
          <a:xfrm>
            <a:off x="4645025" y="152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custDataLst>
              <p:tags r:id="rId3"/>
            </p:custDataLst>
          </p:nvPr>
        </p:nvSpPr>
        <p:spPr/>
        <p:txBody>
          <a:bodyPr/>
          <a:lstStyle/>
          <a:p>
            <a:fld id="{001E099F-D07E-4DB9-AE8A-89E43E73D4FA}" type="slidenum">
              <a:rPr lang="en-US" smtClean="0"/>
              <a:t>‹#›</a:t>
            </a:fld>
            <a:endParaRPr lang="en-US"/>
          </a:p>
        </p:txBody>
      </p:sp>
      <p:sp>
        <p:nvSpPr>
          <p:cNvPr id="10" name="Title 1"/>
          <p:cNvSpPr>
            <a:spLocks noGrp="1"/>
          </p:cNvSpPr>
          <p:nvPr>
            <p:ph type="title" hasCustomPrompt="1"/>
            <p:custDataLst>
              <p:tags r:id="rId4"/>
            </p:custDataLst>
          </p:nvPr>
        </p:nvSpPr>
        <p:spPr>
          <a:xfrm>
            <a:off x="0" y="722376"/>
            <a:ext cx="9144000" cy="457200"/>
          </a:xfrm>
          <a:prstGeom prst="rect">
            <a:avLst/>
          </a:prstGeom>
        </p:spPr>
        <p:txBody>
          <a:bodyPr/>
          <a:lstStyle>
            <a:lvl1pPr algn="l">
              <a:defRPr baseline="0"/>
            </a:lvl1pPr>
          </a:lstStyle>
          <a:p>
            <a:r>
              <a:rPr lang="en-US" dirty="0" smtClean="0"/>
              <a:t>Heading / Title</a:t>
            </a:r>
            <a:endParaRPr lang="en-US" dirty="0"/>
          </a:p>
        </p:txBody>
      </p:sp>
    </p:spTree>
    <p:extLst>
      <p:ext uri="{BB962C8B-B14F-4D97-AF65-F5344CB8AC3E}">
        <p14:creationId xmlns:p14="http://schemas.microsoft.com/office/powerpoint/2010/main" val="1654834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1E099F-D07E-4DB9-AE8A-89E43E73D4FA}" type="slidenum">
              <a:rPr lang="en-US" smtClean="0"/>
              <a:t>‹#›</a:t>
            </a:fld>
            <a:endParaRPr lang="en-US"/>
          </a:p>
        </p:txBody>
      </p:sp>
      <p:sp>
        <p:nvSpPr>
          <p:cNvPr id="6" name="Title 1"/>
          <p:cNvSpPr>
            <a:spLocks noGrp="1"/>
          </p:cNvSpPr>
          <p:nvPr>
            <p:ph type="title" hasCustomPrompt="1"/>
          </p:nvPr>
        </p:nvSpPr>
        <p:spPr>
          <a:xfrm>
            <a:off x="0" y="722376"/>
            <a:ext cx="9144000" cy="457200"/>
          </a:xfrm>
          <a:prstGeom prst="rect">
            <a:avLst/>
          </a:prstGeom>
        </p:spPr>
        <p:txBody>
          <a:bodyPr/>
          <a:lstStyle>
            <a:lvl1pPr algn="l">
              <a:defRPr/>
            </a:lvl1pPr>
          </a:lstStyle>
          <a:p>
            <a:r>
              <a:rPr lang="en-US" dirty="0" smtClean="0"/>
              <a:t>Heading / Title</a:t>
            </a:r>
            <a:endParaRPr lang="en-US" dirty="0"/>
          </a:p>
        </p:txBody>
      </p:sp>
    </p:spTree>
    <p:extLst>
      <p:ext uri="{BB962C8B-B14F-4D97-AF65-F5344CB8AC3E}">
        <p14:creationId xmlns:p14="http://schemas.microsoft.com/office/powerpoint/2010/main" val="2804932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10" Type="http://schemas.openxmlformats.org/officeDocument/2006/relationships/image" Target="../media/image2.jpeg"/><Relationship Id="rId4" Type="http://schemas.openxmlformats.org/officeDocument/2006/relationships/theme" Target="../theme/theme1.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7.xml"/><Relationship Id="rId7"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457200" y="1219200"/>
            <a:ext cx="8229600" cy="47037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001"/>
          <p:cNvPicPr/>
          <p:nvPr/>
        </p:nvPicPr>
        <p:blipFill>
          <a:blip r:embed="rId10">
            <a:extLst>
              <a:ext uri="{28A0092B-C50C-407E-A947-70E740481C1C}">
                <a14:useLocalDpi xmlns:a14="http://schemas.microsoft.com/office/drawing/2010/main" val="0"/>
              </a:ext>
            </a:extLst>
          </a:blip>
          <a:srcRect/>
          <a:stretch>
            <a:fillRect/>
          </a:stretch>
        </p:blipFill>
        <p:spPr bwMode="auto">
          <a:xfrm>
            <a:off x="7958665" y="6268088"/>
            <a:ext cx="1143000" cy="5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1041399"/>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541868"/>
            <a:ext cx="9144000" cy="457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iming>
    <p:tnLst>
      <p:par>
        <p:cTn id="1" dur="indefinite" restart="never" nodeType="tmRoot"/>
      </p:par>
    </p:tnLst>
  </p:timing>
  <p:hf hdr="0" ftr="0" dt="0"/>
  <p:txStyles>
    <p:titleStyle>
      <a:lvl1pPr algn="r" defTabSz="914400" rtl="0" eaLnBrk="1" latinLnBrk="0" hangingPunct="1">
        <a:spcBef>
          <a:spcPct val="0"/>
        </a:spcBef>
        <a:buNone/>
        <a:defRPr sz="36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2" name="Picture 2" descr="image004"/>
          <p:cNvPicPr>
            <a:picLocks noChangeAspect="1" noChangeArrowheads="1"/>
          </p:cNvPicPr>
          <p:nvPr/>
        </p:nvPicPr>
        <p:blipFill rotWithShape="1">
          <a:blip r:embed="rId4">
            <a:extLst>
              <a:ext uri="{28A0092B-C50C-407E-A947-70E740481C1C}">
                <a14:useLocalDpi xmlns:a14="http://schemas.microsoft.com/office/drawing/2010/main" val="0"/>
              </a:ext>
            </a:extLst>
          </a:blip>
          <a:srcRect l="498" t="-8" r="16308" b="52637"/>
          <a:stretch/>
        </p:blipFill>
        <p:spPr bwMode="auto">
          <a:xfrm>
            <a:off x="0" y="0"/>
            <a:ext cx="9144000" cy="6858000"/>
          </a:xfrm>
          <a:prstGeom prst="rect">
            <a:avLst/>
          </a:prstGeom>
          <a:noFill/>
          <a:ln>
            <a:noFill/>
          </a:ln>
        </p:spPr>
      </p:pic>
      <p:sp>
        <p:nvSpPr>
          <p:cNvPr id="2" name="Title Placeholder 1"/>
          <p:cNvSpPr>
            <a:spLocks noGrp="1"/>
          </p:cNvSpPr>
          <p:nvPr>
            <p:ph type="title"/>
            <p:custDataLst>
              <p:tags r:id="rId3"/>
            </p:custDataLst>
          </p:nvPr>
        </p:nvSpPr>
        <p:spPr>
          <a:xfrm>
            <a:off x="457200" y="1447800"/>
            <a:ext cx="8229600" cy="1036639"/>
          </a:xfrm>
          <a:prstGeom prst="rect">
            <a:avLst/>
          </a:prstGeom>
        </p:spPr>
        <p:txBody>
          <a:bodyPr vert="horz" lIns="91440" tIns="45720" rIns="91440" bIns="45720" rtlCol="0" anchor="ctr">
            <a:normAutofit/>
          </a:bodyPr>
          <a:lstStyle/>
          <a:p>
            <a:r>
              <a:rPr lang="en-US" smtClean="0"/>
              <a:t>Click to edit Master title style</a:t>
            </a:r>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pic>
        <p:nvPicPr>
          <p:cNvPr id="1026" name="Picture 2" descr="C:\Requirements Team Working Directory\URS Project\G - Training\PowerPoint Presentations\DOT_FMCSA_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3127336F9EE3E4099E7C2671A0FA72C@d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19029" y="5943600"/>
            <a:ext cx="126488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84315"/>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5"/>
            </p:custDataLst>
          </p:nvPr>
        </p:nvSpPr>
        <p:spPr>
          <a:xfrm>
            <a:off x="228600" y="1295400"/>
            <a:ext cx="8686800" cy="4724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6"/>
            </p:custDataLst>
          </p:nvPr>
        </p:nvSpPr>
        <p:spPr>
          <a:xfrm>
            <a:off x="3505200" y="6324600"/>
            <a:ext cx="2133600" cy="365125"/>
          </a:xfrm>
          <a:prstGeom prst="rect">
            <a:avLst/>
          </a:prstGeom>
        </p:spPr>
        <p:txBody>
          <a:bodyPr vert="horz" lIns="91440" tIns="45720" rIns="91440" bIns="45720" rtlCol="0" anchor="ctr"/>
          <a:lstStyle>
            <a:lvl1pPr algn="ctr">
              <a:defRPr sz="1200">
                <a:solidFill>
                  <a:schemeClr val="tx1"/>
                </a:solidFill>
              </a:defRPr>
            </a:lvl1pPr>
          </a:lstStyle>
          <a:p>
            <a:fld id="{001E099F-D07E-4DB9-AE8A-89E43E73D4FA}" type="slidenum">
              <a:rPr lang="en-US" smtClean="0"/>
              <a:pPr/>
              <a:t>‹#›</a:t>
            </a:fld>
            <a:endParaRPr lang="en-US"/>
          </a:p>
        </p:txBody>
      </p:sp>
      <p:sp>
        <p:nvSpPr>
          <p:cNvPr id="10" name="Title 1"/>
          <p:cNvSpPr txBox="1">
            <a:spLocks/>
          </p:cNvSpPr>
          <p:nvPr>
            <p:custDataLst>
              <p:tags r:id="rId7"/>
            </p:custDataLst>
          </p:nvPr>
        </p:nvSpPr>
        <p:spPr>
          <a:xfrm>
            <a:off x="457200" y="1422398"/>
            <a:ext cx="8229600" cy="685800"/>
          </a:xfrm>
          <a:prstGeom prst="rect">
            <a:avLst/>
          </a:prstGeom>
        </p:spPr>
        <p:txBody>
          <a:bodyPr/>
          <a:lstStyle>
            <a:lvl1pPr algn="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cxnSp>
        <p:nvCxnSpPr>
          <p:cNvPr id="11" name="Straight Connector 10"/>
          <p:cNvCxnSpPr/>
          <p:nvPr/>
        </p:nvCxnSpPr>
        <p:spPr>
          <a:xfrm>
            <a:off x="0" y="6858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172200"/>
            <a:ext cx="9144000" cy="0"/>
          </a:xfrm>
          <a:prstGeom prst="line">
            <a:avLst/>
          </a:prstGeom>
          <a:ln w="57150">
            <a:solidFill>
              <a:srgbClr val="E9B30A"/>
            </a:solidFill>
          </a:ln>
        </p:spPr>
        <p:style>
          <a:lnRef idx="1">
            <a:schemeClr val="accent1"/>
          </a:lnRef>
          <a:fillRef idx="0">
            <a:schemeClr val="accent1"/>
          </a:fillRef>
          <a:effectRef idx="0">
            <a:schemeClr val="accent1"/>
          </a:effectRef>
          <a:fontRef idx="minor">
            <a:schemeClr val="tx1"/>
          </a:fontRef>
        </p:style>
      </p:cxnSp>
      <p:sp>
        <p:nvSpPr>
          <p:cNvPr id="7" name="Title Placeholder 6"/>
          <p:cNvSpPr>
            <a:spLocks noGrp="1"/>
          </p:cNvSpPr>
          <p:nvPr>
            <p:ph type="title"/>
            <p:custDataLst>
              <p:tags r:id="rId8"/>
            </p:custDataLst>
          </p:nvPr>
        </p:nvSpPr>
        <p:spPr>
          <a:xfrm>
            <a:off x="0" y="723543"/>
            <a:ext cx="9144000" cy="457200"/>
          </a:xfrm>
          <a:prstGeom prst="rect">
            <a:avLst/>
          </a:prstGeom>
        </p:spPr>
        <p:txBody>
          <a:bodyPr vert="horz" lIns="91440" tIns="45720" rIns="91440" bIns="45720" rtlCol="0" anchor="ctr">
            <a:noAutofit/>
          </a:bodyPr>
          <a:lstStyle/>
          <a:p>
            <a:r>
              <a:rPr lang="en-US" dirty="0" smtClean="0"/>
              <a:t>Heading / Title</a:t>
            </a:r>
            <a:endParaRPr lang="en-US" dirty="0"/>
          </a:p>
        </p:txBody>
      </p:sp>
      <p:pic>
        <p:nvPicPr>
          <p:cNvPr id="14" name="Picture 2" descr="C:\Requirements Team Working Directory\URS Project\G - Training\PowerPoint Presentations\DOT_FMCSA_bann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72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F3127336F9EE3E4099E7C2671A0FA72C@d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7168" y="6257925"/>
            <a:ext cx="891571" cy="5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59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914400" rtl="0" eaLnBrk="1" latinLnBrk="0" hangingPunct="1">
        <a:spcBef>
          <a:spcPct val="0"/>
        </a:spcBef>
        <a:buNone/>
        <a:defRPr sz="3600" b="0" i="0" u="none"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6.xml"/><Relationship Id="rId7" Type="http://schemas.openxmlformats.org/officeDocument/2006/relationships/slideLayout" Target="../slideLayouts/slideLayout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2.xml"/><Relationship Id="rId7" Type="http://schemas.openxmlformats.org/officeDocument/2006/relationships/notesSlide" Target="../notesSlides/notesSlide1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5.xml"/><Relationship Id="rId5" Type="http://schemas.openxmlformats.org/officeDocument/2006/relationships/tags" Target="../tags/tag74.xml"/><Relationship Id="rId4" Type="http://schemas.openxmlformats.org/officeDocument/2006/relationships/tags" Target="../tags/tag73.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77.xml"/><Relationship Id="rId7" Type="http://schemas.openxmlformats.org/officeDocument/2006/relationships/notesSlide" Target="../notesSlides/notesSlide1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5.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image" Target="../media/image20.pn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notesSlide" Target="../notesSlides/notesSlide13.xml"/><Relationship Id="rId5" Type="http://schemas.openxmlformats.org/officeDocument/2006/relationships/tags" Target="../tags/tag84.xml"/><Relationship Id="rId10" Type="http://schemas.openxmlformats.org/officeDocument/2006/relationships/slideLayout" Target="../slideLayouts/slideLayout5.xml"/><Relationship Id="rId4" Type="http://schemas.openxmlformats.org/officeDocument/2006/relationships/tags" Target="../tags/tag83.xml"/><Relationship Id="rId9" Type="http://schemas.openxmlformats.org/officeDocument/2006/relationships/tags" Target="../tags/tag88.xml"/></Relationships>
</file>

<file path=ppt/slides/_rels/slide1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image" Target="../media/image22.png"/><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2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14.xml"/><Relationship Id="rId5" Type="http://schemas.openxmlformats.org/officeDocument/2006/relationships/tags" Target="../tags/tag93.xml"/><Relationship Id="rId10" Type="http://schemas.openxmlformats.org/officeDocument/2006/relationships/slideLayout" Target="../slideLayouts/slideLayout5.xml"/><Relationship Id="rId4" Type="http://schemas.openxmlformats.org/officeDocument/2006/relationships/tags" Target="../tags/tag92.xml"/><Relationship Id="rId9" Type="http://schemas.openxmlformats.org/officeDocument/2006/relationships/tags" Target="../tags/tag97.xml"/></Relationships>
</file>

<file path=ppt/slides/_rels/slide15.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21.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notesSlide" Target="../notesSlides/notesSlide15.xml"/><Relationship Id="rId5" Type="http://schemas.openxmlformats.org/officeDocument/2006/relationships/tags" Target="../tags/tag102.xml"/><Relationship Id="rId10" Type="http://schemas.openxmlformats.org/officeDocument/2006/relationships/slideLayout" Target="../slideLayouts/slideLayout5.xml"/><Relationship Id="rId4" Type="http://schemas.openxmlformats.org/officeDocument/2006/relationships/tags" Target="../tags/tag101.xml"/><Relationship Id="rId9" Type="http://schemas.openxmlformats.org/officeDocument/2006/relationships/tags" Target="../tags/tag10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09.xml"/><Relationship Id="rId7" Type="http://schemas.openxmlformats.org/officeDocument/2006/relationships/notesSlide" Target="../notesSlides/notesSlide16.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5.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27.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2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notesSlide" Target="../notesSlides/notesSlide17.xml"/><Relationship Id="rId5" Type="http://schemas.openxmlformats.org/officeDocument/2006/relationships/tags" Target="../tags/tag116.xml"/><Relationship Id="rId10" Type="http://schemas.openxmlformats.org/officeDocument/2006/relationships/slideLayout" Target="../slideLayouts/slideLayout5.xml"/><Relationship Id="rId4" Type="http://schemas.openxmlformats.org/officeDocument/2006/relationships/tags" Target="../tags/tag115.xml"/><Relationship Id="rId9" Type="http://schemas.openxmlformats.org/officeDocument/2006/relationships/tags" Target="../tags/tag120.xml"/></Relationships>
</file>

<file path=ppt/slides/_rels/slide18.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29.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28.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notesSlide" Target="../notesSlides/notesSlide18.xml"/><Relationship Id="rId5" Type="http://schemas.openxmlformats.org/officeDocument/2006/relationships/tags" Target="../tags/tag125.xml"/><Relationship Id="rId10" Type="http://schemas.openxmlformats.org/officeDocument/2006/relationships/slideLayout" Target="../slideLayouts/slideLayout5.xml"/><Relationship Id="rId4" Type="http://schemas.openxmlformats.org/officeDocument/2006/relationships/tags" Target="../tags/tag124.xml"/><Relationship Id="rId9" Type="http://schemas.openxmlformats.org/officeDocument/2006/relationships/tags" Target="../tags/tag129.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32.xml"/><Relationship Id="rId7" Type="http://schemas.openxmlformats.org/officeDocument/2006/relationships/slideLayout" Target="../slideLayouts/slideLayout5.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8.xml"/><Relationship Id="rId7" Type="http://schemas.openxmlformats.org/officeDocument/2006/relationships/slideLayout" Target="../slideLayouts/slideLayout5.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44.xml"/><Relationship Id="rId7" Type="http://schemas.openxmlformats.org/officeDocument/2006/relationships/notesSlide" Target="../notesSlides/notesSlide21.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6.xml"/><Relationship Id="rId5" Type="http://schemas.openxmlformats.org/officeDocument/2006/relationships/tags" Target="../tags/tag146.xml"/><Relationship Id="rId4" Type="http://schemas.openxmlformats.org/officeDocument/2006/relationships/tags" Target="../tags/tag145.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9.xml"/><Relationship Id="rId7" Type="http://schemas.openxmlformats.org/officeDocument/2006/relationships/slideLayout" Target="../slideLayouts/slideLayout5.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55.xml"/><Relationship Id="rId7" Type="http://schemas.openxmlformats.org/officeDocument/2006/relationships/slideLayout" Target="../slideLayouts/slideLayout6.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image" Target="../media/image36.png"/><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35.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notesSlide" Target="../notesSlides/notesSlide24.xml"/><Relationship Id="rId5" Type="http://schemas.openxmlformats.org/officeDocument/2006/relationships/tags" Target="../tags/tag163.xml"/><Relationship Id="rId10" Type="http://schemas.openxmlformats.org/officeDocument/2006/relationships/slideLayout" Target="../slideLayouts/slideLayout6.xml"/><Relationship Id="rId4" Type="http://schemas.openxmlformats.org/officeDocument/2006/relationships/tags" Target="../tags/tag162.xml"/><Relationship Id="rId9" Type="http://schemas.openxmlformats.org/officeDocument/2006/relationships/tags" Target="../tags/tag167.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70.xml"/><Relationship Id="rId7" Type="http://schemas.openxmlformats.org/officeDocument/2006/relationships/slideLayout" Target="../slideLayouts/slideLayout6.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76.xml"/><Relationship Id="rId7" Type="http://schemas.openxmlformats.org/officeDocument/2006/relationships/slideLayout" Target="../slideLayouts/slideLayout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82.xml"/><Relationship Id="rId7" Type="http://schemas.openxmlformats.org/officeDocument/2006/relationships/slideLayout" Target="../slideLayouts/slideLayout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41.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40.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notesSlide" Target="../notesSlides/notesSlide28.xml"/><Relationship Id="rId5" Type="http://schemas.openxmlformats.org/officeDocument/2006/relationships/tags" Target="../tags/tag190.xml"/><Relationship Id="rId10" Type="http://schemas.openxmlformats.org/officeDocument/2006/relationships/slideLayout" Target="../slideLayouts/slideLayout6.xml"/><Relationship Id="rId4" Type="http://schemas.openxmlformats.org/officeDocument/2006/relationships/tags" Target="../tags/tag189.xml"/><Relationship Id="rId9" Type="http://schemas.openxmlformats.org/officeDocument/2006/relationships/tags" Target="../tags/tag194.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97.xml"/><Relationship Id="rId7" Type="http://schemas.openxmlformats.org/officeDocument/2006/relationships/slideLayout" Target="../slideLayouts/slideLayout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31.xml"/></Relationships>
</file>

<file path=ppt/slides/_rels/slide30.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43.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30.xml"/><Relationship Id="rId5" Type="http://schemas.openxmlformats.org/officeDocument/2006/relationships/slideLayout" Target="../slideLayouts/slideLayout6.xml"/><Relationship Id="rId4" Type="http://schemas.openxmlformats.org/officeDocument/2006/relationships/tags" Target="../tags/tag204.xml"/></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07.xml"/><Relationship Id="rId7" Type="http://schemas.openxmlformats.org/officeDocument/2006/relationships/notesSlide" Target="../notesSlides/notesSlide3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6.xml"/><Relationship Id="rId5" Type="http://schemas.openxmlformats.org/officeDocument/2006/relationships/tags" Target="../tags/tag209.xml"/><Relationship Id="rId4" Type="http://schemas.openxmlformats.org/officeDocument/2006/relationships/tags" Target="../tags/tag208.xml"/></Relationships>
</file>

<file path=ppt/slides/_rels/slide32.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45.png"/><Relationship Id="rId5" Type="http://schemas.openxmlformats.org/officeDocument/2006/relationships/tags" Target="../tags/tag214.xml"/><Relationship Id="rId10" Type="http://schemas.openxmlformats.org/officeDocument/2006/relationships/notesSlide" Target="../notesSlides/notesSlide32.xml"/><Relationship Id="rId4" Type="http://schemas.openxmlformats.org/officeDocument/2006/relationships/tags" Target="../tags/tag213.xml"/><Relationship Id="rId9"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220.xml"/><Relationship Id="rId7" Type="http://schemas.openxmlformats.org/officeDocument/2006/relationships/slideLayout" Target="../slideLayouts/slideLayout6.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26.xml"/><Relationship Id="rId7" Type="http://schemas.openxmlformats.org/officeDocument/2006/relationships/notesSlide" Target="../notesSlides/notesSlide34.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6.xml"/><Relationship Id="rId5" Type="http://schemas.openxmlformats.org/officeDocument/2006/relationships/tags" Target="../tags/tag228.xml"/><Relationship Id="rId4" Type="http://schemas.openxmlformats.org/officeDocument/2006/relationships/tags" Target="../tags/tag227.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231.xml"/><Relationship Id="rId7" Type="http://schemas.openxmlformats.org/officeDocument/2006/relationships/slideLayout" Target="../slideLayouts/slideLayout6.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237.xml"/><Relationship Id="rId7" Type="http://schemas.openxmlformats.org/officeDocument/2006/relationships/notesSlide" Target="../notesSlides/notesSlide36.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6.xml"/><Relationship Id="rId5" Type="http://schemas.openxmlformats.org/officeDocument/2006/relationships/tags" Target="../tags/tag239.xml"/><Relationship Id="rId4" Type="http://schemas.openxmlformats.org/officeDocument/2006/relationships/tags" Target="../tags/tag238.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242.xml"/><Relationship Id="rId7" Type="http://schemas.openxmlformats.org/officeDocument/2006/relationships/notesSlide" Target="../notesSlides/notesSlide37.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6.xml"/><Relationship Id="rId5" Type="http://schemas.openxmlformats.org/officeDocument/2006/relationships/tags" Target="../tags/tag244.xml"/><Relationship Id="rId4" Type="http://schemas.openxmlformats.org/officeDocument/2006/relationships/tags" Target="../tags/tag243.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47.xml"/><Relationship Id="rId7" Type="http://schemas.openxmlformats.org/officeDocument/2006/relationships/notesSlide" Target="../notesSlides/notesSlide38.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6.xml"/><Relationship Id="rId5" Type="http://schemas.openxmlformats.org/officeDocument/2006/relationships/tags" Target="../tags/tag249.xml"/><Relationship Id="rId4" Type="http://schemas.openxmlformats.org/officeDocument/2006/relationships/tags" Target="../tags/tag248.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252.xml"/><Relationship Id="rId7" Type="http://schemas.openxmlformats.org/officeDocument/2006/relationships/slideLayout" Target="../slideLayouts/slideLayout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35.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258.xml"/><Relationship Id="rId7" Type="http://schemas.openxmlformats.org/officeDocument/2006/relationships/notesSlide" Target="../notesSlides/notesSlide40.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6.xml"/><Relationship Id="rId5" Type="http://schemas.openxmlformats.org/officeDocument/2006/relationships/tags" Target="../tags/tag260.xml"/><Relationship Id="rId4" Type="http://schemas.openxmlformats.org/officeDocument/2006/relationships/tags" Target="../tags/tag259.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263.xml"/><Relationship Id="rId7" Type="http://schemas.openxmlformats.org/officeDocument/2006/relationships/notesSlide" Target="../notesSlides/notesSlide41.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slideLayout" Target="../slideLayouts/slideLayout5.xml"/><Relationship Id="rId5" Type="http://schemas.openxmlformats.org/officeDocument/2006/relationships/tags" Target="../tags/tag265.xml"/><Relationship Id="rId4" Type="http://schemas.openxmlformats.org/officeDocument/2006/relationships/tags" Target="../tags/tag264.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2.xml"/><Relationship Id="rId3" Type="http://schemas.openxmlformats.org/officeDocument/2006/relationships/tags" Target="../tags/tag268.xml"/><Relationship Id="rId7" Type="http://schemas.openxmlformats.org/officeDocument/2006/relationships/slideLayout" Target="../slideLayouts/slideLayout6.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9"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notesSlide" Target="../notesSlides/notesSlide43.xml"/><Relationship Id="rId5" Type="http://schemas.openxmlformats.org/officeDocument/2006/relationships/slideLayout" Target="../slideLayouts/slideLayout6.xml"/><Relationship Id="rId4" Type="http://schemas.openxmlformats.org/officeDocument/2006/relationships/tags" Target="../tags/tag27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notesSlide" Target="../notesSlides/notesSlide5.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4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7.xml"/><Relationship Id="rId7"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3.png"/><Relationship Id="rId5" Type="http://schemas.openxmlformats.org/officeDocument/2006/relationships/tags" Target="../tags/tag55.xml"/><Relationship Id="rId10" Type="http://schemas.openxmlformats.org/officeDocument/2006/relationships/notesSlide" Target="../notesSlides/notesSlide8.xml"/><Relationship Id="rId4" Type="http://schemas.openxmlformats.org/officeDocument/2006/relationships/tags" Target="../tags/tag54.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1.xml"/><Relationship Id="rId7" Type="http://schemas.openxmlformats.org/officeDocument/2006/relationships/notesSlide" Target="../notesSlides/notesSlide9.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6.xml"/><Relationship Id="rId5" Type="http://schemas.openxmlformats.org/officeDocument/2006/relationships/tags" Target="../tags/tag63.xml"/><Relationship Id="rId4"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ified Registration System URS"/>
          <p:cNvSpPr>
            <a:spLocks noGrp="1"/>
          </p:cNvSpPr>
          <p:nvPr>
            <p:ph type="ctrTitle"/>
            <p:custDataLst>
              <p:tags r:id="rId2"/>
            </p:custDataLst>
          </p:nvPr>
        </p:nvSpPr>
        <p:spPr>
          <a:xfrm>
            <a:off x="151993" y="772676"/>
            <a:ext cx="8821917" cy="758950"/>
          </a:xfrm>
        </p:spPr>
        <p:txBody>
          <a:bodyPr>
            <a:normAutofit/>
          </a:bodyPr>
          <a:lstStyle/>
          <a:p>
            <a:r>
              <a:rPr lang="en-US" sz="4000" b="1" dirty="0" smtClean="0"/>
              <a:t>Unified Registration System (URS)</a:t>
            </a:r>
            <a:endParaRPr lang="en-US" sz="4000" b="1" dirty="0"/>
          </a:p>
        </p:txBody>
      </p:sp>
      <p:sp>
        <p:nvSpPr>
          <p:cNvPr id="8" name="Motor Carrier Property HHG"/>
          <p:cNvSpPr txBox="1">
            <a:spLocks/>
          </p:cNvSpPr>
          <p:nvPr>
            <p:custDataLst>
              <p:tags r:id="rId3"/>
            </p:custDataLst>
          </p:nvPr>
        </p:nvSpPr>
        <p:spPr>
          <a:xfrm>
            <a:off x="151993" y="1986995"/>
            <a:ext cx="8879715" cy="372117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Motor Carrier U.S. and Canada:</a:t>
            </a:r>
          </a:p>
          <a:p>
            <a:r>
              <a:rPr lang="en-US" sz="3600" dirty="0">
                <a:latin typeface="Arial" panose="020B0604020202020204" pitchFamily="34" charset="0"/>
                <a:cs typeface="Arial" panose="020B0604020202020204" pitchFamily="34" charset="0"/>
              </a:rPr>
              <a:t>(Property and Household Goods</a:t>
            </a:r>
            <a:r>
              <a:rPr lang="en-US" sz="3600" dirty="0" smtClean="0">
                <a:latin typeface="Arial" panose="020B0604020202020204" pitchFamily="34" charset="0"/>
                <a:cs typeface="Arial" panose="020B0604020202020204" pitchFamily="34" charset="0"/>
              </a:rPr>
              <a:t>)</a:t>
            </a:r>
          </a:p>
          <a:p>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3600" b="1" dirty="0" smtClean="0"/>
              <a:t>Submit </a:t>
            </a:r>
            <a:r>
              <a:rPr lang="en-US" sz="3600" b="1" dirty="0"/>
              <a:t>an Application for New Registration</a:t>
            </a:r>
            <a:endParaRPr lang="en-US" sz="3200" b="1" dirty="0"/>
          </a:p>
        </p:txBody>
      </p:sp>
      <p:sp>
        <p:nvSpPr>
          <p:cNvPr id="6" name="Subtitle 2"/>
          <p:cNvSpPr txBox="1">
            <a:spLocks/>
          </p:cNvSpPr>
          <p:nvPr>
            <p:custDataLst>
              <p:tags r:id="rId4"/>
            </p:custDataLst>
          </p:nvPr>
        </p:nvSpPr>
        <p:spPr>
          <a:xfrm>
            <a:off x="151993" y="6085325"/>
            <a:ext cx="7627448" cy="45537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smtClean="0"/>
              <a:t>URS New Application Release for First-Time Applicants, </a:t>
            </a:r>
            <a:r>
              <a:rPr lang="en-US" sz="1800" b="1" dirty="0"/>
              <a:t> </a:t>
            </a:r>
            <a:r>
              <a:rPr lang="en-US" sz="1800" b="1" dirty="0" smtClean="0"/>
              <a:t>January 2016, v1.1</a:t>
            </a:r>
            <a:endParaRPr lang="en-US" sz="1800" b="1" dirty="0"/>
          </a:p>
        </p:txBody>
      </p:sp>
    </p:spTree>
    <p:custDataLst>
      <p:tags r:id="rId1"/>
    </p:custDataLst>
    <p:extLst>
      <p:ext uri="{BB962C8B-B14F-4D97-AF65-F5344CB8AC3E}">
        <p14:creationId xmlns:p14="http://schemas.microsoft.com/office/powerpoint/2010/main" val="197681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siness Description"/>
          <p:cNvSpPr>
            <a:spLocks noGrp="1"/>
          </p:cNvSpPr>
          <p:nvPr>
            <p:ph type="title"/>
            <p:custDataLst>
              <p:tags r:id="rId2"/>
            </p:custDataLst>
          </p:nvPr>
        </p:nvSpPr>
        <p:spPr>
          <a:xfrm>
            <a:off x="0" y="722376"/>
            <a:ext cx="9144000" cy="457200"/>
          </a:xfrm>
        </p:spPr>
        <p:txBody>
          <a:bodyPr/>
          <a:lstStyle/>
          <a:p>
            <a:r>
              <a:rPr lang="en-US" sz="2800" b="1" dirty="0" smtClean="0"/>
              <a:t>Business Description</a:t>
            </a:r>
            <a:endParaRPr lang="en-US" sz="2000" b="1" dirty="0"/>
          </a:p>
        </p:txBody>
      </p:sp>
      <p:sp>
        <p:nvSpPr>
          <p:cNvPr id="6" name="Content Placeholder 1"/>
          <p:cNvSpPr>
            <a:spLocks noGrp="1"/>
          </p:cNvSpPr>
          <p:nvPr>
            <p:ph sz="half" idx="2"/>
            <p:custDataLst>
              <p:tags r:id="rId3"/>
            </p:custDataLst>
          </p:nvPr>
        </p:nvSpPr>
        <p:spPr>
          <a:xfrm>
            <a:off x="94195" y="1316736"/>
            <a:ext cx="4477805" cy="4768588"/>
          </a:xfrm>
        </p:spPr>
        <p:txBody>
          <a:bodyPr>
            <a:normAutofit fontScale="92500" lnSpcReduction="20000"/>
          </a:bodyPr>
          <a:lstStyle/>
          <a:p>
            <a:r>
              <a:rPr lang="en-US" sz="2600" dirty="0" smtClean="0"/>
              <a:t>FMCSA needs to capture the business details regarding the Applicant:</a:t>
            </a:r>
          </a:p>
          <a:p>
            <a:endParaRPr lang="en-US" sz="1300" dirty="0" smtClean="0"/>
          </a:p>
          <a:p>
            <a:pPr lvl="1"/>
            <a:r>
              <a:rPr lang="en-US" sz="2200" dirty="0" smtClean="0"/>
              <a:t>Dunn &amp; Bradstreet Number</a:t>
            </a:r>
          </a:p>
          <a:p>
            <a:pPr lvl="1"/>
            <a:r>
              <a:rPr lang="en-US" sz="2200" dirty="0" smtClean="0"/>
              <a:t>Legal and Doing Business As Name</a:t>
            </a:r>
          </a:p>
          <a:p>
            <a:pPr lvl="1"/>
            <a:r>
              <a:rPr lang="en-US" sz="2200" dirty="0" smtClean="0"/>
              <a:t>Principal Place of Business Addresses</a:t>
            </a:r>
          </a:p>
          <a:p>
            <a:pPr lvl="1"/>
            <a:r>
              <a:rPr lang="en-US" sz="2200" dirty="0" smtClean="0"/>
              <a:t>Telephone, Fax, and Cell Numbers</a:t>
            </a:r>
          </a:p>
          <a:p>
            <a:pPr lvl="1"/>
            <a:r>
              <a:rPr lang="en-US" sz="2200" dirty="0" smtClean="0"/>
              <a:t>EIN or SSN</a:t>
            </a:r>
          </a:p>
          <a:p>
            <a:pPr lvl="1"/>
            <a:r>
              <a:rPr lang="en-US" sz="2200" dirty="0" smtClean="0"/>
              <a:t>If applicable, Canadian NCS Number</a:t>
            </a:r>
          </a:p>
          <a:p>
            <a:pPr lvl="1"/>
            <a:r>
              <a:rPr lang="en-US" sz="2200" dirty="0" smtClean="0"/>
              <a:t>If applicable, Mexico RFC Number</a:t>
            </a:r>
          </a:p>
          <a:p>
            <a:pPr lvl="1"/>
            <a:r>
              <a:rPr lang="en-US" sz="2200" dirty="0" smtClean="0"/>
              <a:t>Unit of Government</a:t>
            </a:r>
            <a:endParaRPr lang="en-US" dirty="0" smtClean="0"/>
          </a:p>
        </p:txBody>
      </p:sp>
      <p:sp>
        <p:nvSpPr>
          <p:cNvPr id="11" name="Content Placeholder 2"/>
          <p:cNvSpPr>
            <a:spLocks noGrp="1"/>
          </p:cNvSpPr>
          <p:nvPr>
            <p:ph sz="half" idx="2"/>
            <p:custDataLst>
              <p:tags r:id="rId4"/>
            </p:custDataLst>
          </p:nvPr>
        </p:nvSpPr>
        <p:spPr>
          <a:xfrm>
            <a:off x="4571999" y="4567425"/>
            <a:ext cx="4477806" cy="1517899"/>
          </a:xfrm>
        </p:spPr>
        <p:txBody>
          <a:bodyPr>
            <a:noAutofit/>
          </a:bodyPr>
          <a:lstStyle/>
          <a:p>
            <a:pPr marL="201168" lvl="1" indent="-274320">
              <a:spcBef>
                <a:spcPts val="19"/>
              </a:spcBef>
            </a:pPr>
            <a:endParaRPr lang="en-US" sz="900" dirty="0" smtClean="0"/>
          </a:p>
          <a:p>
            <a:pPr marL="201168" lvl="1" indent="-274320">
              <a:spcBef>
                <a:spcPts val="19"/>
              </a:spcBef>
            </a:pPr>
            <a:r>
              <a:rPr lang="en-US" dirty="0" smtClean="0"/>
              <a:t>Form </a:t>
            </a:r>
            <a:r>
              <a:rPr lang="en-US" dirty="0"/>
              <a:t>of </a:t>
            </a:r>
            <a:r>
              <a:rPr lang="en-US" dirty="0" smtClean="0"/>
              <a:t>Business</a:t>
            </a:r>
          </a:p>
          <a:p>
            <a:pPr marL="201168" lvl="1" indent="-274320">
              <a:spcBef>
                <a:spcPts val="19"/>
              </a:spcBef>
            </a:pPr>
            <a:r>
              <a:rPr lang="en-US" dirty="0" smtClean="0"/>
              <a:t>Ownership </a:t>
            </a:r>
            <a:r>
              <a:rPr lang="en-US" dirty="0"/>
              <a:t>and </a:t>
            </a:r>
            <a:r>
              <a:rPr lang="en-US" dirty="0" smtClean="0"/>
              <a:t>Control</a:t>
            </a:r>
          </a:p>
          <a:p>
            <a:pPr marL="201168" lvl="1" indent="-274320">
              <a:spcBef>
                <a:spcPts val="19"/>
              </a:spcBef>
            </a:pPr>
            <a:r>
              <a:rPr lang="en-US" dirty="0" smtClean="0"/>
              <a:t>Company </a:t>
            </a:r>
            <a:r>
              <a:rPr lang="en-US" dirty="0"/>
              <a:t>Contact Names, </a:t>
            </a:r>
            <a:r>
              <a:rPr lang="en-US" dirty="0" smtClean="0"/>
              <a:t>Titles, </a:t>
            </a:r>
            <a:r>
              <a:rPr lang="en-US" dirty="0"/>
              <a:t>and </a:t>
            </a:r>
            <a:r>
              <a:rPr lang="en-US" dirty="0" smtClean="0"/>
              <a:t>Addresses</a:t>
            </a:r>
          </a:p>
          <a:p>
            <a:pPr lvl="1"/>
            <a:endParaRPr lang="en-US" dirty="0" smtClean="0"/>
          </a:p>
          <a:p>
            <a:endParaRPr lang="en-US" sz="2000" dirty="0" smtClean="0"/>
          </a:p>
          <a:p>
            <a:endParaRPr lang="en-US" sz="2000" dirty="0"/>
          </a:p>
        </p:txBody>
      </p:sp>
      <p:pic>
        <p:nvPicPr>
          <p:cNvPr id="9" name="Picture 2" descr="Screenshot of the URS Business Description page."/>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4572000" y="2366469"/>
            <a:ext cx="4325112" cy="212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1999" y="1179576"/>
            <a:ext cx="4325113" cy="1035104"/>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10</a:t>
            </a:fld>
            <a:endParaRPr lang="en-US">
              <a:solidFill>
                <a:prstClr val="black"/>
              </a:solidFill>
            </a:endParaRPr>
          </a:p>
        </p:txBody>
      </p:sp>
    </p:spTree>
    <p:custDataLst>
      <p:tags r:id="rId1"/>
    </p:custDataLst>
    <p:extLst>
      <p:ext uri="{BB962C8B-B14F-4D97-AF65-F5344CB8AC3E}">
        <p14:creationId xmlns:p14="http://schemas.microsoft.com/office/powerpoint/2010/main" val="3210979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p:cNvSpPr>
            <a:spLocks noGrp="1"/>
          </p:cNvSpPr>
          <p:nvPr>
            <p:ph type="title"/>
            <p:custDataLst>
              <p:tags r:id="rId2"/>
            </p:custDataLst>
          </p:nvPr>
        </p:nvSpPr>
        <p:spPr>
          <a:xfrm>
            <a:off x="0" y="722376"/>
            <a:ext cx="9144000" cy="457200"/>
          </a:xfrm>
        </p:spPr>
        <p:txBody>
          <a:bodyPr/>
          <a:lstStyle/>
          <a:p>
            <a:r>
              <a:rPr lang="en-US" sz="2800" b="1" dirty="0" smtClean="0"/>
              <a:t>Operation Classification</a:t>
            </a:r>
            <a:endParaRPr lang="en-US" sz="2800" b="1" dirty="0"/>
          </a:p>
        </p:txBody>
      </p:sp>
      <p:sp>
        <p:nvSpPr>
          <p:cNvPr id="6" name="Content Placeholder 1"/>
          <p:cNvSpPr txBox="1">
            <a:spLocks/>
          </p:cNvSpPr>
          <p:nvPr>
            <p:custDataLst>
              <p:tags r:id="rId3"/>
            </p:custDataLst>
          </p:nvPr>
        </p:nvSpPr>
        <p:spPr>
          <a:xfrm>
            <a:off x="94195" y="1316736"/>
            <a:ext cx="447780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planned operation:</a:t>
            </a:r>
          </a:p>
          <a:p>
            <a:endParaRPr lang="en-US" sz="1200" dirty="0" smtClean="0">
              <a:solidFill>
                <a:prstClr val="black"/>
              </a:solidFill>
            </a:endParaRPr>
          </a:p>
          <a:p>
            <a:pPr lvl="1"/>
            <a:r>
              <a:rPr lang="en-US" sz="2000" dirty="0" smtClean="0">
                <a:solidFill>
                  <a:prstClr val="black"/>
                </a:solidFill>
              </a:rPr>
              <a:t>Intermodal Equipment Provider</a:t>
            </a:r>
          </a:p>
          <a:p>
            <a:pPr lvl="1"/>
            <a:r>
              <a:rPr lang="en-US" sz="2000" dirty="0" smtClean="0">
                <a:solidFill>
                  <a:prstClr val="black"/>
                </a:solidFill>
              </a:rPr>
              <a:t>Transporting Property</a:t>
            </a:r>
          </a:p>
          <a:p>
            <a:pPr lvl="1"/>
            <a:r>
              <a:rPr lang="en-US" sz="2000" dirty="0" smtClean="0">
                <a:solidFill>
                  <a:prstClr val="black"/>
                </a:solidFill>
              </a:rPr>
              <a:t>Broker Services (Property, HHG)</a:t>
            </a:r>
          </a:p>
          <a:p>
            <a:pPr lvl="1"/>
            <a:r>
              <a:rPr lang="en-US" sz="2000" dirty="0" smtClean="0">
                <a:solidFill>
                  <a:prstClr val="black"/>
                </a:solidFill>
              </a:rPr>
              <a:t>Type of Cargo or Property Transporting</a:t>
            </a:r>
          </a:p>
          <a:p>
            <a:pPr lvl="1"/>
            <a:r>
              <a:rPr lang="en-US" sz="2000" dirty="0" smtClean="0">
                <a:solidFill>
                  <a:prstClr val="black"/>
                </a:solidFill>
              </a:rPr>
              <a:t>Transporting passengers</a:t>
            </a:r>
          </a:p>
          <a:p>
            <a:pPr lvl="1"/>
            <a:r>
              <a:rPr lang="en-US" sz="2000" dirty="0" smtClean="0">
                <a:solidFill>
                  <a:prstClr val="black"/>
                </a:solidFill>
              </a:rPr>
              <a:t>Freight Forwarder Services</a:t>
            </a:r>
          </a:p>
          <a:p>
            <a:pPr lvl="1"/>
            <a:r>
              <a:rPr lang="en-US" sz="2000" dirty="0" smtClean="0">
                <a:solidFill>
                  <a:prstClr val="black"/>
                </a:solidFill>
              </a:rPr>
              <a:t>Cargo </a:t>
            </a:r>
            <a:r>
              <a:rPr lang="en-US" sz="2000" dirty="0">
                <a:solidFill>
                  <a:prstClr val="black"/>
                </a:solidFill>
              </a:rPr>
              <a:t>Tank </a:t>
            </a:r>
            <a:r>
              <a:rPr lang="en-US" sz="2000" dirty="0" smtClean="0">
                <a:solidFill>
                  <a:prstClr val="black"/>
                </a:solidFill>
              </a:rPr>
              <a:t>Facility</a:t>
            </a:r>
          </a:p>
          <a:p>
            <a:pPr lvl="1"/>
            <a:r>
              <a:rPr lang="en-US" sz="2000" dirty="0" smtClean="0">
                <a:solidFill>
                  <a:prstClr val="black"/>
                </a:solidFill>
              </a:rPr>
              <a:t>Driveaway </a:t>
            </a:r>
            <a:r>
              <a:rPr lang="en-US" sz="2000" dirty="0">
                <a:solidFill>
                  <a:prstClr val="black"/>
                </a:solidFill>
              </a:rPr>
              <a:t>or </a:t>
            </a:r>
            <a:r>
              <a:rPr lang="en-US" sz="2000" dirty="0" smtClean="0">
                <a:solidFill>
                  <a:prstClr val="black"/>
                </a:solidFill>
              </a:rPr>
              <a:t>Towaway</a:t>
            </a:r>
          </a:p>
          <a:p>
            <a:pPr lvl="1"/>
            <a:r>
              <a:rPr lang="en-US" sz="2000" dirty="0" smtClean="0">
                <a:solidFill>
                  <a:prstClr val="black"/>
                </a:solidFill>
              </a:rPr>
              <a:t>Classification </a:t>
            </a:r>
            <a:r>
              <a:rPr lang="en-US" sz="2000" dirty="0">
                <a:solidFill>
                  <a:prstClr val="black"/>
                </a:solidFill>
              </a:rPr>
              <a:t>of </a:t>
            </a:r>
            <a:r>
              <a:rPr lang="en-US" sz="2000" dirty="0" smtClean="0">
                <a:solidFill>
                  <a:prstClr val="black"/>
                </a:solidFill>
              </a:rPr>
              <a:t>Cargo</a:t>
            </a:r>
            <a:endParaRPr lang="en-US" sz="2000" dirty="0">
              <a:solidFill>
                <a:prstClr val="black"/>
              </a:solidFill>
            </a:endParaRPr>
          </a:p>
        </p:txBody>
      </p:sp>
      <p:pic>
        <p:nvPicPr>
          <p:cNvPr id="1026" name="Picture 2" descr="Screenshot of the URS Operation Classification pag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2674684"/>
            <a:ext cx="4477805" cy="2676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custDataLst>
              <p:tags r:id="rId4"/>
            </p:custDataLst>
          </p:nvPr>
        </p:nvSpPr>
        <p:spPr>
          <a:xfrm>
            <a:off x="4571999" y="1179575"/>
            <a:ext cx="4477805"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   </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11</a:t>
            </a:fld>
            <a:endParaRPr lang="en-US">
              <a:solidFill>
                <a:prstClr val="black"/>
              </a:solidFill>
            </a:endParaRPr>
          </a:p>
        </p:txBody>
      </p:sp>
    </p:spTree>
    <p:custDataLst>
      <p:tags r:id="rId1"/>
    </p:custDataLst>
    <p:extLst>
      <p:ext uri="{BB962C8B-B14F-4D97-AF65-F5344CB8AC3E}">
        <p14:creationId xmlns:p14="http://schemas.microsoft.com/office/powerpoint/2010/main" val="540566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319191"/>
            <a:ext cx="4477805"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operate as an Intermodal Equipment Provider (IEP)? </a:t>
            </a:r>
          </a:p>
        </p:txBody>
      </p:sp>
      <p:pic>
        <p:nvPicPr>
          <p:cNvPr id="1026" name="Picture 2" descr="Will the Applicant operate as an Intermodal Equipment Provider (IEP)?  &#10;If the Applicant will NOT operate as an IEP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20" y="2973628"/>
            <a:ext cx="443865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custDataLst>
              <p:tags r:id="rId4"/>
            </p:custDataLst>
          </p:nvPr>
        </p:nvSpPr>
        <p:spPr>
          <a:xfrm>
            <a:off x="4647895" y="1319191"/>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Will the Applicant transport </a:t>
            </a:r>
            <a:r>
              <a:rPr lang="en-US" sz="2400" dirty="0"/>
              <a:t>property? </a:t>
            </a:r>
            <a:endParaRPr lang="en-US" sz="2400" dirty="0" smtClean="0"/>
          </a:p>
        </p:txBody>
      </p:sp>
      <p:pic>
        <p:nvPicPr>
          <p:cNvPr id="1027" name="Picture 3" descr="Will the Applicant transport Property?&#10;If the Applicant will transport property select the Yes box.&#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8915" y="2985898"/>
            <a:ext cx="44862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403255"/>
            <a:ext cx="2133600" cy="365125"/>
          </a:xfrm>
        </p:spPr>
        <p:txBody>
          <a:bodyPr/>
          <a:lstStyle/>
          <a:p>
            <a:fld id="{001E099F-D07E-4DB9-AE8A-89E43E73D4FA}" type="slidenum">
              <a:rPr lang="en-US" smtClean="0"/>
              <a:t>12</a:t>
            </a:fld>
            <a:endParaRPr lang="en-US"/>
          </a:p>
        </p:txBody>
      </p:sp>
    </p:spTree>
    <p:custDataLst>
      <p:tags r:id="rId1"/>
    </p:custDataLst>
    <p:extLst>
      <p:ext uri="{BB962C8B-B14F-4D97-AF65-F5344CB8AC3E}">
        <p14:creationId xmlns:p14="http://schemas.microsoft.com/office/powerpoint/2010/main" val="424486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319191"/>
            <a:ext cx="4477805"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receive compensation for the business of transporting the property belonging to others</a:t>
            </a:r>
            <a:r>
              <a:rPr lang="en-US" sz="2400" dirty="0" smtClean="0"/>
              <a:t>?</a:t>
            </a:r>
            <a:endParaRPr lang="en-US" sz="2400" dirty="0"/>
          </a:p>
        </p:txBody>
      </p:sp>
      <p:grpSp>
        <p:nvGrpSpPr>
          <p:cNvPr id="8" name="Group 7" descr="When completed, click Next in the Navigation Menu to move to the next page.&#10;"/>
          <p:cNvGrpSpPr/>
          <p:nvPr>
            <p:custDataLst>
              <p:tags r:id="rId4"/>
            </p:custDataLst>
          </p:nvPr>
        </p:nvGrpSpPr>
        <p:grpSpPr>
          <a:xfrm>
            <a:off x="122043" y="3217030"/>
            <a:ext cx="4374062" cy="2488821"/>
            <a:chOff x="122043" y="3217030"/>
            <a:chExt cx="4374062" cy="2488821"/>
          </a:xfrm>
        </p:grpSpPr>
        <p:pic>
          <p:nvPicPr>
            <p:cNvPr id="1026" name="Picture 2" descr="Screenshot depicting the &quot;Will the Applicant receive compensation for the business of transporting the property belonging to others?&quot; question.&#10;&#10;In this case, the Applicant will be compensated for transporting the property of others.  Therefore, the Yes checkbox is selected.&#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043" y="3217030"/>
              <a:ext cx="4374062" cy="2488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Rectangle 15"/>
            <p:cNvSpPr/>
            <p:nvPr>
              <p:custDataLst>
                <p:tags r:id="rId9"/>
              </p:custDataLst>
            </p:nvPr>
          </p:nvSpPr>
          <p:spPr>
            <a:xfrm>
              <a:off x="1889825" y="4825545"/>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 </a:t>
              </a:r>
              <a:r>
                <a:rPr lang="en-US" sz="1400" dirty="0" smtClean="0">
                  <a:solidFill>
                    <a:schemeClr val="tx1"/>
                  </a:solidFill>
                </a:rPr>
                <a:t>or</a:t>
              </a:r>
              <a:r>
                <a:rPr lang="en-US" sz="1400" b="1" i="1" dirty="0" smtClean="0">
                  <a:solidFill>
                    <a:schemeClr val="tx1"/>
                  </a:solidFill>
                </a:rPr>
                <a:t> No</a:t>
              </a:r>
              <a:endParaRPr lang="en-US" sz="1400" b="1" i="1" dirty="0">
                <a:solidFill>
                  <a:schemeClr val="tx1"/>
                </a:solidFill>
              </a:endParaRPr>
            </a:p>
          </p:txBody>
        </p:sp>
        <p:cxnSp>
          <p:nvCxnSpPr>
            <p:cNvPr id="15" name="Straight Arrow Connector 14"/>
            <p:cNvCxnSpPr>
              <a:stCxn id="16" idx="1"/>
            </p:cNvCxnSpPr>
            <p:nvPr/>
          </p:nvCxnSpPr>
          <p:spPr>
            <a:xfrm flipH="1">
              <a:off x="1612095" y="4949910"/>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3" name="Content Placeholder 1"/>
          <p:cNvSpPr txBox="1">
            <a:spLocks/>
          </p:cNvSpPr>
          <p:nvPr>
            <p:custDataLst>
              <p:tags r:id="rId5"/>
            </p:custDataLst>
          </p:nvPr>
        </p:nvSpPr>
        <p:spPr>
          <a:xfrm>
            <a:off x="4647895" y="1319191"/>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Property will the Applicant transport? </a:t>
            </a:r>
            <a:r>
              <a:rPr lang="en-US" sz="2400" dirty="0" smtClean="0"/>
              <a:t>(</a:t>
            </a:r>
            <a:r>
              <a:rPr lang="en-US" sz="2400" dirty="0"/>
              <a:t>Select all that apply</a:t>
            </a:r>
            <a:r>
              <a:rPr lang="en-US" sz="2400" dirty="0" smtClean="0"/>
              <a:t>)</a:t>
            </a:r>
          </a:p>
        </p:txBody>
      </p:sp>
      <p:grpSp>
        <p:nvGrpSpPr>
          <p:cNvPr id="9" name="Group 8" descr="Screenshot depicting the &quot;What type of Property will the Applicant transport?&quot; question with icons for each of the types of property.  Users must select all types of property that apply utilizing the provided checkboxes.&#10;&#10;In this case, the Applicant will transport both Household Goods and Other Non-hazardous freight.  Therefore, both of these checkboxes are selected.&#10;"/>
          <p:cNvGrpSpPr/>
          <p:nvPr>
            <p:custDataLst>
              <p:tags r:id="rId6"/>
            </p:custDataLst>
          </p:nvPr>
        </p:nvGrpSpPr>
        <p:grpSpPr>
          <a:xfrm>
            <a:off x="4647895" y="3217031"/>
            <a:ext cx="4382462" cy="2797273"/>
            <a:chOff x="4647895" y="3217031"/>
            <a:chExt cx="4382462" cy="2797273"/>
          </a:xfrm>
        </p:grpSpPr>
        <p:pic>
          <p:nvPicPr>
            <p:cNvPr id="1027" name="Picture 3" descr="What type of Property will the Applicant transport? (Select all that apply)  &#10;Select Household Goods and any other types of property the Applicant will transpo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7895" y="3217031"/>
              <a:ext cx="4382462" cy="2488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3" name="Rectangle 22"/>
            <p:cNvSpPr/>
            <p:nvPr>
              <p:custDataLst>
                <p:tags r:id="rId8"/>
              </p:custDataLst>
            </p:nvPr>
          </p:nvSpPr>
          <p:spPr>
            <a:xfrm>
              <a:off x="5179160" y="5554060"/>
              <a:ext cx="2884010" cy="460244"/>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Household Goods </a:t>
              </a:r>
              <a:r>
                <a:rPr lang="en-US" sz="1400" dirty="0" smtClean="0">
                  <a:solidFill>
                    <a:schemeClr val="tx1"/>
                  </a:solidFill>
                </a:rPr>
                <a:t>and any other types of property to transport</a:t>
              </a:r>
              <a:endParaRPr lang="en-US" sz="1400" dirty="0">
                <a:solidFill>
                  <a:schemeClr val="tx1"/>
                </a:solidFill>
              </a:endParaRPr>
            </a:p>
          </p:txBody>
        </p:sp>
      </p:grpSp>
      <p:sp>
        <p:nvSpPr>
          <p:cNvPr id="4" name="Slide Number Placeholder 3"/>
          <p:cNvSpPr>
            <a:spLocks noGrp="1"/>
          </p:cNvSpPr>
          <p:nvPr>
            <p:ph type="sldNum" sz="quarter" idx="12"/>
            <p:custDataLst>
              <p:tags r:id="rId7"/>
            </p:custDataLst>
          </p:nvPr>
        </p:nvSpPr>
        <p:spPr>
          <a:xfrm>
            <a:off x="3505200" y="6403255"/>
            <a:ext cx="2133600" cy="365125"/>
          </a:xfrm>
        </p:spPr>
        <p:txBody>
          <a:bodyPr/>
          <a:lstStyle/>
          <a:p>
            <a:fld id="{001E099F-D07E-4DB9-AE8A-89E43E73D4FA}" type="slidenum">
              <a:rPr lang="en-US" smtClean="0"/>
              <a:t>13</a:t>
            </a:fld>
            <a:endParaRPr lang="en-US"/>
          </a:p>
        </p:txBody>
      </p:sp>
    </p:spTree>
    <p:custDataLst>
      <p:tags r:id="rId1"/>
    </p:custDataLst>
    <p:extLst>
      <p:ext uri="{BB962C8B-B14F-4D97-AF65-F5344CB8AC3E}">
        <p14:creationId xmlns:p14="http://schemas.microsoft.com/office/powerpoint/2010/main" val="1517402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3" name="Content Placeholder 1"/>
          <p:cNvSpPr txBox="1">
            <a:spLocks/>
          </p:cNvSpPr>
          <p:nvPr>
            <p:custDataLst>
              <p:tags r:id="rId3"/>
            </p:custDataLst>
          </p:nvPr>
        </p:nvSpPr>
        <p:spPr>
          <a:xfrm>
            <a:off x="157042" y="1332096"/>
            <a:ext cx="4566748"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Non-Hazardous Materials across state lines, </a:t>
            </a:r>
            <a:r>
              <a:rPr lang="en-US" sz="2400" dirty="0" smtClean="0"/>
              <a:t>otherwise known as Interstate </a:t>
            </a:r>
            <a:r>
              <a:rPr lang="en-US" sz="2400" dirty="0"/>
              <a:t>Commerce?</a:t>
            </a:r>
          </a:p>
        </p:txBody>
      </p:sp>
      <p:grpSp>
        <p:nvGrpSpPr>
          <p:cNvPr id="3" name="Group 2" descr="Screenshot depicting the &quot;Will the Applicant transport Non-Hazardous Materials across state lines, otherwise known as Interstate Commerce?&quot; question.&#10;&#10;In this case, the Applicant will transport Non-Hazardous Materials across state lines.  Therefore, the Yes checkbox is selected.&#10;"/>
          <p:cNvGrpSpPr/>
          <p:nvPr>
            <p:custDataLst>
              <p:tags r:id="rId4"/>
            </p:custDataLst>
          </p:nvPr>
        </p:nvGrpSpPr>
        <p:grpSpPr>
          <a:xfrm>
            <a:off x="71979" y="3272558"/>
            <a:ext cx="4394612" cy="2669742"/>
            <a:chOff x="71979" y="3272558"/>
            <a:chExt cx="4394612" cy="2669742"/>
          </a:xfrm>
        </p:grpSpPr>
        <p:pic>
          <p:nvPicPr>
            <p:cNvPr id="2050" name="Picture 2" descr="Will the Applicant transport Non-Hazardous Materials across state lines, otherwise known as Interstate Commerce?&#10;If the Applicant will transport Non-Hazardous Materials across state lines, otherwise Interstate Commerce, select the Yes box.&#10;If the Applicant will NOT transport Non-Hazardous Materials across state lines, select the No bo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79" y="3272558"/>
              <a:ext cx="4394612" cy="2669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Rectangle 31"/>
            <p:cNvSpPr/>
            <p:nvPr>
              <p:custDataLst>
                <p:tags r:id="rId9"/>
              </p:custDataLst>
            </p:nvPr>
          </p:nvSpPr>
          <p:spPr>
            <a:xfrm>
              <a:off x="1736055" y="4810021"/>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 </a:t>
              </a:r>
              <a:r>
                <a:rPr lang="en-US" sz="1400" dirty="0" smtClean="0">
                  <a:solidFill>
                    <a:schemeClr val="tx1"/>
                  </a:solidFill>
                </a:rPr>
                <a:t>or</a:t>
              </a:r>
              <a:r>
                <a:rPr lang="en-US" sz="1400" b="1" i="1" dirty="0" smtClean="0">
                  <a:solidFill>
                    <a:schemeClr val="tx1"/>
                  </a:solidFill>
                </a:rPr>
                <a:t> No</a:t>
              </a:r>
              <a:endParaRPr lang="en-US" sz="1400" b="1" i="1" dirty="0">
                <a:solidFill>
                  <a:schemeClr val="tx1"/>
                </a:solidFill>
              </a:endParaRPr>
            </a:p>
          </p:txBody>
        </p:sp>
        <p:cxnSp>
          <p:nvCxnSpPr>
            <p:cNvPr id="31" name="Straight Arrow Connector 30"/>
            <p:cNvCxnSpPr>
              <a:stCxn id="32" idx="1"/>
            </p:cNvCxnSpPr>
            <p:nvPr/>
          </p:nvCxnSpPr>
          <p:spPr>
            <a:xfrm flipH="1">
              <a:off x="1458325" y="4934386"/>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26" name="Content Placeholder 1"/>
          <p:cNvSpPr txBox="1">
            <a:spLocks/>
          </p:cNvSpPr>
          <p:nvPr>
            <p:custDataLst>
              <p:tags r:id="rId5"/>
            </p:custDataLst>
          </p:nvPr>
        </p:nvSpPr>
        <p:spPr>
          <a:xfrm>
            <a:off x="4875579" y="1328037"/>
            <a:ext cx="4052163"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their own property?</a:t>
            </a:r>
          </a:p>
        </p:txBody>
      </p:sp>
      <p:grpSp>
        <p:nvGrpSpPr>
          <p:cNvPr id="7" name="Group 6" descr="Screenshot depicting the &quot;Will the Applicant transport their own property?&quot; question.&#10;&#10;In this case, the Applicant will transport their own property.  Therefore, the Yes checkbox is selected.&#10;"/>
          <p:cNvGrpSpPr/>
          <p:nvPr>
            <p:custDataLst>
              <p:tags r:id="rId6"/>
            </p:custDataLst>
          </p:nvPr>
        </p:nvGrpSpPr>
        <p:grpSpPr>
          <a:xfrm>
            <a:off x="4671518" y="3272558"/>
            <a:ext cx="4373187" cy="2656727"/>
            <a:chOff x="4671518" y="3272558"/>
            <a:chExt cx="4373187" cy="2656727"/>
          </a:xfrm>
        </p:grpSpPr>
        <p:pic>
          <p:nvPicPr>
            <p:cNvPr id="2051" name="Picture 3" descr="Will the Applicant transport their own property?&#10;If the Applicant will transport their own property, select the Yes box.&#10;If the Applicant will NOT transport their own property, select the No box.  The system will guide you to the next question asking if the Applicant will transport any Passeng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1518" y="3272558"/>
              <a:ext cx="4373187" cy="26567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custDataLst>
                <p:tags r:id="rId8"/>
              </p:custDataLst>
            </p:nvPr>
          </p:nvSpPr>
          <p:spPr>
            <a:xfrm>
              <a:off x="6412919" y="4607429"/>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 </a:t>
              </a:r>
              <a:r>
                <a:rPr lang="en-US" sz="1400" dirty="0" smtClean="0">
                  <a:solidFill>
                    <a:schemeClr val="tx1"/>
                  </a:solidFill>
                </a:rPr>
                <a:t>or</a:t>
              </a:r>
              <a:r>
                <a:rPr lang="en-US" sz="1400" b="1" i="1" dirty="0" smtClean="0">
                  <a:solidFill>
                    <a:schemeClr val="tx1"/>
                  </a:solidFill>
                </a:rPr>
                <a:t> No</a:t>
              </a:r>
              <a:endParaRPr lang="en-US" sz="1400" b="1" i="1" dirty="0">
                <a:solidFill>
                  <a:schemeClr val="tx1"/>
                </a:solidFill>
              </a:endParaRPr>
            </a:p>
          </p:txBody>
        </p:sp>
        <p:cxnSp>
          <p:nvCxnSpPr>
            <p:cNvPr id="29" name="Straight Arrow Connector 28"/>
            <p:cNvCxnSpPr>
              <a:stCxn id="33" idx="1"/>
            </p:cNvCxnSpPr>
            <p:nvPr/>
          </p:nvCxnSpPr>
          <p:spPr>
            <a:xfrm flipH="1">
              <a:off x="6135189" y="4731794"/>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403255"/>
            <a:ext cx="2133600" cy="365125"/>
          </a:xfrm>
        </p:spPr>
        <p:txBody>
          <a:bodyPr/>
          <a:lstStyle/>
          <a:p>
            <a:fld id="{001E099F-D07E-4DB9-AE8A-89E43E73D4FA}" type="slidenum">
              <a:rPr lang="en-US" smtClean="0"/>
              <a:t>14</a:t>
            </a:fld>
            <a:endParaRPr lang="en-US"/>
          </a:p>
        </p:txBody>
      </p:sp>
    </p:spTree>
    <p:custDataLst>
      <p:tags r:id="rId1"/>
    </p:custDataLst>
    <p:extLst>
      <p:ext uri="{BB962C8B-B14F-4D97-AF65-F5344CB8AC3E}">
        <p14:creationId xmlns:p14="http://schemas.microsoft.com/office/powerpoint/2010/main" val="1888004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5355"/>
            <a:ext cx="9144000" cy="457200"/>
          </a:xfrm>
        </p:spPr>
        <p:txBody>
          <a:bodyPr/>
          <a:lstStyle/>
          <a:p>
            <a:r>
              <a:rPr lang="en-US" sz="2800" b="1" dirty="0" smtClean="0"/>
              <a:t>Operation Classification </a:t>
            </a:r>
            <a:r>
              <a:rPr lang="en-US" sz="1800" b="1" dirty="0" smtClean="0"/>
              <a:t>(Cont.)</a:t>
            </a:r>
            <a:endParaRPr lang="en-US" sz="1800" b="1" dirty="0"/>
          </a:p>
        </p:txBody>
      </p:sp>
      <p:sp>
        <p:nvSpPr>
          <p:cNvPr id="12" name="Content Placeholder 1"/>
          <p:cNvSpPr txBox="1">
            <a:spLocks/>
          </p:cNvSpPr>
          <p:nvPr>
            <p:custDataLst>
              <p:tags r:id="rId3"/>
            </p:custDataLst>
          </p:nvPr>
        </p:nvSpPr>
        <p:spPr>
          <a:xfrm>
            <a:off x="94195" y="1223494"/>
            <a:ext cx="4477805" cy="157854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Property will the Applicant transport? </a:t>
            </a:r>
            <a:r>
              <a:rPr lang="en-US" sz="2400" dirty="0" smtClean="0"/>
              <a:t>(</a:t>
            </a:r>
            <a:r>
              <a:rPr lang="en-US" sz="2400" dirty="0"/>
              <a:t>Select all that apply)</a:t>
            </a:r>
          </a:p>
        </p:txBody>
      </p:sp>
      <p:grpSp>
        <p:nvGrpSpPr>
          <p:cNvPr id="7" name="Group 6" descr="Screenshot depicting the &quot;What type of Property will the Applicant transport?&quot; question with icons for both Hazardous and Non-Hazardous Materials.  Users must select all that apply.&#10;&#10;In this case, the Applicant will transport Non-Hazardous Materials.  Therefore, the Non-Hazardous Materials checkbox is selected.&#10;"/>
          <p:cNvGrpSpPr/>
          <p:nvPr>
            <p:custDataLst>
              <p:tags r:id="rId4"/>
            </p:custDataLst>
          </p:nvPr>
        </p:nvGrpSpPr>
        <p:grpSpPr>
          <a:xfrm>
            <a:off x="62296" y="3216808"/>
            <a:ext cx="4399632" cy="2889783"/>
            <a:chOff x="62296" y="3216808"/>
            <a:chExt cx="4399632" cy="2889783"/>
          </a:xfrm>
        </p:grpSpPr>
        <p:pic>
          <p:nvPicPr>
            <p:cNvPr id="6" name="Picture 2" descr="What type of Property will the Applicant transport? (Select all that apply)&#10;Select Non-Hazardous Material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96" y="3216808"/>
              <a:ext cx="4399632" cy="25639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Rectangle 21"/>
            <p:cNvSpPr/>
            <p:nvPr>
              <p:custDataLst>
                <p:tags r:id="rId9"/>
              </p:custDataLst>
            </p:nvPr>
          </p:nvSpPr>
          <p:spPr>
            <a:xfrm>
              <a:off x="441675" y="5620203"/>
              <a:ext cx="2537994" cy="486388"/>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Non-Hazardous Materials</a:t>
              </a:r>
              <a:endParaRPr lang="en-US" sz="1400" b="1" i="1" dirty="0">
                <a:solidFill>
                  <a:schemeClr val="tx1"/>
                </a:solidFill>
              </a:endParaRPr>
            </a:p>
          </p:txBody>
        </p:sp>
        <p:cxnSp>
          <p:nvCxnSpPr>
            <p:cNvPr id="21" name="Straight Arrow Connector 20"/>
            <p:cNvCxnSpPr>
              <a:stCxn id="22" idx="0"/>
            </p:cNvCxnSpPr>
            <p:nvPr/>
          </p:nvCxnSpPr>
          <p:spPr>
            <a:xfrm flipV="1">
              <a:off x="1710671" y="5359155"/>
              <a:ext cx="0" cy="261048"/>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3" name="Content Placeholder 1"/>
          <p:cNvSpPr txBox="1">
            <a:spLocks/>
          </p:cNvSpPr>
          <p:nvPr>
            <p:custDataLst>
              <p:tags r:id="rId5"/>
            </p:custDataLst>
          </p:nvPr>
        </p:nvSpPr>
        <p:spPr>
          <a:xfrm>
            <a:off x="4647894" y="1223494"/>
            <a:ext cx="4404665" cy="176052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Non-Hazardous Materials across state lines, </a:t>
            </a:r>
            <a:r>
              <a:rPr lang="en-US" sz="2400" dirty="0" smtClean="0"/>
              <a:t>otherwise known as </a:t>
            </a:r>
            <a:r>
              <a:rPr lang="en-US" sz="2400" dirty="0"/>
              <a:t>Interstate Commerce?</a:t>
            </a:r>
          </a:p>
        </p:txBody>
      </p:sp>
      <p:grpSp>
        <p:nvGrpSpPr>
          <p:cNvPr id="8" name="Group 7" descr="Screenshot depicting the &quot;Will the Applicant transport Non-Hazardous Materials across state lines, otherwise known as Interstate Commerce?&quot; question.&#10;&#10;In this case, the Applicant will transport Non-Hazardous Materials across state lines.  Therefore, the Yes checkbox is selected.&#10;"/>
          <p:cNvGrpSpPr/>
          <p:nvPr>
            <p:custDataLst>
              <p:tags r:id="rId6"/>
            </p:custDataLst>
          </p:nvPr>
        </p:nvGrpSpPr>
        <p:grpSpPr>
          <a:xfrm>
            <a:off x="4647894" y="3216808"/>
            <a:ext cx="4404665" cy="2600790"/>
            <a:chOff x="4647894" y="3216808"/>
            <a:chExt cx="4404665" cy="2600790"/>
          </a:xfrm>
        </p:grpSpPr>
        <p:pic>
          <p:nvPicPr>
            <p:cNvPr id="3075" name="Picture 3" descr="Will the Applicant transport Non-Hazardous Materials across state lines, otherwise known as Interstate Commerce?&#10;If the Applicant will transport Non-Hazardous Materials across state lines, otherwise Interstate Commerce, select the Yes box.&#10;If the Applicant will NOT transport Non-Hazardous Materials across state lines, select the No 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7894" y="3216808"/>
              <a:ext cx="4404665" cy="26007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Rectangle 31"/>
            <p:cNvSpPr/>
            <p:nvPr>
              <p:custDataLst>
                <p:tags r:id="rId8"/>
              </p:custDataLst>
            </p:nvPr>
          </p:nvSpPr>
          <p:spPr>
            <a:xfrm>
              <a:off x="6446969" y="4705654"/>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Yes </a:t>
              </a:r>
              <a:r>
                <a:rPr lang="en-US" sz="1400" dirty="0" smtClean="0">
                  <a:solidFill>
                    <a:schemeClr val="tx1"/>
                  </a:solidFill>
                </a:rPr>
                <a:t>or</a:t>
              </a:r>
              <a:r>
                <a:rPr lang="en-US" sz="1400" b="1" i="1" dirty="0" smtClean="0">
                  <a:solidFill>
                    <a:schemeClr val="tx1"/>
                  </a:solidFill>
                </a:rPr>
                <a:t> No</a:t>
              </a:r>
              <a:endParaRPr lang="en-US" sz="1400" b="1" i="1" dirty="0">
                <a:solidFill>
                  <a:schemeClr val="tx1"/>
                </a:solidFill>
              </a:endParaRPr>
            </a:p>
          </p:txBody>
        </p:sp>
        <p:cxnSp>
          <p:nvCxnSpPr>
            <p:cNvPr id="31" name="Straight Arrow Connector 30"/>
            <p:cNvCxnSpPr>
              <a:stCxn id="32" idx="1"/>
            </p:cNvCxnSpPr>
            <p:nvPr/>
          </p:nvCxnSpPr>
          <p:spPr>
            <a:xfrm flipH="1">
              <a:off x="6169239" y="4830019"/>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403255"/>
            <a:ext cx="2133600" cy="365125"/>
          </a:xfrm>
        </p:spPr>
        <p:txBody>
          <a:bodyPr/>
          <a:lstStyle/>
          <a:p>
            <a:fld id="{001E099F-D07E-4DB9-AE8A-89E43E73D4FA}" type="slidenum">
              <a:rPr lang="en-US" smtClean="0"/>
              <a:t>15</a:t>
            </a:fld>
            <a:endParaRPr lang="en-US"/>
          </a:p>
        </p:txBody>
      </p:sp>
    </p:spTree>
    <p:custDataLst>
      <p:tags r:id="rId1"/>
    </p:custDataLst>
    <p:extLst>
      <p:ext uri="{BB962C8B-B14F-4D97-AF65-F5344CB8AC3E}">
        <p14:creationId xmlns:p14="http://schemas.microsoft.com/office/powerpoint/2010/main" val="96845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2" name="Content Placeholder 1"/>
          <p:cNvSpPr txBox="1">
            <a:spLocks/>
          </p:cNvSpPr>
          <p:nvPr>
            <p:custDataLst>
              <p:tags r:id="rId3"/>
            </p:custDataLst>
          </p:nvPr>
        </p:nvSpPr>
        <p:spPr>
          <a:xfrm>
            <a:off x="94195" y="1316737"/>
            <a:ext cx="447780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transport any Passengers?</a:t>
            </a:r>
            <a:endParaRPr lang="en-US" sz="2400" dirty="0" smtClean="0"/>
          </a:p>
        </p:txBody>
      </p:sp>
      <p:pic>
        <p:nvPicPr>
          <p:cNvPr id="5122" name="Picture 2" descr="Will the Applicant transport any Passengers?&#10;If the Applicant will NOT transport any Passengers, select the No box.&#10;Click Next in the Navigation Menu to move to the nex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90" y="2973630"/>
            <a:ext cx="44767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ontent Placeholder 1"/>
          <p:cNvSpPr txBox="1">
            <a:spLocks/>
          </p:cNvSpPr>
          <p:nvPr>
            <p:custDataLst>
              <p:tags r:id="rId4"/>
            </p:custDataLst>
          </p:nvPr>
        </p:nvSpPr>
        <p:spPr>
          <a:xfrm>
            <a:off x="4799685" y="1324270"/>
            <a:ext cx="4252875" cy="150510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Will the Applicant </a:t>
            </a:r>
            <a:r>
              <a:rPr lang="en-US" sz="2400" dirty="0" smtClean="0"/>
              <a:t>provide Property and/or Household Goods (HHG) </a:t>
            </a:r>
            <a:r>
              <a:rPr lang="en-US" sz="2400" dirty="0"/>
              <a:t>Broker services?</a:t>
            </a:r>
            <a:endParaRPr lang="en-US" sz="2400" dirty="0" smtClean="0"/>
          </a:p>
        </p:txBody>
      </p:sp>
      <p:pic>
        <p:nvPicPr>
          <p:cNvPr id="16" name="Picture 4" descr="Will the Applicant provide Property and/or Household Goods (HHG) Broker services?&#10;If the Applicant will NOT provide Broker services, select the No box. &#10;Click Next in the Navigation Menu to move to the next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3890" y="2983882"/>
            <a:ext cx="4391025" cy="273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661260" y="6313010"/>
            <a:ext cx="2133600" cy="365125"/>
          </a:xfrm>
        </p:spPr>
        <p:txBody>
          <a:bodyPr/>
          <a:lstStyle/>
          <a:p>
            <a:fld id="{001E099F-D07E-4DB9-AE8A-89E43E73D4FA}" type="slidenum">
              <a:rPr lang="en-US" smtClean="0"/>
              <a:t>16</a:t>
            </a:fld>
            <a:endParaRPr lang="en-US" dirty="0"/>
          </a:p>
        </p:txBody>
      </p:sp>
    </p:spTree>
    <p:custDataLst>
      <p:tags r:id="rId1"/>
    </p:custDataLst>
    <p:extLst>
      <p:ext uri="{BB962C8B-B14F-4D97-AF65-F5344CB8AC3E}">
        <p14:creationId xmlns:p14="http://schemas.microsoft.com/office/powerpoint/2010/main" val="1540012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33" name="Content Placeholder 1"/>
          <p:cNvSpPr txBox="1">
            <a:spLocks/>
          </p:cNvSpPr>
          <p:nvPr>
            <p:custDataLst>
              <p:tags r:id="rId3"/>
            </p:custDataLst>
          </p:nvPr>
        </p:nvSpPr>
        <p:spPr>
          <a:xfrm>
            <a:off x="123338" y="1316736"/>
            <a:ext cx="4279848" cy="112562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provide Freight Forwarder services?</a:t>
            </a:r>
          </a:p>
        </p:txBody>
      </p:sp>
      <p:grpSp>
        <p:nvGrpSpPr>
          <p:cNvPr id="3" name="Group 2" descr="Screenshot depicting the &quot;Will the Applicant provide Freight Forwarder services?&quot; question.&#10;&#10;In this case, the Applicant will not provide Freight Forwarder services.  Therefore, the No checkbox is selected.&#10;&#10;"/>
          <p:cNvGrpSpPr/>
          <p:nvPr>
            <p:custDataLst>
              <p:tags r:id="rId4"/>
            </p:custDataLst>
          </p:nvPr>
        </p:nvGrpSpPr>
        <p:grpSpPr>
          <a:xfrm>
            <a:off x="123338" y="2973630"/>
            <a:ext cx="4363242" cy="2732220"/>
            <a:chOff x="170091" y="2913112"/>
            <a:chExt cx="4233096" cy="2752530"/>
          </a:xfrm>
        </p:grpSpPr>
        <p:pic>
          <p:nvPicPr>
            <p:cNvPr id="4098" name="Picture 2" descr="Will the Applicant provide Freight Forwarder services?&#10;If the Applicant will NOT provide Freight Forwarder services, select the No bo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091" y="2913112"/>
              <a:ext cx="4233096" cy="2752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5" name="Rectangle 34"/>
            <p:cNvSpPr/>
            <p:nvPr>
              <p:custDataLst>
                <p:tags r:id="rId9"/>
              </p:custDataLst>
            </p:nvPr>
          </p:nvSpPr>
          <p:spPr>
            <a:xfrm>
              <a:off x="1830232" y="4413742"/>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Select </a:t>
              </a:r>
              <a:r>
                <a:rPr lang="en-US" sz="1400" b="1" i="1" dirty="0" smtClean="0">
                  <a:solidFill>
                    <a:prstClr val="black"/>
                  </a:solidFill>
                </a:rPr>
                <a:t>No</a:t>
              </a:r>
              <a:endParaRPr lang="en-US" sz="1400" b="1" i="1" dirty="0">
                <a:solidFill>
                  <a:prstClr val="black"/>
                </a:solidFill>
              </a:endParaRPr>
            </a:p>
          </p:txBody>
        </p:sp>
        <p:cxnSp>
          <p:nvCxnSpPr>
            <p:cNvPr id="34" name="Straight Arrow Connector 33"/>
            <p:cNvCxnSpPr>
              <a:stCxn id="35" idx="1"/>
            </p:cNvCxnSpPr>
            <p:nvPr/>
          </p:nvCxnSpPr>
          <p:spPr>
            <a:xfrm flipH="1">
              <a:off x="1552502" y="4538107"/>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39" name="Content Placeholder 2"/>
          <p:cNvSpPr txBox="1">
            <a:spLocks/>
          </p:cNvSpPr>
          <p:nvPr>
            <p:custDataLst>
              <p:tags r:id="rId5"/>
            </p:custDataLst>
          </p:nvPr>
        </p:nvSpPr>
        <p:spPr>
          <a:xfrm>
            <a:off x="4611481" y="1312148"/>
            <a:ext cx="4477805" cy="11302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operate a Cargo Tank Facility?</a:t>
            </a:r>
          </a:p>
        </p:txBody>
      </p:sp>
      <p:grpSp>
        <p:nvGrpSpPr>
          <p:cNvPr id="5" name="Group 4" descr="Screenshot depicting the &quot;Will the Applicant operate a Cargo Tank Facility?&quot; question.&#10;&#10;In this case, the Applicant will not operate a Cargo Tank Facility.  Therefore, the No checkbox is selected.&#10;"/>
          <p:cNvGrpSpPr/>
          <p:nvPr>
            <p:custDataLst>
              <p:tags r:id="rId6"/>
            </p:custDataLst>
          </p:nvPr>
        </p:nvGrpSpPr>
        <p:grpSpPr>
          <a:xfrm>
            <a:off x="4649581" y="2973630"/>
            <a:ext cx="4324329" cy="2732220"/>
            <a:chOff x="4723790" y="2913112"/>
            <a:chExt cx="4174225" cy="2752530"/>
          </a:xfrm>
        </p:grpSpPr>
        <p:pic>
          <p:nvPicPr>
            <p:cNvPr id="28" name="Picture 3" descr="Will the Applicant operate a Cargo Tank Facility?&#10;If the Applicant will NOT operate a Cargo Tank Facility, select the No box.&#1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723790" y="2913112"/>
              <a:ext cx="4174225" cy="2752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 name="Rectangle 37"/>
            <p:cNvSpPr/>
            <p:nvPr>
              <p:custDataLst>
                <p:tags r:id="rId8"/>
              </p:custDataLst>
            </p:nvPr>
          </p:nvSpPr>
          <p:spPr>
            <a:xfrm>
              <a:off x="6192322" y="4289378"/>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Select </a:t>
              </a:r>
              <a:r>
                <a:rPr lang="en-US" sz="1400" b="1" i="1" dirty="0" smtClean="0">
                  <a:solidFill>
                    <a:prstClr val="black"/>
                  </a:solidFill>
                </a:rPr>
                <a:t>No</a:t>
              </a:r>
              <a:endParaRPr lang="en-US" sz="1400" b="1" i="1" dirty="0">
                <a:solidFill>
                  <a:prstClr val="black"/>
                </a:solidFill>
              </a:endParaRPr>
            </a:p>
          </p:txBody>
        </p:sp>
        <p:cxnSp>
          <p:nvCxnSpPr>
            <p:cNvPr id="37" name="Straight Arrow Connector 36"/>
            <p:cNvCxnSpPr>
              <a:stCxn id="38" idx="1"/>
            </p:cNvCxnSpPr>
            <p:nvPr/>
          </p:nvCxnSpPr>
          <p:spPr>
            <a:xfrm flipH="1">
              <a:off x="5914592" y="4413743"/>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82781" y="6313010"/>
            <a:ext cx="2133600" cy="365125"/>
          </a:xfrm>
        </p:spPr>
        <p:txBody>
          <a:bodyPr/>
          <a:lstStyle/>
          <a:p>
            <a:fld id="{001E099F-D07E-4DB9-AE8A-89E43E73D4FA}" type="slidenum">
              <a:rPr lang="en-US" smtClean="0">
                <a:solidFill>
                  <a:prstClr val="black"/>
                </a:solidFill>
              </a:rPr>
              <a:pPr/>
              <a:t>17</a:t>
            </a:fld>
            <a:endParaRPr lang="en-US">
              <a:solidFill>
                <a:prstClr val="black"/>
              </a:solidFill>
            </a:endParaRPr>
          </a:p>
        </p:txBody>
      </p:sp>
    </p:spTree>
    <p:custDataLst>
      <p:tags r:id="rId1"/>
    </p:custDataLst>
    <p:extLst>
      <p:ext uri="{BB962C8B-B14F-4D97-AF65-F5344CB8AC3E}">
        <p14:creationId xmlns:p14="http://schemas.microsoft.com/office/powerpoint/2010/main" val="2482552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23" name="Content Placeholder 1"/>
          <p:cNvSpPr txBox="1">
            <a:spLocks/>
          </p:cNvSpPr>
          <p:nvPr>
            <p:custDataLst>
              <p:tags r:id="rId3"/>
            </p:custDataLst>
          </p:nvPr>
        </p:nvSpPr>
        <p:spPr>
          <a:xfrm>
            <a:off x="65643" y="1325669"/>
            <a:ext cx="4477805" cy="11166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operate as a Driveaway?</a:t>
            </a:r>
            <a:endParaRPr lang="en-US" sz="2400" dirty="0" smtClean="0">
              <a:solidFill>
                <a:prstClr val="black"/>
              </a:solidFill>
            </a:endParaRPr>
          </a:p>
        </p:txBody>
      </p:sp>
      <p:grpSp>
        <p:nvGrpSpPr>
          <p:cNvPr id="3" name="Group 2" descr="Screenshot depicting the &quot;Will the Applicant operate as a Driveaway?&quot; question.&#10;&#10;In this case, the Applicant will not operate as a Driveaway.  Therefore, the No checkbox is selected.&#10;"/>
          <p:cNvGrpSpPr/>
          <p:nvPr>
            <p:custDataLst>
              <p:tags r:id="rId4"/>
            </p:custDataLst>
          </p:nvPr>
        </p:nvGrpSpPr>
        <p:grpSpPr>
          <a:xfrm>
            <a:off x="164151" y="2973630"/>
            <a:ext cx="4322147" cy="2732220"/>
            <a:chOff x="221301" y="2973630"/>
            <a:chExt cx="4166487" cy="2732220"/>
          </a:xfrm>
        </p:grpSpPr>
        <p:pic>
          <p:nvPicPr>
            <p:cNvPr id="5122" name="Picture 2" descr="Will the Applicant operate as a Driveaway?&#10;If the Applicant will NOT operate as a Driveaway, select the No box.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301" y="2973630"/>
              <a:ext cx="4166487" cy="27322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8" name="Rectangle 27"/>
            <p:cNvSpPr/>
            <p:nvPr>
              <p:custDataLst>
                <p:tags r:id="rId9"/>
              </p:custDataLst>
            </p:nvPr>
          </p:nvSpPr>
          <p:spPr>
            <a:xfrm>
              <a:off x="1889825" y="4215375"/>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Select </a:t>
              </a:r>
              <a:r>
                <a:rPr lang="en-US" sz="1400" b="1" i="1" dirty="0" smtClean="0">
                  <a:solidFill>
                    <a:prstClr val="black"/>
                  </a:solidFill>
                </a:rPr>
                <a:t>No</a:t>
              </a:r>
              <a:endParaRPr lang="en-US" sz="1400" b="1" i="1" dirty="0">
                <a:solidFill>
                  <a:prstClr val="black"/>
                </a:solidFill>
              </a:endParaRPr>
            </a:p>
          </p:txBody>
        </p:sp>
        <p:cxnSp>
          <p:nvCxnSpPr>
            <p:cNvPr id="27" name="Straight Arrow Connector 26"/>
            <p:cNvCxnSpPr>
              <a:stCxn id="28" idx="1"/>
            </p:cNvCxnSpPr>
            <p:nvPr/>
          </p:nvCxnSpPr>
          <p:spPr>
            <a:xfrm flipH="1">
              <a:off x="1612095" y="4339740"/>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8" name="Content Placeholder 2"/>
          <p:cNvSpPr txBox="1">
            <a:spLocks/>
          </p:cNvSpPr>
          <p:nvPr>
            <p:custDataLst>
              <p:tags r:id="rId5"/>
            </p:custDataLst>
          </p:nvPr>
        </p:nvSpPr>
        <p:spPr>
          <a:xfrm>
            <a:off x="4618649"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Will the Applicant operate as a </a:t>
            </a:r>
            <a:r>
              <a:rPr lang="en-US" sz="2400" dirty="0" smtClean="0">
                <a:solidFill>
                  <a:prstClr val="black"/>
                </a:solidFill>
              </a:rPr>
              <a:t>Towaway?</a:t>
            </a:r>
          </a:p>
        </p:txBody>
      </p:sp>
      <p:grpSp>
        <p:nvGrpSpPr>
          <p:cNvPr id="6" name="Group 5" descr="Screenshot depicting the &quot;Will the Applicant operate as a Towaway?&quot; question.&#10;&#10;In this case, the Applicant will not operate as a Towaway.  Therefore, the No checkbox is selected.&#10;"/>
          <p:cNvGrpSpPr/>
          <p:nvPr>
            <p:custDataLst>
              <p:tags r:id="rId6"/>
            </p:custDataLst>
          </p:nvPr>
        </p:nvGrpSpPr>
        <p:grpSpPr>
          <a:xfrm>
            <a:off x="4647590" y="2973629"/>
            <a:ext cx="4286635" cy="2732221"/>
            <a:chOff x="4723790" y="2973629"/>
            <a:chExt cx="4286635" cy="2732221"/>
          </a:xfrm>
        </p:grpSpPr>
        <p:pic>
          <p:nvPicPr>
            <p:cNvPr id="5123" name="Picture 3" descr="Will the Applicant operate as a Towaway?&#10;If the Applicant will NOT operate as a Towaway, select the No bo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3790" y="2973629"/>
              <a:ext cx="4286635" cy="27322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custDataLst>
                <p:tags r:id="rId8"/>
              </p:custDataLst>
            </p:nvPr>
          </p:nvSpPr>
          <p:spPr>
            <a:xfrm>
              <a:off x="6443525" y="4215375"/>
              <a:ext cx="1514890" cy="24872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Select </a:t>
              </a:r>
              <a:r>
                <a:rPr lang="en-US" sz="1400" b="1" i="1" dirty="0" smtClean="0">
                  <a:solidFill>
                    <a:prstClr val="black"/>
                  </a:solidFill>
                </a:rPr>
                <a:t>No</a:t>
              </a:r>
              <a:endParaRPr lang="en-US" sz="1400" b="1" i="1" dirty="0">
                <a:solidFill>
                  <a:prstClr val="black"/>
                </a:solidFill>
              </a:endParaRPr>
            </a:p>
          </p:txBody>
        </p:sp>
        <p:cxnSp>
          <p:nvCxnSpPr>
            <p:cNvPr id="32" name="Straight Arrow Connector 31"/>
            <p:cNvCxnSpPr>
              <a:stCxn id="33" idx="1"/>
            </p:cNvCxnSpPr>
            <p:nvPr/>
          </p:nvCxnSpPr>
          <p:spPr>
            <a:xfrm flipH="1">
              <a:off x="6165795" y="4339740"/>
              <a:ext cx="27773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18</a:t>
            </a:fld>
            <a:endParaRPr lang="en-US">
              <a:solidFill>
                <a:prstClr val="black"/>
              </a:solidFill>
            </a:endParaRPr>
          </a:p>
        </p:txBody>
      </p:sp>
    </p:spTree>
    <p:custDataLst>
      <p:tags r:id="rId1"/>
    </p:custDataLst>
    <p:extLst>
      <p:ext uri="{BB962C8B-B14F-4D97-AF65-F5344CB8AC3E}">
        <p14:creationId xmlns:p14="http://schemas.microsoft.com/office/powerpoint/2010/main" val="319191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16" name="Content Placeholder 1"/>
          <p:cNvSpPr txBox="1">
            <a:spLocks/>
          </p:cNvSpPr>
          <p:nvPr>
            <p:custDataLst>
              <p:tags r:id="rId3"/>
            </p:custDataLst>
          </p:nvPr>
        </p:nvSpPr>
        <p:spPr>
          <a:xfrm>
            <a:off x="94195" y="1316737"/>
            <a:ext cx="8833548" cy="752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Please select all classifications of cargo that the Applicant will transport or handle.</a:t>
            </a:r>
          </a:p>
        </p:txBody>
      </p:sp>
      <p:grpSp>
        <p:nvGrpSpPr>
          <p:cNvPr id="6" name="Group 5" descr="When completed, click Next in the Navigation Menu to move to the next page."/>
          <p:cNvGrpSpPr/>
          <p:nvPr>
            <p:custDataLst>
              <p:tags r:id="rId4"/>
            </p:custDataLst>
          </p:nvPr>
        </p:nvGrpSpPr>
        <p:grpSpPr>
          <a:xfrm>
            <a:off x="363653" y="2293503"/>
            <a:ext cx="7851307" cy="3714804"/>
            <a:chOff x="363653" y="2293503"/>
            <a:chExt cx="7851307" cy="3714804"/>
          </a:xfrm>
        </p:grpSpPr>
        <p:pic>
          <p:nvPicPr>
            <p:cNvPr id="6146" name="Picture 2" descr="Screenshot depicting icons for the classifications of cargo the Applicant will transport or handle.  Users must select all that apply utilizing the checkboxes provided.&#10;&#10;In this case, the Applicant will transport or handle General Freight and Household Goods.  Therefore, both the General Freight and Household Goods checkboxes are selected.&#10;&#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780" y="2293503"/>
              <a:ext cx="6375180" cy="32634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1" name="Rectangle 30"/>
            <p:cNvSpPr/>
            <p:nvPr>
              <p:custDataLst>
                <p:tags r:id="rId6"/>
              </p:custDataLst>
            </p:nvPr>
          </p:nvSpPr>
          <p:spPr>
            <a:xfrm>
              <a:off x="363653" y="5333518"/>
              <a:ext cx="2008403" cy="67478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a:t>
              </a:r>
              <a:r>
                <a:rPr lang="en-US" sz="1400" b="1" i="1" dirty="0" smtClean="0">
                  <a:solidFill>
                    <a:schemeClr val="tx1"/>
                  </a:solidFill>
                </a:rPr>
                <a:t>HHG </a:t>
              </a:r>
              <a:r>
                <a:rPr lang="en-US" sz="1400" dirty="0" smtClean="0">
                  <a:solidFill>
                    <a:schemeClr val="tx1"/>
                  </a:solidFill>
                </a:rPr>
                <a:t>and any  other Property to transport or handle</a:t>
              </a:r>
              <a:endParaRPr lang="en-US" sz="1400" dirty="0">
                <a:solidFill>
                  <a:schemeClr val="tx1"/>
                </a:solidFill>
              </a:endParaRPr>
            </a:p>
          </p:txBody>
        </p:sp>
        <p:cxnSp>
          <p:nvCxnSpPr>
            <p:cNvPr id="30" name="Straight Arrow Connector 29"/>
            <p:cNvCxnSpPr>
              <a:stCxn id="31" idx="3"/>
            </p:cNvCxnSpPr>
            <p:nvPr/>
          </p:nvCxnSpPr>
          <p:spPr>
            <a:xfrm flipV="1">
              <a:off x="2372056" y="5333518"/>
              <a:ext cx="863732" cy="337395"/>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19</a:t>
            </a:fld>
            <a:endParaRPr lang="en-US"/>
          </a:p>
        </p:txBody>
      </p:sp>
    </p:spTree>
    <p:custDataLst>
      <p:tags r:id="rId1"/>
    </p:custDataLst>
    <p:extLst>
      <p:ext uri="{BB962C8B-B14F-4D97-AF65-F5344CB8AC3E}">
        <p14:creationId xmlns:p14="http://schemas.microsoft.com/office/powerpoint/2010/main" val="230409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aining Objectives"/>
          <p:cNvSpPr>
            <a:spLocks noGrp="1"/>
          </p:cNvSpPr>
          <p:nvPr>
            <p:ph type="title"/>
            <p:custDataLst>
              <p:tags r:id="rId2"/>
            </p:custDataLst>
          </p:nvPr>
        </p:nvSpPr>
        <p:spPr>
          <a:xfrm>
            <a:off x="0" y="722376"/>
            <a:ext cx="9144000" cy="457200"/>
          </a:xfrm>
        </p:spPr>
        <p:txBody>
          <a:bodyPr>
            <a:noAutofit/>
          </a:bodyPr>
          <a:lstStyle/>
          <a:p>
            <a:r>
              <a:rPr lang="en-US" sz="2800" b="1" dirty="0" smtClean="0"/>
              <a:t>Training Objectives</a:t>
            </a:r>
            <a:endParaRPr lang="en-US" sz="2800" b="1" dirty="0"/>
          </a:p>
        </p:txBody>
      </p:sp>
      <p:sp>
        <p:nvSpPr>
          <p:cNvPr id="2" name="Content Placeholder 1"/>
          <p:cNvSpPr>
            <a:spLocks noGrp="1"/>
          </p:cNvSpPr>
          <p:nvPr>
            <p:ph idx="1"/>
            <p:custDataLst>
              <p:tags r:id="rId3"/>
            </p:custDataLst>
          </p:nvPr>
        </p:nvSpPr>
        <p:spPr>
          <a:xfrm>
            <a:off x="228600" y="1298448"/>
            <a:ext cx="8686800" cy="4727448"/>
          </a:xfrm>
        </p:spPr>
        <p:txBody>
          <a:bodyPr>
            <a:normAutofit/>
          </a:bodyPr>
          <a:lstStyle/>
          <a:p>
            <a:pPr marL="0" indent="0">
              <a:buNone/>
            </a:pPr>
            <a:r>
              <a:rPr lang="en-US" sz="2600" b="1" i="1" dirty="0"/>
              <a:t>Prerequisite:  </a:t>
            </a:r>
            <a:r>
              <a:rPr lang="en-US" sz="2600" i="1" dirty="0"/>
              <a:t>Completion of the training module titled </a:t>
            </a:r>
            <a:r>
              <a:rPr lang="en-US" sz="2600" b="1" i="1" dirty="0"/>
              <a:t>‘Introduction to Submit an Application for New Registration’ </a:t>
            </a:r>
          </a:p>
          <a:p>
            <a:pPr marL="0" indent="0">
              <a:buNone/>
            </a:pPr>
            <a:endParaRPr lang="en-US" sz="2000" b="1" i="1" dirty="0"/>
          </a:p>
          <a:p>
            <a:r>
              <a:rPr lang="en-US" sz="2400" dirty="0" smtClean="0"/>
              <a:t>Provide Motor Carriers of Property and Motor Carriers of Household Goods an overview for submitting an application for New Registration using the URS Online Application Process</a:t>
            </a:r>
          </a:p>
          <a:p>
            <a:pPr marL="0" indent="0">
              <a:buNone/>
            </a:pPr>
            <a:endParaRPr lang="en-US" sz="2400" dirty="0" smtClean="0"/>
          </a:p>
          <a:p>
            <a:r>
              <a:rPr lang="en-US" sz="2400" dirty="0" smtClean="0"/>
              <a:t>The functionality in this module includes the following:</a:t>
            </a:r>
            <a:endParaRPr lang="en-US" sz="2400" dirty="0"/>
          </a:p>
          <a:p>
            <a:pPr lvl="1"/>
            <a:r>
              <a:rPr lang="en-US" sz="2000" dirty="0" smtClean="0"/>
              <a:t>Completing the Application for New Registration </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2</a:t>
            </a:fld>
            <a:endParaRPr lang="en-US"/>
          </a:p>
        </p:txBody>
      </p:sp>
    </p:spTree>
    <p:custDataLst>
      <p:tags r:id="rId1"/>
    </p:custDataLst>
    <p:extLst>
      <p:ext uri="{BB962C8B-B14F-4D97-AF65-F5344CB8AC3E}">
        <p14:creationId xmlns:p14="http://schemas.microsoft.com/office/powerpoint/2010/main" val="35822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peration Classification Continued"/>
          <p:cNvSpPr>
            <a:spLocks noGrp="1"/>
          </p:cNvSpPr>
          <p:nvPr>
            <p:ph type="title"/>
            <p:custDataLst>
              <p:tags r:id="rId2"/>
            </p:custDataLst>
          </p:nvPr>
        </p:nvSpPr>
        <p:spPr>
          <a:xfrm>
            <a:off x="0" y="722376"/>
            <a:ext cx="9144000" cy="457200"/>
          </a:xfrm>
        </p:spPr>
        <p:txBody>
          <a:bodyPr/>
          <a:lstStyle/>
          <a:p>
            <a:r>
              <a:rPr lang="en-US" sz="2800" b="1" dirty="0" smtClean="0"/>
              <a:t>Operation Classification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326348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Operation Classification Summary to ensure the answers provided are correct </a:t>
            </a:r>
          </a:p>
          <a:p>
            <a:endParaRPr lang="en-US" sz="2400" dirty="0" smtClean="0"/>
          </a:p>
          <a:p>
            <a:r>
              <a:rPr lang="en-US" sz="2400" dirty="0" smtClean="0"/>
              <a:t>To change an answer, click the question text</a:t>
            </a:r>
          </a:p>
        </p:txBody>
      </p:sp>
      <p:pic>
        <p:nvPicPr>
          <p:cNvPr id="9" name="Picture 2" descr="Screenshot of the URS Operation Classification Summary page with the questions and the answers provided.  Users must ensure that the information provided is correct.&#10;&#10;To edit the answer to a question, click the question text to return to the question.  "/>
          <p:cNvPicPr>
            <a:picLocks noGrp="1" noChangeAspect="1" noChangeArrowheads="1"/>
          </p:cNvPicPr>
          <p:nvPr>
            <p:ph sz="quarter" idx="4294967295"/>
          </p:nvPr>
        </p:nvPicPr>
        <p:blipFill rotWithShape="1">
          <a:blip r:embed="rId9">
            <a:extLst>
              <a:ext uri="{28A0092B-C50C-407E-A947-70E740481C1C}">
                <a14:useLocalDpi xmlns:a14="http://schemas.microsoft.com/office/drawing/2010/main" val="0"/>
              </a:ext>
            </a:extLst>
          </a:blip>
          <a:srcRect/>
          <a:stretch/>
        </p:blipFill>
        <p:spPr bwMode="auto">
          <a:xfrm>
            <a:off x="3964840" y="1345130"/>
            <a:ext cx="5055979" cy="38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6" name="Group 15" descr="To edit an answer click the question text."/>
          <p:cNvGrpSpPr/>
          <p:nvPr>
            <p:custDataLst>
              <p:tags r:id="rId4"/>
            </p:custDataLst>
          </p:nvPr>
        </p:nvGrpSpPr>
        <p:grpSpPr>
          <a:xfrm>
            <a:off x="6165795" y="2290575"/>
            <a:ext cx="2482249" cy="527750"/>
            <a:chOff x="6165795" y="2290575"/>
            <a:chExt cx="2482249" cy="527750"/>
          </a:xfrm>
        </p:grpSpPr>
        <p:sp>
          <p:nvSpPr>
            <p:cNvPr id="15" name="Rectangle 14"/>
            <p:cNvSpPr/>
            <p:nvPr>
              <p:custDataLst>
                <p:tags r:id="rId6"/>
              </p:custDataLst>
            </p:nvPr>
          </p:nvSpPr>
          <p:spPr>
            <a:xfrm>
              <a:off x="6706098" y="2290575"/>
              <a:ext cx="1941946" cy="5277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14" name="Straight Arrow Connector 13"/>
            <p:cNvCxnSpPr/>
            <p:nvPr/>
          </p:nvCxnSpPr>
          <p:spPr>
            <a:xfrm flipH="1">
              <a:off x="6165795" y="2554451"/>
              <a:ext cx="540303"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20</a:t>
            </a:fld>
            <a:endParaRPr lang="en-US"/>
          </a:p>
        </p:txBody>
      </p:sp>
    </p:spTree>
    <p:custDataLst>
      <p:tags r:id="rId1"/>
    </p:custDataLst>
    <p:extLst>
      <p:ext uri="{BB962C8B-B14F-4D97-AF65-F5344CB8AC3E}">
        <p14:creationId xmlns:p14="http://schemas.microsoft.com/office/powerpoint/2010/main" val="2343665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p:cNvSpPr>
            <a:spLocks noGrp="1"/>
          </p:cNvSpPr>
          <p:nvPr>
            <p:ph type="title"/>
            <p:custDataLst>
              <p:tags r:id="rId2"/>
            </p:custDataLst>
          </p:nvPr>
        </p:nvSpPr>
        <p:spPr>
          <a:xfrm>
            <a:off x="0" y="722376"/>
            <a:ext cx="9144000" cy="457200"/>
          </a:xfrm>
        </p:spPr>
        <p:txBody>
          <a:bodyPr/>
          <a:lstStyle/>
          <a:p>
            <a:r>
              <a:rPr lang="en-US" sz="2800" b="1" dirty="0" smtClean="0"/>
              <a:t>Vehicles</a:t>
            </a:r>
            <a:endParaRPr lang="en-US" sz="1800" b="1" dirty="0"/>
          </a:p>
        </p:txBody>
      </p:sp>
      <p:sp>
        <p:nvSpPr>
          <p:cNvPr id="8" name="Content Placeholder 1"/>
          <p:cNvSpPr txBox="1">
            <a:spLocks/>
          </p:cNvSpPr>
          <p:nvPr>
            <p:custDataLst>
              <p:tags r:id="rId3"/>
            </p:custDataLst>
          </p:nvPr>
        </p:nvSpPr>
        <p:spPr>
          <a:xfrm>
            <a:off x="94195" y="1316736"/>
            <a:ext cx="4326015" cy="476858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Motor Vehicles being planned to operate:</a:t>
            </a:r>
          </a:p>
          <a:p>
            <a:endParaRPr lang="en-US" sz="1200" dirty="0" smtClean="0">
              <a:solidFill>
                <a:prstClr val="black"/>
              </a:solidFill>
            </a:endParaRP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non-CMVs</a:t>
            </a:r>
          </a:p>
          <a:p>
            <a:pPr lvl="1"/>
            <a:r>
              <a:rPr lang="en-US" sz="2000" dirty="0" smtClean="0">
                <a:solidFill>
                  <a:prstClr val="black"/>
                </a:solidFill>
              </a:rPr>
              <a:t>Type </a:t>
            </a:r>
            <a:r>
              <a:rPr lang="en-US" sz="2000" dirty="0">
                <a:solidFill>
                  <a:prstClr val="black"/>
                </a:solidFill>
              </a:rPr>
              <a:t>of </a:t>
            </a:r>
            <a:r>
              <a:rPr lang="en-US" sz="2000" dirty="0" smtClean="0">
                <a:solidFill>
                  <a:prstClr val="black"/>
                </a:solidFill>
              </a:rPr>
              <a:t>CMVs</a:t>
            </a:r>
          </a:p>
          <a:p>
            <a:pPr lvl="1"/>
            <a:r>
              <a:rPr lang="en-US" sz="2000" dirty="0" smtClean="0">
                <a:solidFill>
                  <a:prstClr val="black"/>
                </a:solidFill>
              </a:rPr>
              <a:t>Number of CMVs operating  in </a:t>
            </a:r>
            <a:r>
              <a:rPr lang="en-US" sz="2000" dirty="0">
                <a:solidFill>
                  <a:prstClr val="black"/>
                </a:solidFill>
              </a:rPr>
              <a:t>Canada or </a:t>
            </a:r>
            <a:r>
              <a:rPr lang="en-US" sz="2000" dirty="0" smtClean="0">
                <a:solidFill>
                  <a:prstClr val="black"/>
                </a:solidFill>
              </a:rPr>
              <a:t>Mexico</a:t>
            </a:r>
          </a:p>
          <a:p>
            <a:pPr lvl="1"/>
            <a:r>
              <a:rPr lang="en-US" sz="2000" dirty="0" smtClean="0">
                <a:solidFill>
                  <a:prstClr val="black"/>
                </a:solidFill>
              </a:rPr>
              <a:t>Number of CMVs that will operate in Canada </a:t>
            </a:r>
            <a:r>
              <a:rPr lang="en-US" sz="2000" dirty="0">
                <a:solidFill>
                  <a:prstClr val="black"/>
                </a:solidFill>
              </a:rPr>
              <a:t>or </a:t>
            </a:r>
            <a:r>
              <a:rPr lang="en-US" sz="2000" dirty="0" smtClean="0">
                <a:solidFill>
                  <a:prstClr val="black"/>
                </a:solidFill>
              </a:rPr>
              <a:t>Mexico</a:t>
            </a:r>
          </a:p>
          <a:p>
            <a:pPr lvl="1"/>
            <a:r>
              <a:rPr lang="en-US" sz="2000" dirty="0">
                <a:solidFill>
                  <a:prstClr val="black"/>
                </a:solidFill>
              </a:rPr>
              <a:t>Number of CMVs that will operate in Interstate commerce</a:t>
            </a:r>
          </a:p>
          <a:p>
            <a:pPr lvl="1"/>
            <a:r>
              <a:rPr lang="en-US" sz="2000" dirty="0">
                <a:solidFill>
                  <a:prstClr val="black"/>
                </a:solidFill>
              </a:rPr>
              <a:t>Number of CMVs that will operate in Intrastate </a:t>
            </a:r>
            <a:r>
              <a:rPr lang="en-US" sz="2000" dirty="0" smtClean="0">
                <a:solidFill>
                  <a:prstClr val="black"/>
                </a:solidFill>
              </a:rPr>
              <a:t>commerce</a:t>
            </a:r>
          </a:p>
        </p:txBody>
      </p:sp>
      <p:pic>
        <p:nvPicPr>
          <p:cNvPr id="36866" name="Picture 2" descr="Screenshot of the URS Vehicles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81219" y="2688603"/>
            <a:ext cx="4259025" cy="2048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custDataLst>
              <p:tags r:id="rId4"/>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21</a:t>
            </a:fld>
            <a:endParaRPr lang="en-US">
              <a:solidFill>
                <a:prstClr val="black"/>
              </a:solidFill>
            </a:endParaRPr>
          </a:p>
        </p:txBody>
      </p:sp>
    </p:spTree>
    <p:custDataLst>
      <p:tags r:id="rId1"/>
    </p:custDataLst>
    <p:extLst>
      <p:ext uri="{BB962C8B-B14F-4D97-AF65-F5344CB8AC3E}">
        <p14:creationId xmlns:p14="http://schemas.microsoft.com/office/powerpoint/2010/main" val="646464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22" name="Content Placeholder 1"/>
          <p:cNvSpPr txBox="1">
            <a:spLocks/>
          </p:cNvSpPr>
          <p:nvPr>
            <p:custDataLst>
              <p:tags r:id="rId3"/>
            </p:custDataLst>
          </p:nvPr>
        </p:nvSpPr>
        <p:spPr>
          <a:xfrm>
            <a:off x="94195" y="1316737"/>
            <a:ext cx="8803820" cy="7461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Provide </a:t>
            </a:r>
            <a:r>
              <a:rPr lang="en-US" sz="2400" dirty="0" smtClean="0"/>
              <a:t>the </a:t>
            </a:r>
            <a:r>
              <a:rPr lang="en-US" sz="2400" dirty="0"/>
              <a:t>number of </a:t>
            </a:r>
            <a:r>
              <a:rPr lang="en-US" sz="2400" dirty="0" smtClean="0"/>
              <a:t>non-Commercial Motor Vehicles (CMV) </a:t>
            </a:r>
            <a:r>
              <a:rPr lang="en-US" sz="2400" dirty="0"/>
              <a:t>the Applicant plans to </a:t>
            </a:r>
            <a:r>
              <a:rPr lang="en-US" sz="2400" dirty="0" smtClean="0"/>
              <a:t>operate.</a:t>
            </a:r>
          </a:p>
        </p:txBody>
      </p:sp>
      <p:grpSp>
        <p:nvGrpSpPr>
          <p:cNvPr id="2" name="Group 1" descr="Screenshot where the User must provide the number of non-Commercial Vehicles (Non-CMV) the Applicant plans to operate.  Users can utilize the up and down arrow provided to select the applicable number.&#10;"/>
          <p:cNvGrpSpPr/>
          <p:nvPr>
            <p:custDataLst>
              <p:tags r:id="rId4"/>
            </p:custDataLst>
          </p:nvPr>
        </p:nvGrpSpPr>
        <p:grpSpPr>
          <a:xfrm>
            <a:off x="1839781" y="2521889"/>
            <a:ext cx="5464440" cy="3231586"/>
            <a:chOff x="824217" y="2359058"/>
            <a:chExt cx="6603818" cy="3613733"/>
          </a:xfrm>
        </p:grpSpPr>
        <p:pic>
          <p:nvPicPr>
            <p:cNvPr id="8194" name="Picture 2" descr="Please provide the number of non-Commercial Motor Vehicles the Applicant plans to operate.&#10;Enter or use the up or down arrows to provide the number of Non-CMV(s) for property.  Enter ‘0’ if there are no vehicle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217" y="2359058"/>
              <a:ext cx="6603818" cy="36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custDataLst>
                <p:tags r:id="rId6"/>
              </p:custDataLst>
            </p:nvPr>
          </p:nvSpPr>
          <p:spPr>
            <a:xfrm>
              <a:off x="2836889" y="4052397"/>
              <a:ext cx="2921618" cy="53357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or use the up or down arrows to select a number</a:t>
              </a:r>
              <a:endParaRPr lang="en-US" sz="1400" b="1" i="1" dirty="0">
                <a:solidFill>
                  <a:schemeClr val="tx1"/>
                </a:solidFill>
              </a:endParaRPr>
            </a:p>
          </p:txBody>
        </p:sp>
        <p:cxnSp>
          <p:nvCxnSpPr>
            <p:cNvPr id="13" name="Straight Arrow Connector 12"/>
            <p:cNvCxnSpPr>
              <a:stCxn id="14" idx="1"/>
            </p:cNvCxnSpPr>
            <p:nvPr/>
          </p:nvCxnSpPr>
          <p:spPr>
            <a:xfrm flipH="1">
              <a:off x="2412543" y="4319185"/>
              <a:ext cx="424346" cy="2"/>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22</a:t>
            </a:fld>
            <a:endParaRPr lang="en-US"/>
          </a:p>
        </p:txBody>
      </p:sp>
    </p:spTree>
    <p:custDataLst>
      <p:tags r:id="rId1"/>
    </p:custDataLst>
    <p:extLst>
      <p:ext uri="{BB962C8B-B14F-4D97-AF65-F5344CB8AC3E}">
        <p14:creationId xmlns:p14="http://schemas.microsoft.com/office/powerpoint/2010/main" val="256800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8" name="Content Placeholder 1"/>
          <p:cNvSpPr txBox="1">
            <a:spLocks/>
          </p:cNvSpPr>
          <p:nvPr>
            <p:custDataLst>
              <p:tags r:id="rId3"/>
            </p:custDataLst>
          </p:nvPr>
        </p:nvSpPr>
        <p:spPr>
          <a:xfrm>
            <a:off x="94195" y="1316737"/>
            <a:ext cx="8803820"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What type of Commercial motor vehicle(s) will the Applicant operate </a:t>
            </a:r>
            <a:r>
              <a:rPr lang="en-US" sz="2400" dirty="0" smtClean="0"/>
              <a:t>(select all that apply)? </a:t>
            </a:r>
          </a:p>
        </p:txBody>
      </p:sp>
      <p:grpSp>
        <p:nvGrpSpPr>
          <p:cNvPr id="2" name="Group 1" descr="When completed, click Next in the Navigation Menu to move to the next page. &#10;"/>
          <p:cNvGrpSpPr/>
          <p:nvPr>
            <p:custDataLst>
              <p:tags r:id="rId4"/>
            </p:custDataLst>
          </p:nvPr>
        </p:nvGrpSpPr>
        <p:grpSpPr>
          <a:xfrm>
            <a:off x="641428" y="2405321"/>
            <a:ext cx="7931385" cy="3525916"/>
            <a:chOff x="641428" y="2405321"/>
            <a:chExt cx="7931385" cy="3525916"/>
          </a:xfrm>
        </p:grpSpPr>
        <p:pic>
          <p:nvPicPr>
            <p:cNvPr id="7170" name="Picture 2" descr="Screenshot depicting the &quot;What type of Commercial Motor Vehicles will the Applicant operate?&quot;  Users must select all that apply.&#10;&#10;Enter or use the up or down arrows to provide the number of vehicles planned to operate for each type of vehicle.  Enter ‘0’ if the vehicle type doesn’t apply.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8205" y="2405321"/>
              <a:ext cx="5594608" cy="35259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custDataLst>
                <p:tags r:id="rId6"/>
              </p:custDataLst>
            </p:nvPr>
          </p:nvSpPr>
          <p:spPr>
            <a:xfrm>
              <a:off x="641428" y="2897735"/>
              <a:ext cx="1897371" cy="281124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For each CMV identified, provide  how many are:</a:t>
              </a:r>
            </a:p>
            <a:p>
              <a:pPr marL="173736" indent="-173736">
                <a:buFont typeface="Arial" panose="020B0604020202020204" pitchFamily="34" charset="0"/>
                <a:buChar char="•"/>
              </a:pPr>
              <a:r>
                <a:rPr lang="en-US" sz="1400" dirty="0" smtClean="0">
                  <a:solidFill>
                    <a:schemeClr val="tx1"/>
                  </a:solidFill>
                </a:rPr>
                <a:t>Owned</a:t>
              </a:r>
            </a:p>
            <a:p>
              <a:pPr marL="173736" indent="-173736">
                <a:buFont typeface="Arial" panose="020B0604020202020204" pitchFamily="34" charset="0"/>
                <a:buChar char="•"/>
              </a:pPr>
              <a:r>
                <a:rPr lang="en-US" sz="1400" dirty="0" smtClean="0">
                  <a:solidFill>
                    <a:schemeClr val="tx1"/>
                  </a:solidFill>
                </a:rPr>
                <a:t>Term Leased</a:t>
              </a:r>
            </a:p>
            <a:p>
              <a:pPr marL="173736" indent="-173736">
                <a:buFont typeface="Arial" panose="020B0604020202020204" pitchFamily="34" charset="0"/>
                <a:buChar char="•"/>
              </a:pPr>
              <a:r>
                <a:rPr lang="en-US" sz="1400" dirty="0" smtClean="0">
                  <a:solidFill>
                    <a:schemeClr val="tx1"/>
                  </a:solidFill>
                </a:rPr>
                <a:t>Trip Leased</a:t>
              </a:r>
            </a:p>
            <a:p>
              <a:pPr marL="173736" indent="-173736">
                <a:buFont typeface="Arial" panose="020B0604020202020204" pitchFamily="34" charset="0"/>
                <a:buChar char="•"/>
              </a:pPr>
              <a:r>
                <a:rPr lang="en-US" sz="1400" dirty="0" smtClean="0">
                  <a:solidFill>
                    <a:schemeClr val="tx1"/>
                  </a:solidFill>
                </a:rPr>
                <a:t>Towaway/Driveaway</a:t>
              </a:r>
            </a:p>
            <a:p>
              <a:pPr marL="173736" indent="-173736">
                <a:buFont typeface="Arial" panose="020B0604020202020204" pitchFamily="34" charset="0"/>
                <a:buChar char="•"/>
              </a:pPr>
              <a:r>
                <a:rPr lang="en-US" sz="1400" dirty="0" smtClean="0">
                  <a:solidFill>
                    <a:schemeClr val="tx1"/>
                  </a:solidFill>
                </a:rPr>
                <a:t>Serviced</a:t>
              </a:r>
            </a:p>
            <a:p>
              <a:endParaRPr lang="en-US" sz="1400" dirty="0" smtClean="0">
                <a:solidFill>
                  <a:schemeClr val="tx1"/>
                </a:solidFill>
              </a:endParaRPr>
            </a:p>
            <a:p>
              <a:r>
                <a:rPr lang="en-US" sz="1400" dirty="0" smtClean="0">
                  <a:solidFill>
                    <a:schemeClr val="tx1"/>
                  </a:solidFill>
                </a:rPr>
                <a:t>Enter or use the up or down arrows to select a number of vehicles</a:t>
              </a:r>
              <a:endParaRPr lang="en-US" sz="1400" b="1" i="1" dirty="0">
                <a:solidFill>
                  <a:schemeClr val="tx1"/>
                </a:solidFill>
              </a:endParaRPr>
            </a:p>
          </p:txBody>
        </p:sp>
        <p:cxnSp>
          <p:nvCxnSpPr>
            <p:cNvPr id="10" name="Straight Arrow Connector 9"/>
            <p:cNvCxnSpPr/>
            <p:nvPr/>
          </p:nvCxnSpPr>
          <p:spPr>
            <a:xfrm flipV="1">
              <a:off x="2538799" y="3732582"/>
              <a:ext cx="950693" cy="1"/>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23</a:t>
            </a:fld>
            <a:endParaRPr lang="en-US"/>
          </a:p>
        </p:txBody>
      </p:sp>
    </p:spTree>
    <p:custDataLst>
      <p:tags r:id="rId1"/>
    </p:custDataLst>
    <p:extLst>
      <p:ext uri="{BB962C8B-B14F-4D97-AF65-F5344CB8AC3E}">
        <p14:creationId xmlns:p14="http://schemas.microsoft.com/office/powerpoint/2010/main" val="275701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5" y="1316737"/>
            <a:ext cx="4477805" cy="11256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Provide </a:t>
            </a:r>
            <a:r>
              <a:rPr lang="en-US" sz="2400" dirty="0">
                <a:solidFill>
                  <a:prstClr val="black"/>
                </a:solidFill>
              </a:rPr>
              <a:t>the number of </a:t>
            </a:r>
            <a:r>
              <a:rPr lang="en-US" sz="2400" dirty="0" smtClean="0">
                <a:solidFill>
                  <a:prstClr val="black"/>
                </a:solidFill>
              </a:rPr>
              <a:t>CMV(s) the </a:t>
            </a:r>
            <a:r>
              <a:rPr lang="en-US" sz="2400" dirty="0">
                <a:solidFill>
                  <a:prstClr val="black"/>
                </a:solidFill>
              </a:rPr>
              <a:t>Applicant will operate in Canada or Mexico.</a:t>
            </a:r>
            <a:endParaRPr lang="en-US" sz="2400" dirty="0" smtClean="0">
              <a:solidFill>
                <a:prstClr val="black"/>
              </a:solidFill>
            </a:endParaRPr>
          </a:p>
        </p:txBody>
      </p:sp>
      <p:grpSp>
        <p:nvGrpSpPr>
          <p:cNvPr id="3" name="Group 2" descr="Screenshot where the User must provide the number of Commercial Vehicles the Applicant will operate in Canada or Mexico.  Users can utilize the up and down arrow provided to select the applicable number for each field."/>
          <p:cNvGrpSpPr/>
          <p:nvPr>
            <p:custDataLst>
              <p:tags r:id="rId4"/>
            </p:custDataLst>
          </p:nvPr>
        </p:nvGrpSpPr>
        <p:grpSpPr>
          <a:xfrm>
            <a:off x="94195" y="3081085"/>
            <a:ext cx="4377267" cy="2777165"/>
            <a:chOff x="94195" y="2928685"/>
            <a:chExt cx="4377267" cy="2777165"/>
          </a:xfrm>
        </p:grpSpPr>
        <p:pic>
          <p:nvPicPr>
            <p:cNvPr id="10242" name="Picture 2" descr="Provide the number of CMV(s) the Applicant will operate in Canada or Mexico.  &#10;Enter or use the up or down arrows to provide the number of CMV(s) the Applicant will operate in Canada or Mexico.  Enter ‘0’ if there are no CMV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195" y="2928685"/>
              <a:ext cx="4377267" cy="2777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Rectangle 23"/>
            <p:cNvSpPr/>
            <p:nvPr>
              <p:custDataLst>
                <p:tags r:id="rId9"/>
              </p:custDataLst>
            </p:nvPr>
          </p:nvSpPr>
          <p:spPr>
            <a:xfrm>
              <a:off x="1417097" y="4441849"/>
              <a:ext cx="2034825"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23" name="Straight Arrow Connector 22"/>
            <p:cNvCxnSpPr/>
            <p:nvPr/>
          </p:nvCxnSpPr>
          <p:spPr>
            <a:xfrm flipH="1">
              <a:off x="1089745" y="4722599"/>
              <a:ext cx="327352"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9" name="Content Placeholder 2"/>
          <p:cNvSpPr txBox="1">
            <a:spLocks/>
          </p:cNvSpPr>
          <p:nvPr>
            <p:custDataLst>
              <p:tags r:id="rId5"/>
            </p:custDataLst>
          </p:nvPr>
        </p:nvSpPr>
        <p:spPr>
          <a:xfrm>
            <a:off x="4647895" y="1316736"/>
            <a:ext cx="4279848" cy="15051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Provide </a:t>
            </a:r>
            <a:r>
              <a:rPr lang="en-US" sz="2400" dirty="0">
                <a:solidFill>
                  <a:prstClr val="black"/>
                </a:solidFill>
              </a:rPr>
              <a:t>the number of </a:t>
            </a:r>
            <a:r>
              <a:rPr lang="en-US" sz="2400" dirty="0" smtClean="0">
                <a:solidFill>
                  <a:prstClr val="black"/>
                </a:solidFill>
              </a:rPr>
              <a:t>CMVs the </a:t>
            </a:r>
            <a:r>
              <a:rPr lang="en-US" sz="2400" dirty="0">
                <a:solidFill>
                  <a:prstClr val="black"/>
                </a:solidFill>
              </a:rPr>
              <a:t>Applicant </a:t>
            </a:r>
            <a:r>
              <a:rPr lang="en-US" sz="2400" dirty="0" smtClean="0">
                <a:solidFill>
                  <a:prstClr val="black"/>
                </a:solidFill>
              </a:rPr>
              <a:t>will </a:t>
            </a:r>
            <a:r>
              <a:rPr lang="en-US" sz="2400" dirty="0">
                <a:solidFill>
                  <a:prstClr val="black"/>
                </a:solidFill>
              </a:rPr>
              <a:t>operate solely in </a:t>
            </a:r>
            <a:r>
              <a:rPr lang="en-US" sz="2400" b="1" i="1" dirty="0">
                <a:solidFill>
                  <a:prstClr val="black"/>
                </a:solidFill>
              </a:rPr>
              <a:t>Interstate </a:t>
            </a:r>
            <a:r>
              <a:rPr lang="en-US" sz="2400" dirty="0">
                <a:solidFill>
                  <a:prstClr val="black"/>
                </a:solidFill>
              </a:rPr>
              <a:t>Commerce.</a:t>
            </a:r>
          </a:p>
        </p:txBody>
      </p:sp>
      <p:grpSp>
        <p:nvGrpSpPr>
          <p:cNvPr id="6" name="Group 5" descr="Screenshot where the User must provide the number of Commercial Vehicles the Applicant will operate solely in Interstate Commerce.  Users can utilize the up and down arrow provided to select the applicable number."/>
          <p:cNvGrpSpPr/>
          <p:nvPr>
            <p:custDataLst>
              <p:tags r:id="rId6"/>
            </p:custDataLst>
          </p:nvPr>
        </p:nvGrpSpPr>
        <p:grpSpPr>
          <a:xfrm>
            <a:off x="4647895" y="3081084"/>
            <a:ext cx="4401910" cy="2777165"/>
            <a:chOff x="4647895" y="2928684"/>
            <a:chExt cx="4401910" cy="2777165"/>
          </a:xfrm>
        </p:grpSpPr>
        <p:pic>
          <p:nvPicPr>
            <p:cNvPr id="10243" name="Picture 3" descr="Provide the number of CMVs the Applicant will operate solely in Interstate Commerce.&#10;Enter or use the up or down arrows to provide the number of CMV(s) the Applicant will operate in solely in Interstate Commerce.  Enter ‘0’ if there are no CMV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7895" y="2928684"/>
              <a:ext cx="4401910" cy="2777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custDataLst>
                <p:tags r:id="rId8"/>
              </p:custDataLst>
            </p:nvPr>
          </p:nvSpPr>
          <p:spPr>
            <a:xfrm>
              <a:off x="5937103" y="4550265"/>
              <a:ext cx="2100849"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32" name="Straight Arrow Connector 31"/>
            <p:cNvCxnSpPr>
              <a:stCxn id="33" idx="1"/>
            </p:cNvCxnSpPr>
            <p:nvPr/>
          </p:nvCxnSpPr>
          <p:spPr>
            <a:xfrm flipH="1" flipV="1">
              <a:off x="5638801" y="4550265"/>
              <a:ext cx="298302" cy="33790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24</a:t>
            </a:fld>
            <a:endParaRPr lang="en-US">
              <a:solidFill>
                <a:prstClr val="black"/>
              </a:solidFill>
            </a:endParaRPr>
          </a:p>
        </p:txBody>
      </p:sp>
    </p:spTree>
    <p:custDataLst>
      <p:tags r:id="rId1"/>
    </p:custDataLst>
    <p:extLst>
      <p:ext uri="{BB962C8B-B14F-4D97-AF65-F5344CB8AC3E}">
        <p14:creationId xmlns:p14="http://schemas.microsoft.com/office/powerpoint/2010/main" val="3113232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5" y="1316737"/>
            <a:ext cx="8939338"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Provide the number of CMVs the Applicant will operate solely in </a:t>
            </a:r>
            <a:r>
              <a:rPr lang="en-US" sz="2400" b="1" i="1" dirty="0" smtClean="0">
                <a:solidFill>
                  <a:prstClr val="black"/>
                </a:solidFill>
              </a:rPr>
              <a:t>Intrastate</a:t>
            </a:r>
            <a:r>
              <a:rPr lang="en-US" sz="2400" dirty="0" smtClean="0">
                <a:solidFill>
                  <a:prstClr val="black"/>
                </a:solidFill>
              </a:rPr>
              <a:t> </a:t>
            </a:r>
            <a:r>
              <a:rPr lang="en-US" sz="2400" dirty="0">
                <a:solidFill>
                  <a:prstClr val="black"/>
                </a:solidFill>
              </a:rPr>
              <a:t>Commerce.</a:t>
            </a:r>
          </a:p>
        </p:txBody>
      </p:sp>
      <p:grpSp>
        <p:nvGrpSpPr>
          <p:cNvPr id="6" name="Group 5" descr="Screenshot where the User must provide the number of Commercial Vehicles the Applicant will operate solely in Intrastate Commerce.  Users can utilize the up and down arrow provided to select the applicable number."/>
          <p:cNvGrpSpPr/>
          <p:nvPr>
            <p:custDataLst>
              <p:tags r:id="rId4"/>
            </p:custDataLst>
          </p:nvPr>
        </p:nvGrpSpPr>
        <p:grpSpPr>
          <a:xfrm>
            <a:off x="1839780" y="2342276"/>
            <a:ext cx="5492691" cy="3475551"/>
            <a:chOff x="1771590" y="2342276"/>
            <a:chExt cx="5560881" cy="3475551"/>
          </a:xfrm>
        </p:grpSpPr>
        <p:pic>
          <p:nvPicPr>
            <p:cNvPr id="11266" name="Picture 2" descr="Provide the number of CMVs the Applicant will operate solely in Intrastate Commerce.&#10;Enter or use the up or down arrows to provide the number of CMV(s) the Applicant will operate in solely in Intrastate Commerce.  Enter ‘0’ if there are no CMV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1590" y="2342276"/>
              <a:ext cx="5560881" cy="34755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p:cNvSpPr/>
            <p:nvPr>
              <p:custDataLst>
                <p:tags r:id="rId6"/>
              </p:custDataLst>
            </p:nvPr>
          </p:nvSpPr>
          <p:spPr>
            <a:xfrm>
              <a:off x="3515955" y="4241007"/>
              <a:ext cx="2388740"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32" name="Straight Arrow Connector 31"/>
            <p:cNvCxnSpPr>
              <a:stCxn id="33" idx="1"/>
            </p:cNvCxnSpPr>
            <p:nvPr/>
          </p:nvCxnSpPr>
          <p:spPr>
            <a:xfrm flipH="1" flipV="1">
              <a:off x="3061805" y="4391441"/>
              <a:ext cx="454150" cy="187466"/>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25</a:t>
            </a:fld>
            <a:endParaRPr lang="en-US">
              <a:solidFill>
                <a:prstClr val="black"/>
              </a:solidFill>
            </a:endParaRPr>
          </a:p>
        </p:txBody>
      </p:sp>
    </p:spTree>
    <p:custDataLst>
      <p:tags r:id="rId1"/>
    </p:custDataLst>
    <p:extLst>
      <p:ext uri="{BB962C8B-B14F-4D97-AF65-F5344CB8AC3E}">
        <p14:creationId xmlns:p14="http://schemas.microsoft.com/office/powerpoint/2010/main" val="1348979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hicles Continued"/>
          <p:cNvSpPr>
            <a:spLocks noGrp="1"/>
          </p:cNvSpPr>
          <p:nvPr>
            <p:ph type="title"/>
            <p:custDataLst>
              <p:tags r:id="rId2"/>
            </p:custDataLst>
          </p:nvPr>
        </p:nvSpPr>
        <p:spPr>
          <a:xfrm>
            <a:off x="0" y="722376"/>
            <a:ext cx="9144000" cy="457200"/>
          </a:xfrm>
        </p:spPr>
        <p:txBody>
          <a:bodyPr/>
          <a:lstStyle/>
          <a:p>
            <a:r>
              <a:rPr lang="en-US" sz="2800" b="1" dirty="0" smtClean="0"/>
              <a:t>Vehicles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5" y="1316737"/>
            <a:ext cx="4022435" cy="47685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Vehicles Summary to ensure the answers provided are correct </a:t>
            </a:r>
          </a:p>
          <a:p>
            <a:endParaRPr lang="en-US" sz="2400" dirty="0" smtClean="0"/>
          </a:p>
          <a:p>
            <a:r>
              <a:rPr lang="en-US" sz="2400" dirty="0" smtClean="0"/>
              <a:t>To change an answer, click the question text</a:t>
            </a:r>
          </a:p>
          <a:p>
            <a:endParaRPr lang="en-US" sz="2400" dirty="0" smtClean="0"/>
          </a:p>
        </p:txBody>
      </p:sp>
      <p:grpSp>
        <p:nvGrpSpPr>
          <p:cNvPr id="3" name="Group 2" descr="Screenshot of the URS Vehicles Summary page with the questions and the answers provided.  Users must ensure that the information provided is correct.&#10;&#10;To edit the answer to a question, click the question text to return to the question. &#10;"/>
          <p:cNvGrpSpPr/>
          <p:nvPr>
            <p:custDataLst>
              <p:tags r:id="rId4"/>
            </p:custDataLst>
          </p:nvPr>
        </p:nvGrpSpPr>
        <p:grpSpPr>
          <a:xfrm>
            <a:off x="4496105" y="744919"/>
            <a:ext cx="4553700" cy="5288827"/>
            <a:chOff x="4496105" y="744919"/>
            <a:chExt cx="4553700" cy="5288827"/>
          </a:xfrm>
        </p:grpSpPr>
        <p:pic>
          <p:nvPicPr>
            <p:cNvPr id="8194" name="Picture 2" descr="Review the Vehicles Summary of questions and answers to ensure the information provided is correct.&#10;To edit the answer to a question, click the question text to return to the questi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6105" y="744919"/>
              <a:ext cx="4553700" cy="5288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custDataLst>
                <p:tags r:id="rId6"/>
              </p:custDataLst>
            </p:nvPr>
          </p:nvSpPr>
          <p:spPr>
            <a:xfrm>
              <a:off x="6905749" y="2670050"/>
              <a:ext cx="1941946" cy="5277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8" name="Straight Arrow Connector 7"/>
            <p:cNvCxnSpPr/>
            <p:nvPr/>
          </p:nvCxnSpPr>
          <p:spPr>
            <a:xfrm flipH="1" flipV="1">
              <a:off x="6515375" y="2933926"/>
              <a:ext cx="390376" cy="1"/>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26</a:t>
            </a:fld>
            <a:endParaRPr lang="en-US"/>
          </a:p>
        </p:txBody>
      </p:sp>
    </p:spTree>
    <p:custDataLst>
      <p:tags r:id="rId1"/>
    </p:custDataLst>
    <p:extLst>
      <p:ext uri="{BB962C8B-B14F-4D97-AF65-F5344CB8AC3E}">
        <p14:creationId xmlns:p14="http://schemas.microsoft.com/office/powerpoint/2010/main" val="393078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p:cNvSpPr>
            <a:spLocks noGrp="1"/>
          </p:cNvSpPr>
          <p:nvPr>
            <p:ph type="title"/>
            <p:custDataLst>
              <p:tags r:id="rId2"/>
            </p:custDataLst>
          </p:nvPr>
        </p:nvSpPr>
        <p:spPr>
          <a:xfrm>
            <a:off x="0" y="722376"/>
            <a:ext cx="9144000" cy="457200"/>
          </a:xfrm>
        </p:spPr>
        <p:txBody>
          <a:bodyPr/>
          <a:lstStyle/>
          <a:p>
            <a:r>
              <a:rPr lang="en-US" sz="2800" b="1" dirty="0" smtClean="0"/>
              <a:t>Drivers</a:t>
            </a:r>
            <a:endParaRPr lang="en-US" sz="18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type of drivers the Applicant will utilize:</a:t>
            </a:r>
          </a:p>
          <a:p>
            <a:pPr marL="0" indent="0">
              <a:buFont typeface="Arial" panose="020B0604020202020204" pitchFamily="34" charset="0"/>
              <a:buNone/>
            </a:pPr>
            <a:endParaRPr lang="en-US" sz="1200" dirty="0">
              <a:solidFill>
                <a:prstClr val="black"/>
              </a:solidFill>
            </a:endParaRPr>
          </a:p>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a:t>
            </a:r>
            <a:r>
              <a:rPr lang="en-US" sz="2000" dirty="0">
                <a:solidFill>
                  <a:prstClr val="black"/>
                </a:solidFill>
              </a:rPr>
              <a:t>as </a:t>
            </a:r>
            <a:r>
              <a:rPr lang="en-US" sz="2000" dirty="0" smtClean="0">
                <a:solidFill>
                  <a:prstClr val="black"/>
                </a:solidFill>
              </a:rPr>
              <a:t>Interstate</a:t>
            </a:r>
          </a:p>
          <a:p>
            <a:pPr lvl="1"/>
            <a:r>
              <a:rPr lang="en-US" sz="2000" dirty="0" smtClean="0">
                <a:solidFill>
                  <a:prstClr val="black"/>
                </a:solidFill>
              </a:rPr>
              <a:t>Number </a:t>
            </a:r>
            <a:r>
              <a:rPr lang="en-US" sz="2000" dirty="0">
                <a:solidFill>
                  <a:prstClr val="black"/>
                </a:solidFill>
              </a:rPr>
              <a:t>of </a:t>
            </a:r>
            <a:r>
              <a:rPr lang="en-US" sz="2000" dirty="0" smtClean="0">
                <a:solidFill>
                  <a:prstClr val="black"/>
                </a:solidFill>
              </a:rPr>
              <a:t>drivers operating </a:t>
            </a:r>
            <a:r>
              <a:rPr lang="en-US" sz="2000" dirty="0">
                <a:solidFill>
                  <a:prstClr val="black"/>
                </a:solidFill>
              </a:rPr>
              <a:t>solely as </a:t>
            </a:r>
            <a:r>
              <a:rPr lang="en-US" sz="2000" dirty="0" smtClean="0">
                <a:solidFill>
                  <a:prstClr val="black"/>
                </a:solidFill>
              </a:rPr>
              <a:t>Intrastate</a:t>
            </a:r>
          </a:p>
          <a:p>
            <a:pPr lvl="1"/>
            <a:r>
              <a:rPr lang="en-US" sz="2000" dirty="0" smtClean="0">
                <a:solidFill>
                  <a:prstClr val="black"/>
                </a:solidFill>
              </a:rPr>
              <a:t>Number </a:t>
            </a:r>
            <a:r>
              <a:rPr lang="en-US" sz="2000" dirty="0">
                <a:solidFill>
                  <a:prstClr val="black"/>
                </a:solidFill>
              </a:rPr>
              <a:t>of drivers with a </a:t>
            </a:r>
            <a:r>
              <a:rPr lang="en-US" sz="2000" dirty="0" smtClean="0">
                <a:solidFill>
                  <a:prstClr val="black"/>
                </a:solidFill>
              </a:rPr>
              <a:t>CDL, </a:t>
            </a:r>
            <a:r>
              <a:rPr lang="en-US" sz="2000" dirty="0" err="1">
                <a:solidFill>
                  <a:prstClr val="black"/>
                </a:solidFill>
              </a:rPr>
              <a:t>Licencia</a:t>
            </a:r>
            <a:r>
              <a:rPr lang="en-US" sz="2000" dirty="0">
                <a:solidFill>
                  <a:prstClr val="black"/>
                </a:solidFill>
              </a:rPr>
              <a:t> Federal de Conductor (LFC), or a valid Canadian License Class 1, 2, 3, or 4 (or Class A, B, C, or D if licensed in Ontario</a:t>
            </a:r>
            <a:r>
              <a:rPr lang="en-US" sz="2000" dirty="0" smtClean="0">
                <a:solidFill>
                  <a:prstClr val="black"/>
                </a:solidFill>
              </a:rPr>
              <a:t>)</a:t>
            </a:r>
            <a:endParaRPr lang="en-US" sz="2400" dirty="0" smtClean="0">
              <a:solidFill>
                <a:prstClr val="black"/>
              </a:solidFill>
            </a:endParaRPr>
          </a:p>
        </p:txBody>
      </p:sp>
      <p:sp>
        <p:nvSpPr>
          <p:cNvPr id="8" name="Content Placeholder 2"/>
          <p:cNvSpPr txBox="1">
            <a:spLocks/>
          </p:cNvSpPr>
          <p:nvPr>
            <p:custDataLst>
              <p:tags r:id="rId4"/>
            </p:custDataLst>
          </p:nvPr>
        </p:nvSpPr>
        <p:spPr>
          <a:xfrm>
            <a:off x="4572000" y="5121183"/>
            <a:ext cx="4325111" cy="87279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2000" dirty="0" smtClean="0">
                <a:solidFill>
                  <a:prstClr val="black"/>
                </a:solidFill>
              </a:rPr>
              <a:t>Number </a:t>
            </a:r>
            <a:r>
              <a:rPr lang="en-US" sz="2000" dirty="0">
                <a:solidFill>
                  <a:prstClr val="black"/>
                </a:solidFill>
              </a:rPr>
              <a:t>of drivers </a:t>
            </a:r>
            <a:r>
              <a:rPr lang="en-US" sz="2000" dirty="0" smtClean="0">
                <a:solidFill>
                  <a:prstClr val="black"/>
                </a:solidFill>
              </a:rPr>
              <a:t>operating in </a:t>
            </a:r>
            <a:r>
              <a:rPr lang="en-US" sz="2000" dirty="0">
                <a:solidFill>
                  <a:prstClr val="black"/>
                </a:solidFill>
              </a:rPr>
              <a:t>Canada or </a:t>
            </a:r>
            <a:r>
              <a:rPr lang="en-US" sz="2000" dirty="0" smtClean="0">
                <a:solidFill>
                  <a:prstClr val="black"/>
                </a:solidFill>
              </a:rPr>
              <a:t>Mexico</a:t>
            </a:r>
          </a:p>
        </p:txBody>
      </p:sp>
      <p:pic>
        <p:nvPicPr>
          <p:cNvPr id="13315" name="Picture 3" descr="Screenshot of the URS Drivers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1220" y="2653739"/>
            <a:ext cx="4098330" cy="22329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custDataLst>
              <p:tags r:id="rId5"/>
            </p:custDataLst>
          </p:nvPr>
        </p:nvSpPr>
        <p:spPr>
          <a:xfrm>
            <a:off x="4581220" y="1179575"/>
            <a:ext cx="4249217"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1" i="1" dirty="0" smtClean="0">
                <a:solidFill>
                  <a:prstClr val="black"/>
                </a:solidFill>
              </a:rPr>
              <a:t>Some of the questions in the following section may or may not display in the URS Online Application Process. </a:t>
            </a:r>
          </a:p>
          <a:p>
            <a:pPr marL="0" indent="0" algn="ctr">
              <a:buFont typeface="Arial" panose="020B0604020202020204" pitchFamily="34" charset="0"/>
              <a:buNone/>
            </a:pPr>
            <a:endParaRPr lang="en-US" sz="1400" b="1" i="1" dirty="0" smtClean="0">
              <a:solidFill>
                <a:prstClr val="black"/>
              </a:solidFill>
            </a:endParaRPr>
          </a:p>
          <a:p>
            <a:pPr marL="0" indent="0" algn="ctr">
              <a:buFont typeface="Arial" panose="020B0604020202020204" pitchFamily="34" charset="0"/>
              <a:buNone/>
            </a:pPr>
            <a:r>
              <a:rPr lang="en-US" sz="1400" b="1" i="1" dirty="0" smtClean="0">
                <a:solidFill>
                  <a:prstClr val="black"/>
                </a:solidFill>
              </a:rPr>
              <a:t>The questions display based on the answers selected or entered by the Applicant.</a:t>
            </a:r>
            <a:endParaRPr lang="en-US" sz="14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27</a:t>
            </a:fld>
            <a:endParaRPr lang="en-US">
              <a:solidFill>
                <a:prstClr val="black"/>
              </a:solidFill>
            </a:endParaRPr>
          </a:p>
        </p:txBody>
      </p:sp>
    </p:spTree>
    <p:custDataLst>
      <p:tags r:id="rId1"/>
    </p:custDataLst>
    <p:extLst>
      <p:ext uri="{BB962C8B-B14F-4D97-AF65-F5344CB8AC3E}">
        <p14:creationId xmlns:p14="http://schemas.microsoft.com/office/powerpoint/2010/main" val="15782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18" name="Content Placeholder 1"/>
          <p:cNvSpPr txBox="1">
            <a:spLocks/>
          </p:cNvSpPr>
          <p:nvPr>
            <p:custDataLst>
              <p:tags r:id="rId3"/>
            </p:custDataLst>
          </p:nvPr>
        </p:nvSpPr>
        <p:spPr>
          <a:xfrm>
            <a:off x="94196" y="1316737"/>
            <a:ext cx="4250120" cy="18845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as </a:t>
            </a:r>
            <a:r>
              <a:rPr lang="en-US" sz="2400" b="1" i="1" dirty="0">
                <a:solidFill>
                  <a:prstClr val="black"/>
                </a:solidFill>
              </a:rPr>
              <a:t>Interstate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p>
        </p:txBody>
      </p:sp>
      <p:grpSp>
        <p:nvGrpSpPr>
          <p:cNvPr id="2" name="Group 1" descr="Screenshot where the User must provide the number of drivers who wil operate as Interstate both within a 100 Air-Mile radius and beyond a 100 Air-Mile radius.  Users can utilize the up and down arrow provided to select the applicable number for each field."/>
          <p:cNvGrpSpPr/>
          <p:nvPr>
            <p:custDataLst>
              <p:tags r:id="rId4"/>
            </p:custDataLst>
          </p:nvPr>
        </p:nvGrpSpPr>
        <p:grpSpPr>
          <a:xfrm>
            <a:off x="151346" y="3428999"/>
            <a:ext cx="4326014" cy="2504535"/>
            <a:chOff x="151346" y="3428999"/>
            <a:chExt cx="4326014" cy="2504535"/>
          </a:xfrm>
        </p:grpSpPr>
        <p:pic>
          <p:nvPicPr>
            <p:cNvPr id="14338" name="Picture 2" descr="What are the number of drivers who will operate as Interstate?&#10;Within a 100 Air-Mile Radius &#10;Beyond a 100 Air-Mile Radius&#10;Enter or use the up or down arrows to provide the number of drivers who will operate in Interstate Commerce within or beyond a 100 Air-Mile Radius. Enter ‘0’ if there are no driv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346" y="3428999"/>
              <a:ext cx="4326014" cy="2504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24"/>
            <p:cNvSpPr/>
            <p:nvPr>
              <p:custDataLst>
                <p:tags r:id="rId9"/>
              </p:custDataLst>
            </p:nvPr>
          </p:nvSpPr>
          <p:spPr>
            <a:xfrm>
              <a:off x="1617124" y="4871005"/>
              <a:ext cx="1721810"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22" name="Straight Arrow Connector 21"/>
            <p:cNvCxnSpPr>
              <a:stCxn id="25" idx="1"/>
            </p:cNvCxnSpPr>
            <p:nvPr/>
          </p:nvCxnSpPr>
          <p:spPr>
            <a:xfrm flipH="1">
              <a:off x="1289771" y="5208905"/>
              <a:ext cx="327353"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19" name="Content Placeholder 2"/>
          <p:cNvSpPr txBox="1">
            <a:spLocks/>
          </p:cNvSpPr>
          <p:nvPr>
            <p:custDataLst>
              <p:tags r:id="rId5"/>
            </p:custDataLst>
          </p:nvPr>
        </p:nvSpPr>
        <p:spPr>
          <a:xfrm>
            <a:off x="4647895" y="1316736"/>
            <a:ext cx="4279848" cy="19604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solely as </a:t>
            </a:r>
            <a:r>
              <a:rPr lang="en-US" sz="2400" b="1" i="1" dirty="0">
                <a:solidFill>
                  <a:prstClr val="black"/>
                </a:solidFill>
              </a:rPr>
              <a:t>Intrastate</a:t>
            </a:r>
            <a:r>
              <a:rPr lang="en-US" sz="2400" dirty="0">
                <a:solidFill>
                  <a:prstClr val="black"/>
                </a:solidFill>
              </a:rPr>
              <a:t>?</a:t>
            </a:r>
          </a:p>
          <a:p>
            <a:pPr lvl="1"/>
            <a:r>
              <a:rPr lang="en-US" sz="2000" dirty="0">
                <a:solidFill>
                  <a:prstClr val="black"/>
                </a:solidFill>
              </a:rPr>
              <a:t>Within a 100 Air-Mile Radius </a:t>
            </a:r>
          </a:p>
          <a:p>
            <a:pPr lvl="1"/>
            <a:r>
              <a:rPr lang="en-US" sz="2000" dirty="0">
                <a:solidFill>
                  <a:prstClr val="black"/>
                </a:solidFill>
              </a:rPr>
              <a:t>Beyond a 100 Air-Mile Radius</a:t>
            </a:r>
            <a:endParaRPr lang="en-US" sz="1200" dirty="0">
              <a:solidFill>
                <a:prstClr val="black"/>
              </a:solidFill>
            </a:endParaRPr>
          </a:p>
        </p:txBody>
      </p:sp>
      <p:grpSp>
        <p:nvGrpSpPr>
          <p:cNvPr id="7" name="Group 6" descr="Screenshot where the User must provide the number of drivers who wil operate as Intrastate both within a 100 Air-Mile radius and beyond a 100 Air-Mile radius.  Users can utilize the up and down arrow provided to select the applicable number for each field."/>
          <p:cNvGrpSpPr/>
          <p:nvPr>
            <p:custDataLst>
              <p:tags r:id="rId6"/>
            </p:custDataLst>
          </p:nvPr>
        </p:nvGrpSpPr>
        <p:grpSpPr>
          <a:xfrm>
            <a:off x="4647894" y="3429000"/>
            <a:ext cx="4326015" cy="2504535"/>
            <a:chOff x="4647894" y="3429000"/>
            <a:chExt cx="4326015" cy="2504535"/>
          </a:xfrm>
        </p:grpSpPr>
        <p:pic>
          <p:nvPicPr>
            <p:cNvPr id="14339" name="Picture 3" descr="What are the number of drivers who will operate solely as Intrastate?&#10;Within a 100 Air-Mile Radius &#10;Beyond a 100 Air-Mile Radius&#10;Enter or use the up or down arrows to provide the number of drivers who will operate solely in Intrastate Commerce within or beyond a 100 Air-Mile Radius. Enter ‘0’ if there are no driv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7894" y="3429000"/>
              <a:ext cx="4326015" cy="25045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p:cNvSpPr/>
            <p:nvPr>
              <p:custDataLst>
                <p:tags r:id="rId8"/>
              </p:custDataLst>
            </p:nvPr>
          </p:nvSpPr>
          <p:spPr>
            <a:xfrm>
              <a:off x="6061551" y="4795110"/>
              <a:ext cx="1721810"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17" name="Straight Arrow Connector 16"/>
            <p:cNvCxnSpPr>
              <a:stCxn id="20" idx="1"/>
            </p:cNvCxnSpPr>
            <p:nvPr/>
          </p:nvCxnSpPr>
          <p:spPr>
            <a:xfrm flipH="1">
              <a:off x="5734198" y="5133010"/>
              <a:ext cx="327353"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7"/>
            </p:custDataLst>
          </p:nvPr>
        </p:nvSpPr>
        <p:spPr>
          <a:xfrm>
            <a:off x="3505200" y="6324600"/>
            <a:ext cx="2133600" cy="365125"/>
          </a:xfrm>
        </p:spPr>
        <p:txBody>
          <a:bodyPr/>
          <a:lstStyle/>
          <a:p>
            <a:fld id="{001E099F-D07E-4DB9-AE8A-89E43E73D4FA}" type="slidenum">
              <a:rPr lang="en-US" smtClean="0">
                <a:solidFill>
                  <a:prstClr val="black"/>
                </a:solidFill>
              </a:rPr>
              <a:pPr/>
              <a:t>28</a:t>
            </a:fld>
            <a:endParaRPr lang="en-US">
              <a:solidFill>
                <a:prstClr val="black"/>
              </a:solidFill>
            </a:endParaRPr>
          </a:p>
        </p:txBody>
      </p:sp>
    </p:spTree>
    <p:custDataLst>
      <p:tags r:id="rId1"/>
    </p:custDataLst>
    <p:extLst>
      <p:ext uri="{BB962C8B-B14F-4D97-AF65-F5344CB8AC3E}">
        <p14:creationId xmlns:p14="http://schemas.microsoft.com/office/powerpoint/2010/main" val="2791905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9" name="Content Placeholder 1"/>
          <p:cNvSpPr txBox="1">
            <a:spLocks/>
          </p:cNvSpPr>
          <p:nvPr>
            <p:custDataLst>
              <p:tags r:id="rId3"/>
            </p:custDataLst>
          </p:nvPr>
        </p:nvSpPr>
        <p:spPr>
          <a:xfrm>
            <a:off x="94195" y="1316737"/>
            <a:ext cx="8939338" cy="82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What are the number of drivers who will operate in Canada or Mexico?</a:t>
            </a:r>
          </a:p>
        </p:txBody>
      </p:sp>
      <p:grpSp>
        <p:nvGrpSpPr>
          <p:cNvPr id="2" name="Group 1" descr="Screenshot where the User must provide the number of drivers who wil operate in Canada or Mexico.  Users can utilize the up and down arrow provided to select the applicable number for each field."/>
          <p:cNvGrpSpPr/>
          <p:nvPr>
            <p:custDataLst>
              <p:tags r:id="rId4"/>
            </p:custDataLst>
          </p:nvPr>
        </p:nvGrpSpPr>
        <p:grpSpPr>
          <a:xfrm>
            <a:off x="1384410" y="2527378"/>
            <a:ext cx="6375180" cy="3245147"/>
            <a:chOff x="929040" y="2460703"/>
            <a:chExt cx="7285920" cy="3419852"/>
          </a:xfrm>
        </p:grpSpPr>
        <p:pic>
          <p:nvPicPr>
            <p:cNvPr id="46082" name="Picture 2" descr="What are the number of drivers who will operate in Canada or Mexico?&#10;Enter or use the up or down arrows to provide the number of drivers who will operate in Canada or Mexico.  Enter ‘0’ if there are no drivers."/>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929040" y="2460703"/>
              <a:ext cx="7285920" cy="34198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custDataLst>
                <p:tags r:id="rId6"/>
              </p:custDataLst>
            </p:nvPr>
          </p:nvSpPr>
          <p:spPr>
            <a:xfrm>
              <a:off x="2698398" y="4043865"/>
              <a:ext cx="2914448" cy="67580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black"/>
                  </a:solidFill>
                </a:rPr>
                <a:t>Enter or use the up or down arrows to select a number</a:t>
              </a:r>
              <a:endParaRPr lang="en-US" sz="1400" b="1" i="1" dirty="0">
                <a:solidFill>
                  <a:prstClr val="black"/>
                </a:solidFill>
              </a:endParaRPr>
            </a:p>
          </p:txBody>
        </p:sp>
        <p:cxnSp>
          <p:nvCxnSpPr>
            <p:cNvPr id="7" name="Straight Arrow Connector 6"/>
            <p:cNvCxnSpPr>
              <a:stCxn id="8" idx="1"/>
            </p:cNvCxnSpPr>
            <p:nvPr/>
          </p:nvCxnSpPr>
          <p:spPr>
            <a:xfrm flipH="1">
              <a:off x="2371045" y="4381764"/>
              <a:ext cx="327353" cy="1"/>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29</a:t>
            </a:fld>
            <a:endParaRPr lang="en-US">
              <a:solidFill>
                <a:prstClr val="black"/>
              </a:solidFill>
            </a:endParaRPr>
          </a:p>
        </p:txBody>
      </p:sp>
    </p:spTree>
    <p:custDataLst>
      <p:tags r:id="rId1"/>
    </p:custDataLst>
    <p:extLst>
      <p:ext uri="{BB962C8B-B14F-4D97-AF65-F5344CB8AC3E}">
        <p14:creationId xmlns:p14="http://schemas.microsoft.com/office/powerpoint/2010/main" val="276746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p:cNvSpPr>
            <a:spLocks noGrp="1"/>
          </p:cNvSpPr>
          <p:nvPr>
            <p:ph type="title"/>
            <p:custDataLst>
              <p:tags r:id="rId2"/>
            </p:custDataLst>
          </p:nvPr>
        </p:nvSpPr>
        <p:spPr>
          <a:xfrm>
            <a:off x="0" y="722376"/>
            <a:ext cx="9144000" cy="457200"/>
          </a:xfrm>
        </p:spPr>
        <p:txBody>
          <a:bodyPr>
            <a:noAutofit/>
          </a:bodyPr>
          <a:lstStyle/>
          <a:p>
            <a:r>
              <a:rPr lang="en-US" sz="2800" b="1" dirty="0" smtClean="0"/>
              <a:t>Accessing the URS Online Application Process </a:t>
            </a:r>
            <a:endParaRPr lang="en-US" sz="2800" b="1" dirty="0"/>
          </a:p>
        </p:txBody>
      </p:sp>
      <p:sp>
        <p:nvSpPr>
          <p:cNvPr id="2" name="Content Placeholder 1"/>
          <p:cNvSpPr>
            <a:spLocks noGrp="1"/>
          </p:cNvSpPr>
          <p:nvPr>
            <p:ph idx="1"/>
            <p:custDataLst>
              <p:tags r:id="rId3"/>
            </p:custDataLst>
          </p:nvPr>
        </p:nvSpPr>
        <p:spPr>
          <a:xfrm>
            <a:off x="94195" y="1345948"/>
            <a:ext cx="8955610" cy="810996"/>
          </a:xfrm>
        </p:spPr>
        <p:txBody>
          <a:bodyPr>
            <a:normAutofit lnSpcReduction="10000"/>
          </a:bodyPr>
          <a:lstStyle/>
          <a:p>
            <a:r>
              <a:rPr lang="en-US" sz="2400" dirty="0" smtClean="0"/>
              <a:t>To apply for New Registration the URS Online Application Process can be accessed from the FMCSA Website, </a:t>
            </a:r>
            <a:r>
              <a:rPr lang="en-US" sz="2400" u="sng" dirty="0" smtClean="0">
                <a:solidFill>
                  <a:srgbClr val="0000FF"/>
                </a:solidFill>
              </a:rPr>
              <a:t>www.fmcsa.dot.gov/urs</a:t>
            </a:r>
          </a:p>
          <a:p>
            <a:endParaRPr lang="en-US" sz="2400" dirty="0" smtClean="0"/>
          </a:p>
        </p:txBody>
      </p:sp>
      <p:pic>
        <p:nvPicPr>
          <p:cNvPr id="5122" name="Picture 2" descr="Accessing the URS Online Application Process.&#10;To apply for New Registration the URS Online Application Process can be accessed from the FMCSA Website, www.fmcsa.dot.gov/urs.&#10;1. Navigate to the FMCSA Website&#10;2. In the Menu select ‘Registration’&#10;3. Click the “To Get Started Click Here” but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4" y="2156944"/>
            <a:ext cx="832326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3</a:t>
            </a:fld>
            <a:endParaRPr lang="en-US" dirty="0">
              <a:solidFill>
                <a:prstClr val="black"/>
              </a:solidFill>
            </a:endParaRPr>
          </a:p>
        </p:txBody>
      </p:sp>
    </p:spTree>
    <p:custDataLst>
      <p:tags r:id="rId1"/>
    </p:custDataLst>
    <p:extLst>
      <p:ext uri="{BB962C8B-B14F-4D97-AF65-F5344CB8AC3E}">
        <p14:creationId xmlns:p14="http://schemas.microsoft.com/office/powerpoint/2010/main" val="38269715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ivers Continued"/>
          <p:cNvSpPr>
            <a:spLocks noGrp="1"/>
          </p:cNvSpPr>
          <p:nvPr>
            <p:ph type="title"/>
            <p:custDataLst>
              <p:tags r:id="rId2"/>
            </p:custDataLst>
          </p:nvPr>
        </p:nvSpPr>
        <p:spPr>
          <a:xfrm>
            <a:off x="0" y="722376"/>
            <a:ext cx="9144000" cy="457200"/>
          </a:xfrm>
        </p:spPr>
        <p:txBody>
          <a:bodyPr/>
          <a:lstStyle/>
          <a:p>
            <a:r>
              <a:rPr lang="en-US" sz="2800" b="1" dirty="0" smtClean="0"/>
              <a:t>Drivers </a:t>
            </a:r>
            <a:r>
              <a:rPr lang="en-US" sz="1800" b="1" dirty="0" smtClean="0"/>
              <a:t>(Cont.)</a:t>
            </a:r>
            <a:endParaRPr lang="en-US" sz="1800" b="1" dirty="0"/>
          </a:p>
        </p:txBody>
      </p:sp>
      <p:sp>
        <p:nvSpPr>
          <p:cNvPr id="6" name="Content Placeholder 1"/>
          <p:cNvSpPr txBox="1">
            <a:spLocks/>
          </p:cNvSpPr>
          <p:nvPr>
            <p:custDataLst>
              <p:tags r:id="rId3"/>
            </p:custDataLst>
          </p:nvPr>
        </p:nvSpPr>
        <p:spPr>
          <a:xfrm>
            <a:off x="94195" y="1316737"/>
            <a:ext cx="8955610" cy="135331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Review the Drivers Summary to ensure the answers provided are correct </a:t>
            </a:r>
          </a:p>
          <a:p>
            <a:r>
              <a:rPr lang="en-US" sz="2400" dirty="0" smtClean="0"/>
              <a:t>To change an answer, click the question text</a:t>
            </a:r>
          </a:p>
          <a:p>
            <a:endParaRPr lang="en-US" sz="2400" dirty="0" smtClean="0"/>
          </a:p>
        </p:txBody>
      </p:sp>
      <p:pic>
        <p:nvPicPr>
          <p:cNvPr id="9220" name="Picture 4" descr="Screenshot of the URS Driver Summary page with the questions and the answers provided.  Users must ensure that the information provided is correct.&#10;&#10;To edit the answer to a question, click the question text to return to the question.&#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022" y="2627518"/>
            <a:ext cx="6463210" cy="341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t>30</a:t>
            </a:fld>
            <a:endParaRPr lang="en-US"/>
          </a:p>
        </p:txBody>
      </p:sp>
    </p:spTree>
    <p:custDataLst>
      <p:tags r:id="rId1"/>
    </p:custDataLst>
    <p:extLst>
      <p:ext uri="{BB962C8B-B14F-4D97-AF65-F5344CB8AC3E}">
        <p14:creationId xmlns:p14="http://schemas.microsoft.com/office/powerpoint/2010/main" val="2674487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p:cNvSpPr>
            <a:spLocks noGrp="1"/>
          </p:cNvSpPr>
          <p:nvPr>
            <p:ph type="title"/>
            <p:custDataLst>
              <p:tags r:id="rId2"/>
            </p:custDataLst>
          </p:nvPr>
        </p:nvSpPr>
        <p:spPr>
          <a:xfrm>
            <a:off x="0" y="722376"/>
            <a:ext cx="9144000" cy="457200"/>
          </a:xfrm>
        </p:spPr>
        <p:txBody>
          <a:bodyPr/>
          <a:lstStyle/>
          <a:p>
            <a:r>
              <a:rPr lang="en-US" sz="2800" b="1" dirty="0" smtClean="0"/>
              <a:t>Household Goods</a:t>
            </a:r>
            <a:endParaRPr lang="en-US" sz="1800" b="1" dirty="0"/>
          </a:p>
        </p:txBody>
      </p:sp>
      <p:sp>
        <p:nvSpPr>
          <p:cNvPr id="6" name="Content Placeholder 1"/>
          <p:cNvSpPr txBox="1">
            <a:spLocks/>
          </p:cNvSpPr>
          <p:nvPr>
            <p:custDataLst>
              <p:tags r:id="rId3"/>
            </p:custDataLst>
          </p:nvPr>
        </p:nvSpPr>
        <p:spPr>
          <a:xfrm>
            <a:off x="94195" y="1316735"/>
            <a:ext cx="4174225" cy="4768589"/>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FMCSA would like to capture the details for the Arbitration Program and Tariff for the Applicant regarding the transportation of Household Goods (HHG):</a:t>
            </a:r>
          </a:p>
          <a:p>
            <a:endParaRPr lang="en-US" sz="1600" dirty="0" smtClean="0"/>
          </a:p>
          <a:p>
            <a:pPr lvl="1"/>
            <a:r>
              <a:rPr lang="en-US" sz="2000" dirty="0" smtClean="0"/>
              <a:t>HHG Certification</a:t>
            </a:r>
          </a:p>
          <a:p>
            <a:pPr lvl="1"/>
            <a:r>
              <a:rPr lang="en-US" sz="2000" dirty="0" smtClean="0"/>
              <a:t>Arbitration Program Name, Address and Telephone Number</a:t>
            </a:r>
          </a:p>
          <a:p>
            <a:pPr lvl="1"/>
            <a:r>
              <a:rPr lang="en-US" sz="2000" dirty="0" smtClean="0"/>
              <a:t>Provide evidence of participation in an </a:t>
            </a:r>
            <a:r>
              <a:rPr lang="en-US" sz="2000" dirty="0"/>
              <a:t>Arbitration </a:t>
            </a:r>
            <a:r>
              <a:rPr lang="en-US" sz="2000" dirty="0" smtClean="0"/>
              <a:t>Program</a:t>
            </a:r>
          </a:p>
          <a:p>
            <a:pPr lvl="1"/>
            <a:r>
              <a:rPr lang="en-US" sz="2000" dirty="0" smtClean="0"/>
              <a:t>HHG Brokerage Certification</a:t>
            </a:r>
          </a:p>
        </p:txBody>
      </p:sp>
      <p:pic>
        <p:nvPicPr>
          <p:cNvPr id="10242" name="Picture 2" descr="Screenshot of the URS Household Goods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745945"/>
            <a:ext cx="4324288" cy="25045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custDataLst>
              <p:tags r:id="rId4"/>
            </p:custDataLst>
          </p:nvPr>
        </p:nvSpPr>
        <p:spPr>
          <a:xfrm>
            <a:off x="4572000" y="1179575"/>
            <a:ext cx="4324288" cy="1372744"/>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i="1" dirty="0" smtClean="0"/>
              <a:t>Some of the questions in the following section may or may not display in the URS Online Application Process. </a:t>
            </a:r>
          </a:p>
          <a:p>
            <a:pPr marL="0" indent="0" algn="ctr">
              <a:buNone/>
            </a:pPr>
            <a:endParaRPr lang="en-US" sz="1400" b="1" i="1" dirty="0" smtClean="0"/>
          </a:p>
          <a:p>
            <a:pPr marL="0" indent="0" algn="ctr">
              <a:buNone/>
            </a:pPr>
            <a:r>
              <a:rPr lang="en-US" sz="1400" b="1" i="1" dirty="0" smtClean="0"/>
              <a:t>The questions display based on the answers selected or entered by the Applicant.   </a:t>
            </a:r>
            <a:endParaRPr lang="en-US" sz="1400" b="1" dirty="0" smtClean="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31</a:t>
            </a:fld>
            <a:endParaRPr lang="en-US"/>
          </a:p>
        </p:txBody>
      </p:sp>
    </p:spTree>
    <p:custDataLst>
      <p:tags r:id="rId1"/>
    </p:custDataLst>
    <p:extLst>
      <p:ext uri="{BB962C8B-B14F-4D97-AF65-F5344CB8AC3E}">
        <p14:creationId xmlns:p14="http://schemas.microsoft.com/office/powerpoint/2010/main" val="566525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6" y="1316736"/>
            <a:ext cx="4174224" cy="479398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t>Certify the following:</a:t>
            </a:r>
          </a:p>
          <a:p>
            <a:endParaRPr lang="en-US" sz="1300" dirty="0" smtClean="0"/>
          </a:p>
          <a:p>
            <a:pPr lvl="1"/>
            <a:r>
              <a:rPr lang="en-US" sz="2200" dirty="0" smtClean="0"/>
              <a:t>Able </a:t>
            </a:r>
            <a:r>
              <a:rPr lang="en-US" sz="2200" dirty="0"/>
              <a:t>to provide </a:t>
            </a:r>
            <a:r>
              <a:rPr lang="en-US" sz="2200" dirty="0" smtClean="0"/>
              <a:t>services </a:t>
            </a:r>
            <a:r>
              <a:rPr lang="en-US" sz="2200" dirty="0"/>
              <a:t>necessary to transport </a:t>
            </a:r>
            <a:r>
              <a:rPr lang="en-US" sz="2200" dirty="0" smtClean="0"/>
              <a:t>HHG</a:t>
            </a:r>
          </a:p>
          <a:p>
            <a:pPr lvl="1"/>
            <a:r>
              <a:rPr lang="en-US" sz="2200" dirty="0" smtClean="0"/>
              <a:t>Familiar </a:t>
            </a:r>
            <a:r>
              <a:rPr lang="en-US" sz="2200" dirty="0"/>
              <a:t>with FMCSA regulations for </a:t>
            </a:r>
            <a:r>
              <a:rPr lang="en-US" sz="2200" dirty="0" smtClean="0"/>
              <a:t>HHG movements </a:t>
            </a:r>
            <a:r>
              <a:rPr lang="en-US" sz="2200" dirty="0"/>
              <a:t>and </a:t>
            </a:r>
            <a:r>
              <a:rPr lang="en-US" sz="2200" dirty="0" smtClean="0"/>
              <a:t>acquired the </a:t>
            </a:r>
            <a:r>
              <a:rPr lang="en-US" sz="2200" dirty="0"/>
              <a:t>protective equipment and trained operators necessary to perform </a:t>
            </a:r>
            <a:r>
              <a:rPr lang="en-US" sz="2200" dirty="0" smtClean="0"/>
              <a:t>HHG movement</a:t>
            </a:r>
          </a:p>
          <a:p>
            <a:pPr lvl="1"/>
            <a:r>
              <a:rPr lang="en-US" sz="2200" dirty="0" smtClean="0"/>
              <a:t>Will </a:t>
            </a:r>
            <a:r>
              <a:rPr lang="en-US" sz="2200" dirty="0"/>
              <a:t>offer arbitration as a means of settling loss and damage disputes and disputes regarding carrier charges in addition to those collected at </a:t>
            </a:r>
            <a:r>
              <a:rPr lang="en-US" sz="2200" dirty="0" smtClean="0"/>
              <a:t>delivery</a:t>
            </a:r>
            <a:endParaRPr lang="en-US" sz="2200" dirty="0"/>
          </a:p>
        </p:txBody>
      </p:sp>
      <p:grpSp>
        <p:nvGrpSpPr>
          <p:cNvPr id="18" name="Group 17" descr="Screenshot of the URS Household Goods Certification page.  The User must enter the name of the person, their application password, and the date to electronically sign the certification.&#10;"/>
          <p:cNvGrpSpPr/>
          <p:nvPr>
            <p:custDataLst>
              <p:tags r:id="rId4"/>
            </p:custDataLst>
          </p:nvPr>
        </p:nvGrpSpPr>
        <p:grpSpPr>
          <a:xfrm>
            <a:off x="4774152" y="780116"/>
            <a:ext cx="4286285" cy="5271846"/>
            <a:chOff x="4774152" y="780116"/>
            <a:chExt cx="4286285" cy="5271846"/>
          </a:xfrm>
        </p:grpSpPr>
        <p:pic>
          <p:nvPicPr>
            <p:cNvPr id="11266" name="Picture 2" descr="This Household Goods Certification certifies the following:&#10;That you are fit, willing, and able to provide the specialized services necessary to transport household goods. I am familiar with FMCSA regulations for household goods movements and have acquired or am willing to acquire the protective equipment and trained operators necessary to perform household goods movements. I certify that my tariff is available for inspection by shippers upon reasonable request. I further certify that I will offer arbitration as a means of settling loss and damage disputes and disputes regarding carrier charges in addition to those collected at delivery. The following information can be used to contact a representative of the arbitration program in which I will participate.&#10;Enter the following information:&#10;First Name&#10;Middle Name&#10;Last Name&#10;Suffix, values include the following:  Jr., Sr., 2nd , 3rd , II, III, IV, V, VI&#10;Title &#10;Enter your Application Password to E-sign the certification.&#10;&#10;The Date will default to the current date.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4152" y="780116"/>
              <a:ext cx="4286285" cy="5271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p:cNvSpPr/>
            <p:nvPr>
              <p:custDataLst>
                <p:tags r:id="rId6"/>
              </p:custDataLst>
            </p:nvPr>
          </p:nvSpPr>
          <p:spPr>
            <a:xfrm>
              <a:off x="6788948" y="2196523"/>
              <a:ext cx="2228957" cy="7589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your </a:t>
              </a:r>
              <a:r>
                <a:rPr lang="en-US" sz="1400" b="1" i="1" dirty="0" smtClean="0">
                  <a:solidFill>
                    <a:schemeClr val="tx1"/>
                  </a:solidFill>
                </a:rPr>
                <a:t>First</a:t>
              </a:r>
              <a:r>
                <a:rPr lang="en-US" sz="1400" dirty="0" smtClean="0">
                  <a:solidFill>
                    <a:schemeClr val="tx1"/>
                  </a:solidFill>
                </a:rPr>
                <a:t>, </a:t>
              </a:r>
              <a:r>
                <a:rPr lang="en-US" sz="1400" b="1" i="1" dirty="0" smtClean="0">
                  <a:solidFill>
                    <a:schemeClr val="tx1"/>
                  </a:solidFill>
                </a:rPr>
                <a:t>Middle</a:t>
              </a:r>
              <a:r>
                <a:rPr lang="en-US" sz="1400" dirty="0" smtClean="0">
                  <a:solidFill>
                    <a:schemeClr val="tx1"/>
                  </a:solidFill>
                </a:rPr>
                <a:t>, </a:t>
              </a:r>
              <a:r>
                <a:rPr lang="en-US" sz="1400" b="1" i="1" dirty="0" smtClean="0">
                  <a:solidFill>
                    <a:schemeClr val="tx1"/>
                  </a:solidFill>
                </a:rPr>
                <a:t>Last Name</a:t>
              </a:r>
              <a:r>
                <a:rPr lang="en-US" sz="1400" dirty="0" smtClean="0">
                  <a:solidFill>
                    <a:schemeClr val="tx1"/>
                  </a:solidFill>
                </a:rPr>
                <a:t>, </a:t>
              </a:r>
              <a:r>
                <a:rPr lang="en-US" sz="1400" b="1" i="1" dirty="0" smtClean="0">
                  <a:solidFill>
                    <a:schemeClr val="tx1"/>
                  </a:solidFill>
                </a:rPr>
                <a:t>Suffix </a:t>
              </a:r>
              <a:r>
                <a:rPr lang="en-US" sz="1400" dirty="0" smtClean="0">
                  <a:solidFill>
                    <a:schemeClr val="tx1"/>
                  </a:solidFill>
                </a:rPr>
                <a:t>and </a:t>
              </a:r>
              <a:r>
                <a:rPr lang="en-US" sz="1400" b="1" i="1" dirty="0" smtClean="0">
                  <a:solidFill>
                    <a:schemeClr val="tx1"/>
                  </a:solidFill>
                </a:rPr>
                <a:t>Title</a:t>
              </a:r>
              <a:endParaRPr lang="en-US" sz="1400" b="1" i="1" dirty="0">
                <a:solidFill>
                  <a:schemeClr val="tx1"/>
                </a:solidFill>
              </a:endParaRPr>
            </a:p>
          </p:txBody>
        </p:sp>
        <p:sp>
          <p:nvSpPr>
            <p:cNvPr id="12" name="Rectangle 11"/>
            <p:cNvSpPr/>
            <p:nvPr>
              <p:custDataLst>
                <p:tags r:id="rId7"/>
              </p:custDataLst>
            </p:nvPr>
          </p:nvSpPr>
          <p:spPr>
            <a:xfrm>
              <a:off x="6711586" y="4725488"/>
              <a:ext cx="2228956" cy="435497"/>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your </a:t>
              </a:r>
              <a:r>
                <a:rPr lang="en-US" sz="1400" b="1" i="1" dirty="0" smtClean="0">
                  <a:solidFill>
                    <a:schemeClr val="tx1"/>
                  </a:solidFill>
                </a:rPr>
                <a:t>Application Password </a:t>
              </a:r>
              <a:r>
                <a:rPr lang="en-US" sz="1400" dirty="0" smtClean="0">
                  <a:solidFill>
                    <a:schemeClr val="tx1"/>
                  </a:solidFill>
                </a:rPr>
                <a:t>to E-Sign</a:t>
              </a:r>
              <a:endParaRPr lang="en-US" sz="1400" dirty="0">
                <a:solidFill>
                  <a:schemeClr val="tx1"/>
                </a:solidFill>
              </a:endParaRPr>
            </a:p>
          </p:txBody>
        </p:sp>
        <p:cxnSp>
          <p:nvCxnSpPr>
            <p:cNvPr id="11" name="Straight Arrow Connector 10"/>
            <p:cNvCxnSpPr>
              <a:stCxn id="12" idx="1"/>
            </p:cNvCxnSpPr>
            <p:nvPr/>
          </p:nvCxnSpPr>
          <p:spPr>
            <a:xfrm flipH="1">
              <a:off x="6177516" y="4943237"/>
              <a:ext cx="53407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14" name="Rectangle 13"/>
            <p:cNvSpPr/>
            <p:nvPr>
              <p:custDataLst>
                <p:tags r:id="rId8"/>
              </p:custDataLst>
            </p:nvPr>
          </p:nvSpPr>
          <p:spPr>
            <a:xfrm>
              <a:off x="6711586" y="5494183"/>
              <a:ext cx="2228956" cy="481219"/>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The </a:t>
              </a:r>
              <a:r>
                <a:rPr lang="en-US" sz="1400" b="1" i="1" dirty="0" smtClean="0">
                  <a:solidFill>
                    <a:schemeClr val="tx1"/>
                  </a:solidFill>
                </a:rPr>
                <a:t>Date</a:t>
              </a:r>
              <a:r>
                <a:rPr lang="en-US" sz="1400" dirty="0" smtClean="0">
                  <a:solidFill>
                    <a:schemeClr val="tx1"/>
                  </a:solidFill>
                </a:rPr>
                <a:t> will default to the </a:t>
              </a:r>
              <a:r>
                <a:rPr lang="en-US" sz="1400" dirty="0">
                  <a:solidFill>
                    <a:schemeClr val="tx1"/>
                  </a:solidFill>
                </a:rPr>
                <a:t>current </a:t>
              </a:r>
              <a:r>
                <a:rPr lang="en-US" sz="1400" dirty="0" smtClean="0">
                  <a:solidFill>
                    <a:schemeClr val="tx1"/>
                  </a:solidFill>
                </a:rPr>
                <a:t>date</a:t>
              </a:r>
              <a:endParaRPr lang="en-US" sz="1400" dirty="0">
                <a:solidFill>
                  <a:schemeClr val="tx1"/>
                </a:solidFill>
              </a:endParaRPr>
            </a:p>
          </p:txBody>
        </p:sp>
        <p:cxnSp>
          <p:nvCxnSpPr>
            <p:cNvPr id="13" name="Straight Arrow Connector 12"/>
            <p:cNvCxnSpPr>
              <a:stCxn id="14" idx="1"/>
            </p:cNvCxnSpPr>
            <p:nvPr/>
          </p:nvCxnSpPr>
          <p:spPr>
            <a:xfrm flipH="1">
              <a:off x="6177516" y="5734793"/>
              <a:ext cx="534070" cy="0"/>
            </a:xfrm>
            <a:prstGeom prst="straightConnector1">
              <a:avLst/>
            </a:prstGeom>
            <a:noFill/>
            <a:ln w="12700"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32</a:t>
            </a:fld>
            <a:endParaRPr lang="en-US"/>
          </a:p>
        </p:txBody>
      </p:sp>
    </p:spTree>
    <p:custDataLst>
      <p:tags r:id="rId1"/>
    </p:custDataLst>
    <p:extLst>
      <p:ext uri="{BB962C8B-B14F-4D97-AF65-F5344CB8AC3E}">
        <p14:creationId xmlns:p14="http://schemas.microsoft.com/office/powerpoint/2010/main" val="3963672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14" name="Content Placeholder 1"/>
          <p:cNvSpPr txBox="1">
            <a:spLocks/>
          </p:cNvSpPr>
          <p:nvPr>
            <p:custDataLst>
              <p:tags r:id="rId3"/>
            </p:custDataLst>
          </p:nvPr>
        </p:nvSpPr>
        <p:spPr>
          <a:xfrm>
            <a:off x="94194" y="1316737"/>
            <a:ext cx="3263485" cy="471397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Provide </a:t>
            </a:r>
            <a:r>
              <a:rPr lang="en-US" sz="2400" dirty="0"/>
              <a:t>the contact information for the arbitration program in which the Applicant will </a:t>
            </a:r>
            <a:r>
              <a:rPr lang="en-US" sz="2400" dirty="0" smtClean="0"/>
              <a:t>participate</a:t>
            </a:r>
          </a:p>
          <a:p>
            <a:pPr lvl="1"/>
            <a:r>
              <a:rPr lang="en-US" sz="2000" dirty="0" smtClean="0"/>
              <a:t>Arbitration Program Name</a:t>
            </a:r>
          </a:p>
          <a:p>
            <a:pPr lvl="1"/>
            <a:r>
              <a:rPr lang="en-US" sz="2000" dirty="0" smtClean="0"/>
              <a:t>Address</a:t>
            </a:r>
          </a:p>
          <a:p>
            <a:pPr lvl="1"/>
            <a:r>
              <a:rPr lang="en-US" sz="2000" dirty="0" smtClean="0"/>
              <a:t>Telephone Number</a:t>
            </a:r>
          </a:p>
        </p:txBody>
      </p:sp>
      <p:grpSp>
        <p:nvGrpSpPr>
          <p:cNvPr id="3" name="Group 2" descr="Screenshot of the URS Household Goods Program page where the User must provide contact information for the arbitration program."/>
          <p:cNvGrpSpPr/>
          <p:nvPr>
            <p:custDataLst>
              <p:tags r:id="rId4"/>
            </p:custDataLst>
          </p:nvPr>
        </p:nvGrpSpPr>
        <p:grpSpPr>
          <a:xfrm>
            <a:off x="4040735" y="834459"/>
            <a:ext cx="5009070" cy="5196254"/>
            <a:chOff x="4040735" y="834459"/>
            <a:chExt cx="5009070" cy="5196254"/>
          </a:xfrm>
        </p:grpSpPr>
        <p:pic>
          <p:nvPicPr>
            <p:cNvPr id="2" name="Picture 2" descr="Enter the Arbitration Program Name, Address and Telephone Number for the arbitration program in which the Applicant will participate.  &#10;If the Applicant is domiciled outside of the United States, the More button will display allowing the Applicant to enter additional address informati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0735" y="834459"/>
              <a:ext cx="5009070" cy="5196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custDataLst>
                <p:tags r:id="rId6"/>
              </p:custDataLst>
            </p:nvPr>
          </p:nvSpPr>
          <p:spPr>
            <a:xfrm>
              <a:off x="5638800" y="2138785"/>
              <a:ext cx="3098824" cy="439875"/>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the </a:t>
              </a:r>
              <a:r>
                <a:rPr lang="en-US" sz="1400" b="1" i="1" dirty="0" smtClean="0">
                  <a:solidFill>
                    <a:schemeClr val="tx1"/>
                  </a:solidFill>
                </a:rPr>
                <a:t>Arbitration </a:t>
              </a:r>
              <a:r>
                <a:rPr lang="en-US" sz="1400" b="1" i="1" dirty="0">
                  <a:solidFill>
                    <a:schemeClr val="tx1"/>
                  </a:solidFill>
                </a:rPr>
                <a:t>Program </a:t>
              </a:r>
              <a:r>
                <a:rPr lang="en-US" sz="1400" b="1" i="1" dirty="0" smtClean="0">
                  <a:solidFill>
                    <a:schemeClr val="tx1"/>
                  </a:solidFill>
                </a:rPr>
                <a:t>Name, Address </a:t>
              </a:r>
              <a:r>
                <a:rPr lang="en-US" sz="1400" dirty="0" smtClean="0">
                  <a:solidFill>
                    <a:schemeClr val="tx1"/>
                  </a:solidFill>
                </a:rPr>
                <a:t>and </a:t>
              </a:r>
              <a:r>
                <a:rPr lang="en-US" sz="1400" b="1" i="1" dirty="0" smtClean="0">
                  <a:solidFill>
                    <a:schemeClr val="tx1"/>
                  </a:solidFill>
                </a:rPr>
                <a:t>Telephone Number</a:t>
              </a:r>
              <a:endParaRPr lang="en-US" sz="1400" b="1" i="1" dirty="0">
                <a:solidFill>
                  <a:schemeClr val="tx1"/>
                </a:solidFill>
              </a:endParaRPr>
            </a:p>
          </p:txBody>
        </p: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33</a:t>
            </a:fld>
            <a:endParaRPr lang="en-US"/>
          </a:p>
        </p:txBody>
      </p:sp>
    </p:spTree>
    <p:custDataLst>
      <p:tags r:id="rId1"/>
    </p:custDataLst>
    <p:extLst>
      <p:ext uri="{BB962C8B-B14F-4D97-AF65-F5344CB8AC3E}">
        <p14:creationId xmlns:p14="http://schemas.microsoft.com/office/powerpoint/2010/main" val="1598409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800" b="1" dirty="0"/>
          </a:p>
        </p:txBody>
      </p:sp>
      <p:sp>
        <p:nvSpPr>
          <p:cNvPr id="45" name="Content Placeholder 1"/>
          <p:cNvSpPr txBox="1">
            <a:spLocks/>
          </p:cNvSpPr>
          <p:nvPr>
            <p:custDataLst>
              <p:tags r:id="rId3"/>
            </p:custDataLst>
          </p:nvPr>
        </p:nvSpPr>
        <p:spPr>
          <a:xfrm>
            <a:off x="94197" y="1316736"/>
            <a:ext cx="3870644" cy="4793984"/>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t>Provide </a:t>
            </a:r>
            <a:r>
              <a:rPr lang="en-US" sz="2600" dirty="0"/>
              <a:t>the following </a:t>
            </a:r>
            <a:r>
              <a:rPr lang="en-US" sz="2600" dirty="0" smtClean="0"/>
              <a:t>documentation:</a:t>
            </a:r>
          </a:p>
          <a:p>
            <a:endParaRPr lang="en-US" sz="1200" dirty="0" smtClean="0"/>
          </a:p>
          <a:p>
            <a:pPr lvl="1"/>
            <a:r>
              <a:rPr lang="en-US" sz="2200" dirty="0" smtClean="0"/>
              <a:t>Evidence </a:t>
            </a:r>
            <a:r>
              <a:rPr lang="en-US" sz="2200" dirty="0"/>
              <a:t>of participation in an arbitration program and a copy of the notice they provide to shippers of the availability of binding </a:t>
            </a:r>
            <a:r>
              <a:rPr lang="en-US" sz="2200" dirty="0" smtClean="0"/>
              <a:t>arbitration</a:t>
            </a:r>
          </a:p>
          <a:p>
            <a:pPr lvl="1"/>
            <a:r>
              <a:rPr lang="en-US" sz="2200" dirty="0" smtClean="0"/>
              <a:t>Identify </a:t>
            </a:r>
            <a:r>
              <a:rPr lang="en-US" sz="2200" dirty="0"/>
              <a:t>their tariff and provide a copy of the notice to shippers of the availability of that tariff for inspection, indicating how that notice is </a:t>
            </a:r>
            <a:r>
              <a:rPr lang="en-US" sz="2200" dirty="0" smtClean="0"/>
              <a:t>provided</a:t>
            </a:r>
          </a:p>
        </p:txBody>
      </p:sp>
      <p:sp>
        <p:nvSpPr>
          <p:cNvPr id="25" name="Content Placeholder2"/>
          <p:cNvSpPr txBox="1">
            <a:spLocks/>
          </p:cNvSpPr>
          <p:nvPr>
            <p:custDataLst>
              <p:tags r:id="rId4"/>
            </p:custDataLst>
          </p:nvPr>
        </p:nvSpPr>
        <p:spPr>
          <a:xfrm>
            <a:off x="4647895" y="4491530"/>
            <a:ext cx="4323604" cy="136611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Click </a:t>
            </a:r>
            <a:r>
              <a:rPr lang="en-US" sz="2400" b="1" i="1" dirty="0" smtClean="0"/>
              <a:t>Upload File </a:t>
            </a:r>
            <a:r>
              <a:rPr lang="en-US" sz="2400" dirty="0" smtClean="0"/>
              <a:t>to upload the documentation</a:t>
            </a:r>
          </a:p>
        </p:txBody>
      </p:sp>
      <p:pic>
        <p:nvPicPr>
          <p:cNvPr id="19458" name="Picture 2" descr="Provide the following documentation in support of the application:&#10;1. Provide evidence of participation in an arbitration program and a copy of the notice they provide to shippers of the availability of binding arbitration.&#10;2. Identify their tariff and provide a copy of the notice to shippers of the availability of that tariff for inspection, indicating how that notice is provided.&#10;Click the Upload File button in the Navigation Menu to upload the supporting documentation to be submitted with the application.&#10;Enter your Application Password to E-sign the certification.&#10;Enter your Title. &#10;The Date will default to the current date. &#10;For more detailed information on how to upload a document, reference the training module: “Introduction to Submit an Application for New Registration”.&#10;Enter the information and click Next in the Navigation Menu to move to the next pag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8419" y="848265"/>
            <a:ext cx="4820871"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34</a:t>
            </a:fld>
            <a:endParaRPr lang="en-US"/>
          </a:p>
        </p:txBody>
      </p:sp>
    </p:spTree>
    <p:custDataLst>
      <p:tags r:id="rId1"/>
    </p:custDataLst>
    <p:extLst>
      <p:ext uri="{BB962C8B-B14F-4D97-AF65-F5344CB8AC3E}">
        <p14:creationId xmlns:p14="http://schemas.microsoft.com/office/powerpoint/2010/main" val="2807303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usehold Goods Continued"/>
          <p:cNvSpPr>
            <a:spLocks noGrp="1"/>
          </p:cNvSpPr>
          <p:nvPr>
            <p:ph type="title"/>
            <p:custDataLst>
              <p:tags r:id="rId2"/>
            </p:custDataLst>
          </p:nvPr>
        </p:nvSpPr>
        <p:spPr>
          <a:xfrm>
            <a:off x="0" y="722376"/>
            <a:ext cx="9144000" cy="457200"/>
          </a:xfrm>
        </p:spPr>
        <p:txBody>
          <a:bodyPr/>
          <a:lstStyle/>
          <a:p>
            <a:r>
              <a:rPr lang="en-US" sz="2800" b="1" dirty="0" smtClean="0"/>
              <a:t>Household Goods </a:t>
            </a:r>
            <a:r>
              <a:rPr lang="en-US" sz="1800" b="1" dirty="0" smtClean="0"/>
              <a:t>(Cont.)</a:t>
            </a:r>
            <a:endParaRPr lang="en-US" sz="1200" b="1" dirty="0"/>
          </a:p>
        </p:txBody>
      </p:sp>
      <p:sp>
        <p:nvSpPr>
          <p:cNvPr id="9" name="Content Placeholder 1"/>
          <p:cNvSpPr txBox="1">
            <a:spLocks/>
          </p:cNvSpPr>
          <p:nvPr>
            <p:custDataLst>
              <p:tags r:id="rId3"/>
            </p:custDataLst>
          </p:nvPr>
        </p:nvSpPr>
        <p:spPr>
          <a:xfrm>
            <a:off x="94195" y="1316738"/>
            <a:ext cx="3170900" cy="46926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Review the </a:t>
            </a:r>
            <a:r>
              <a:rPr lang="en-US" sz="2400" dirty="0" smtClean="0"/>
              <a:t>Household Goods Summary </a:t>
            </a:r>
            <a:r>
              <a:rPr lang="en-US" sz="2400" dirty="0"/>
              <a:t>to ensure the answers provided are </a:t>
            </a:r>
            <a:r>
              <a:rPr lang="en-US" sz="2400" dirty="0" smtClean="0"/>
              <a:t>correct</a:t>
            </a:r>
          </a:p>
          <a:p>
            <a:pPr marL="0" indent="0">
              <a:buNone/>
            </a:pPr>
            <a:r>
              <a:rPr lang="en-US" sz="2400" dirty="0" smtClean="0"/>
              <a:t> </a:t>
            </a:r>
            <a:endParaRPr lang="en-US" sz="2400" dirty="0"/>
          </a:p>
          <a:p>
            <a:r>
              <a:rPr lang="en-US" sz="2400" dirty="0"/>
              <a:t>To change an answer, click the question </a:t>
            </a:r>
            <a:r>
              <a:rPr lang="en-US" sz="2400" dirty="0" smtClean="0"/>
              <a:t>text</a:t>
            </a:r>
            <a:endParaRPr lang="en-US" sz="2400" dirty="0"/>
          </a:p>
        </p:txBody>
      </p:sp>
      <p:grpSp>
        <p:nvGrpSpPr>
          <p:cNvPr id="10" name="Group 9" descr="Screenshot of the URS Household Goods Summary page with the questions and the answers provided.  Users must ensure that the information provided is correct.&#10;&#10;To edit the answer to a question, click the question text to return to the question.&#10;"/>
          <p:cNvGrpSpPr/>
          <p:nvPr>
            <p:custDataLst>
              <p:tags r:id="rId4"/>
            </p:custDataLst>
          </p:nvPr>
        </p:nvGrpSpPr>
        <p:grpSpPr>
          <a:xfrm>
            <a:off x="3790510" y="754447"/>
            <a:ext cx="5259295" cy="5330878"/>
            <a:chOff x="3790510" y="754447"/>
            <a:chExt cx="5259295" cy="5330878"/>
          </a:xfrm>
        </p:grpSpPr>
        <p:pic>
          <p:nvPicPr>
            <p:cNvPr id="14338" name="Picture 2" descr="Review the Household Goods Summary of questions and answers to ensure the information is correct.&#10;To edit the answer to a question, click the question text to return to the questi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0510" y="754447"/>
              <a:ext cx="5259295" cy="53308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custDataLst>
                <p:tags r:id="rId6"/>
              </p:custDataLst>
            </p:nvPr>
          </p:nvSpPr>
          <p:spPr>
            <a:xfrm>
              <a:off x="6096440" y="2290575"/>
              <a:ext cx="2497994" cy="52775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To edit an answer click the question text</a:t>
              </a:r>
              <a:endParaRPr lang="en-US" sz="1400" dirty="0">
                <a:solidFill>
                  <a:schemeClr val="tx1"/>
                </a:solidFill>
              </a:endParaRPr>
            </a:p>
          </p:txBody>
        </p:sp>
        <p:cxnSp>
          <p:nvCxnSpPr>
            <p:cNvPr id="7" name="Straight Arrow Connector 6"/>
            <p:cNvCxnSpPr>
              <a:stCxn id="8" idx="1"/>
            </p:cNvCxnSpPr>
            <p:nvPr/>
          </p:nvCxnSpPr>
          <p:spPr>
            <a:xfrm flipH="1">
              <a:off x="5664393" y="2554451"/>
              <a:ext cx="432047" cy="3431"/>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35</a:t>
            </a:fld>
            <a:endParaRPr lang="en-US"/>
          </a:p>
        </p:txBody>
      </p:sp>
    </p:spTree>
    <p:custDataLst>
      <p:tags r:id="rId1"/>
    </p:custDataLst>
    <p:extLst>
      <p:ext uri="{BB962C8B-B14F-4D97-AF65-F5344CB8AC3E}">
        <p14:creationId xmlns:p14="http://schemas.microsoft.com/office/powerpoint/2010/main" val="559630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nancial Responsibility"/>
          <p:cNvSpPr>
            <a:spLocks noGrp="1"/>
          </p:cNvSpPr>
          <p:nvPr>
            <p:ph type="title"/>
            <p:custDataLst>
              <p:tags r:id="rId2"/>
            </p:custDataLst>
          </p:nvPr>
        </p:nvSpPr>
        <p:spPr>
          <a:xfrm>
            <a:off x="0" y="722376"/>
            <a:ext cx="9144000" cy="457200"/>
          </a:xfrm>
        </p:spPr>
        <p:txBody>
          <a:bodyPr/>
          <a:lstStyle/>
          <a:p>
            <a:r>
              <a:rPr lang="en-US" sz="2800" b="1" dirty="0" smtClean="0"/>
              <a:t>Financial Responsibility</a:t>
            </a:r>
            <a:endParaRPr lang="en-US" sz="1800" b="1" dirty="0"/>
          </a:p>
        </p:txBody>
      </p:sp>
      <p:sp>
        <p:nvSpPr>
          <p:cNvPr id="18" name="Content Placeholder 1"/>
          <p:cNvSpPr txBox="1">
            <a:spLocks/>
          </p:cNvSpPr>
          <p:nvPr>
            <p:custDataLst>
              <p:tags r:id="rId3"/>
            </p:custDataLst>
          </p:nvPr>
        </p:nvSpPr>
        <p:spPr>
          <a:xfrm>
            <a:off x="94195" y="1316736"/>
            <a:ext cx="4477805" cy="46177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Based on the Operation Classification(s), FMCSA will determine the financial responsibility minimum for the following:</a:t>
            </a:r>
          </a:p>
          <a:p>
            <a:endParaRPr lang="en-US" sz="1200" dirty="0" smtClean="0"/>
          </a:p>
          <a:p>
            <a:pPr lvl="1"/>
            <a:r>
              <a:rPr lang="en-US" sz="2000" dirty="0" smtClean="0"/>
              <a:t>Insurance Type Cargo Liability </a:t>
            </a:r>
          </a:p>
          <a:p>
            <a:pPr lvl="1"/>
            <a:r>
              <a:rPr lang="en-US" sz="2000" dirty="0" smtClean="0"/>
              <a:t>Insurance Type Surety Bond or Trust Fund</a:t>
            </a:r>
          </a:p>
          <a:p>
            <a:endParaRPr lang="en-US" dirty="0"/>
          </a:p>
        </p:txBody>
      </p:sp>
      <p:pic>
        <p:nvPicPr>
          <p:cNvPr id="15363" name="Picture 3" descr="Screenshot of the Financial Responsibility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442365"/>
            <a:ext cx="3780657" cy="19732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custDataLst>
              <p:tags r:id="rId4"/>
            </p:custDataLst>
          </p:nvPr>
        </p:nvSpPr>
        <p:spPr>
          <a:xfrm>
            <a:off x="4571999" y="1179575"/>
            <a:ext cx="379475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i="1" dirty="0" smtClean="0"/>
              <a:t>For detailed information on this application section, reference the training module: “Introduction to Submit an Application for New Registration”</a:t>
            </a:r>
            <a:endParaRPr lang="en-US" sz="1600" b="1" dirty="0" smtClean="0"/>
          </a:p>
          <a:p>
            <a:pPr lvl="1" algn="ctr"/>
            <a:endParaRPr lang="en-US" sz="1600" b="1" dirty="0" smtClean="0"/>
          </a:p>
          <a:p>
            <a:pPr algn="ctr"/>
            <a:endParaRPr lang="en-US" sz="1600" b="1" dirty="0" smtClean="0"/>
          </a:p>
          <a:p>
            <a:pPr algn="ctr"/>
            <a:endParaRPr lang="en-US" sz="1600" b="1" dirty="0"/>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36</a:t>
            </a:fld>
            <a:endParaRPr lang="en-US"/>
          </a:p>
        </p:txBody>
      </p:sp>
    </p:spTree>
    <p:custDataLst>
      <p:tags r:id="rId1"/>
    </p:custDataLst>
    <p:extLst>
      <p:ext uri="{BB962C8B-B14F-4D97-AF65-F5344CB8AC3E}">
        <p14:creationId xmlns:p14="http://schemas.microsoft.com/office/powerpoint/2010/main" val="1704673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filiation with Others"/>
          <p:cNvSpPr>
            <a:spLocks noGrp="1"/>
          </p:cNvSpPr>
          <p:nvPr>
            <p:ph type="title"/>
            <p:custDataLst>
              <p:tags r:id="rId2"/>
            </p:custDataLst>
          </p:nvPr>
        </p:nvSpPr>
        <p:spPr>
          <a:xfrm>
            <a:off x="0" y="722376"/>
            <a:ext cx="9144000" cy="457200"/>
          </a:xfrm>
        </p:spPr>
        <p:txBody>
          <a:bodyPr/>
          <a:lstStyle/>
          <a:p>
            <a:r>
              <a:rPr lang="en-US" sz="2800" b="1" dirty="0" smtClean="0"/>
              <a:t>Affiliation with Others</a:t>
            </a:r>
            <a:endParaRPr lang="en-US" sz="1000" b="1" dirty="0"/>
          </a:p>
        </p:txBody>
      </p:sp>
      <p:sp>
        <p:nvSpPr>
          <p:cNvPr id="7" name="Content Placeholder 1"/>
          <p:cNvSpPr txBox="1">
            <a:spLocks/>
          </p:cNvSpPr>
          <p:nvPr>
            <p:custDataLst>
              <p:tags r:id="rId3"/>
            </p:custDataLst>
          </p:nvPr>
        </p:nvSpPr>
        <p:spPr>
          <a:xfrm>
            <a:off x="94195" y="1316736"/>
            <a:ext cx="4174225" cy="4844484"/>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FMCSA needs to capture details regarding the Applicant’s relationship with any FMCSA-regulated entities:</a:t>
            </a:r>
          </a:p>
          <a:p>
            <a:endParaRPr lang="en-US" sz="1200" dirty="0" smtClean="0">
              <a:solidFill>
                <a:prstClr val="black"/>
              </a:solidFill>
            </a:endParaRPr>
          </a:p>
          <a:p>
            <a:pPr lvl="1"/>
            <a:r>
              <a:rPr lang="en-US" sz="2000" dirty="0" smtClean="0">
                <a:solidFill>
                  <a:prstClr val="black"/>
                </a:solidFill>
              </a:rPr>
              <a:t>If the Applicant has had, </a:t>
            </a:r>
            <a:r>
              <a:rPr lang="en-US" sz="2000" dirty="0">
                <a:solidFill>
                  <a:prstClr val="black"/>
                </a:solidFill>
              </a:rPr>
              <a:t>within the last 3 years of the date of filing this </a:t>
            </a:r>
            <a:r>
              <a:rPr lang="en-US" sz="2000" dirty="0" smtClean="0">
                <a:solidFill>
                  <a:prstClr val="black"/>
                </a:solidFill>
              </a:rPr>
              <a:t>application, </a:t>
            </a:r>
            <a:r>
              <a:rPr lang="en-US" sz="2000" dirty="0">
                <a:solidFill>
                  <a:prstClr val="black"/>
                </a:solidFill>
              </a:rPr>
              <a:t>relationships involving common stock, </a:t>
            </a:r>
            <a:r>
              <a:rPr lang="en-US" sz="2000" dirty="0" smtClean="0">
                <a:solidFill>
                  <a:prstClr val="black"/>
                </a:solidFill>
              </a:rPr>
              <a:t>ownership</a:t>
            </a:r>
            <a:r>
              <a:rPr lang="en-US" sz="2000" dirty="0">
                <a:solidFill>
                  <a:prstClr val="black"/>
                </a:solidFill>
              </a:rPr>
              <a:t>, </a:t>
            </a:r>
            <a:r>
              <a:rPr lang="en-US" sz="2000" dirty="0" smtClean="0">
                <a:solidFill>
                  <a:prstClr val="black"/>
                </a:solidFill>
              </a:rPr>
              <a:t>management</a:t>
            </a:r>
            <a:r>
              <a:rPr lang="en-US" sz="2000" dirty="0">
                <a:solidFill>
                  <a:prstClr val="black"/>
                </a:solidFill>
              </a:rPr>
              <a:t>, </a:t>
            </a:r>
            <a:r>
              <a:rPr lang="en-US" sz="2000" dirty="0" smtClean="0">
                <a:solidFill>
                  <a:prstClr val="black"/>
                </a:solidFill>
              </a:rPr>
              <a:t>control, familial relationships, </a:t>
            </a:r>
            <a:r>
              <a:rPr lang="en-US" sz="2000" dirty="0">
                <a:solidFill>
                  <a:prstClr val="black"/>
                </a:solidFill>
              </a:rPr>
              <a:t>or any other </a:t>
            </a:r>
            <a:r>
              <a:rPr lang="en-US" sz="2000" dirty="0" smtClean="0">
                <a:solidFill>
                  <a:prstClr val="black"/>
                </a:solidFill>
              </a:rPr>
              <a:t>person(s) </a:t>
            </a:r>
            <a:r>
              <a:rPr lang="en-US" sz="2000" dirty="0">
                <a:solidFill>
                  <a:prstClr val="black"/>
                </a:solidFill>
              </a:rPr>
              <a:t>or applicant for </a:t>
            </a:r>
            <a:r>
              <a:rPr lang="en-US" sz="2000" dirty="0" smtClean="0">
                <a:solidFill>
                  <a:prstClr val="black"/>
                </a:solidFill>
              </a:rPr>
              <a:t>registration provide the Entity’s USDOT Number</a:t>
            </a:r>
            <a:endParaRPr lang="en-US" sz="1600" dirty="0" smtClean="0">
              <a:solidFill>
                <a:prstClr val="black"/>
              </a:solidFill>
            </a:endParaRPr>
          </a:p>
        </p:txBody>
      </p:sp>
      <p:pic>
        <p:nvPicPr>
          <p:cNvPr id="16386" name="Picture 2" descr="Screenshot of the Affiliation Other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9" y="2366470"/>
            <a:ext cx="4098331" cy="22009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custDataLst>
              <p:tags r:id="rId4"/>
            </p:custDataLst>
          </p:nvPr>
        </p:nvSpPr>
        <p:spPr>
          <a:xfrm>
            <a:off x="4571999" y="1179575"/>
            <a:ext cx="4098331"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37</a:t>
            </a:fld>
            <a:endParaRPr lang="en-US">
              <a:solidFill>
                <a:prstClr val="black"/>
              </a:solidFill>
            </a:endParaRPr>
          </a:p>
        </p:txBody>
      </p:sp>
    </p:spTree>
    <p:custDataLst>
      <p:tags r:id="rId1"/>
    </p:custDataLst>
    <p:extLst>
      <p:ext uri="{BB962C8B-B14F-4D97-AF65-F5344CB8AC3E}">
        <p14:creationId xmlns:p14="http://schemas.microsoft.com/office/powerpoint/2010/main" val="1694723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tification Statement"/>
          <p:cNvSpPr>
            <a:spLocks noGrp="1"/>
          </p:cNvSpPr>
          <p:nvPr>
            <p:ph type="title"/>
            <p:custDataLst>
              <p:tags r:id="rId2"/>
            </p:custDataLst>
          </p:nvPr>
        </p:nvSpPr>
        <p:spPr>
          <a:xfrm>
            <a:off x="0" y="722376"/>
            <a:ext cx="9144000" cy="457200"/>
          </a:xfrm>
        </p:spPr>
        <p:txBody>
          <a:bodyPr/>
          <a:lstStyle/>
          <a:p>
            <a:r>
              <a:rPr lang="en-US" sz="2800" b="1" dirty="0" smtClean="0"/>
              <a:t>Certification Statement</a:t>
            </a:r>
            <a:endParaRPr lang="en-US" sz="1800" b="1" dirty="0"/>
          </a:p>
        </p:txBody>
      </p:sp>
      <p:sp>
        <p:nvSpPr>
          <p:cNvPr id="3" name="Content Placeholder 2"/>
          <p:cNvSpPr>
            <a:spLocks noGrp="1"/>
          </p:cNvSpPr>
          <p:nvPr>
            <p:ph sz="half" idx="2"/>
            <p:custDataLst>
              <p:tags r:id="rId3"/>
            </p:custDataLst>
          </p:nvPr>
        </p:nvSpPr>
        <p:spPr>
          <a:xfrm>
            <a:off x="94195" y="1313109"/>
            <a:ext cx="3870645" cy="4848111"/>
          </a:xfrm>
        </p:spPr>
        <p:txBody>
          <a:bodyPr>
            <a:noAutofit/>
          </a:bodyPr>
          <a:lstStyle/>
          <a:p>
            <a:r>
              <a:rPr lang="en-US" dirty="0" smtClean="0"/>
              <a:t>This certification applies to the responses provided to this application by the Applicant</a:t>
            </a:r>
          </a:p>
          <a:p>
            <a:endParaRPr lang="en-US" sz="1200" dirty="0" smtClean="0"/>
          </a:p>
          <a:p>
            <a:r>
              <a:rPr lang="en-US" dirty="0" smtClean="0"/>
              <a:t>The Applicant must certify to the truthfulness of statements in this application under penalty of perjury</a:t>
            </a:r>
          </a:p>
        </p:txBody>
      </p:sp>
      <p:pic>
        <p:nvPicPr>
          <p:cNvPr id="21506" name="Picture 2" descr="Screenshot of the Certification Statement p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2366469"/>
            <a:ext cx="4098329" cy="18214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custDataLst>
              <p:tags r:id="rId4"/>
            </p:custDataLst>
          </p:nvPr>
        </p:nvSpPr>
        <p:spPr>
          <a:xfrm>
            <a:off x="4572001" y="1179575"/>
            <a:ext cx="409833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38</a:t>
            </a:fld>
            <a:endParaRPr lang="en-US">
              <a:solidFill>
                <a:prstClr val="black"/>
              </a:solidFill>
            </a:endParaRPr>
          </a:p>
        </p:txBody>
      </p:sp>
    </p:spTree>
    <p:custDataLst>
      <p:tags r:id="rId1"/>
    </p:custDataLst>
    <p:extLst>
      <p:ext uri="{BB962C8B-B14F-4D97-AF65-F5344CB8AC3E}">
        <p14:creationId xmlns:p14="http://schemas.microsoft.com/office/powerpoint/2010/main" val="306356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mpliance Certifications"/>
          <p:cNvSpPr>
            <a:spLocks noGrp="1"/>
          </p:cNvSpPr>
          <p:nvPr>
            <p:ph type="title"/>
            <p:custDataLst>
              <p:tags r:id="rId2"/>
            </p:custDataLst>
          </p:nvPr>
        </p:nvSpPr>
        <p:spPr>
          <a:xfrm>
            <a:off x="0" y="722376"/>
            <a:ext cx="9144000" cy="457200"/>
          </a:xfrm>
        </p:spPr>
        <p:txBody>
          <a:bodyPr/>
          <a:lstStyle/>
          <a:p>
            <a:r>
              <a:rPr lang="en-US" sz="2800" b="1" dirty="0" smtClean="0"/>
              <a:t>Compliance Certifications</a:t>
            </a:r>
            <a:endParaRPr lang="en-US" sz="700" b="1" dirty="0"/>
          </a:p>
        </p:txBody>
      </p:sp>
      <p:sp>
        <p:nvSpPr>
          <p:cNvPr id="6" name="Content Placeholder 1"/>
          <p:cNvSpPr txBox="1">
            <a:spLocks/>
          </p:cNvSpPr>
          <p:nvPr>
            <p:custDataLst>
              <p:tags r:id="rId3"/>
            </p:custDataLst>
          </p:nvPr>
        </p:nvSpPr>
        <p:spPr>
          <a:xfrm>
            <a:off x="94196" y="1316735"/>
            <a:ext cx="4250120" cy="302300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Signing the certifications, the Certifying Official is on notice that the representations made are subject to verification through inspections in the U.S. and through the request for examination of records and documents</a:t>
            </a:r>
          </a:p>
        </p:txBody>
      </p:sp>
      <p:sp>
        <p:nvSpPr>
          <p:cNvPr id="9" name="Content Placeholder 2"/>
          <p:cNvSpPr txBox="1">
            <a:spLocks/>
          </p:cNvSpPr>
          <p:nvPr>
            <p:custDataLst>
              <p:tags r:id="rId4"/>
            </p:custDataLst>
          </p:nvPr>
        </p:nvSpPr>
        <p:spPr>
          <a:xfrm>
            <a:off x="94195" y="4795110"/>
            <a:ext cx="8955609" cy="120184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Failure </a:t>
            </a:r>
            <a:r>
              <a:rPr lang="en-US" sz="2400" dirty="0">
                <a:solidFill>
                  <a:prstClr val="black"/>
                </a:solidFill>
              </a:rPr>
              <a:t>to support the representations </a:t>
            </a:r>
            <a:r>
              <a:rPr lang="en-US" sz="2400" dirty="0" smtClean="0">
                <a:solidFill>
                  <a:prstClr val="black"/>
                </a:solidFill>
              </a:rPr>
              <a:t>in </a:t>
            </a:r>
            <a:r>
              <a:rPr lang="en-US" sz="2400" dirty="0">
                <a:solidFill>
                  <a:prstClr val="black"/>
                </a:solidFill>
              </a:rPr>
              <a:t>this application could form the basis of a proceeding to assess civil penalties and/or lead to the revocation of the </a:t>
            </a:r>
            <a:r>
              <a:rPr lang="en-US" sz="2400" dirty="0" smtClean="0">
                <a:solidFill>
                  <a:prstClr val="black"/>
                </a:solidFill>
              </a:rPr>
              <a:t>registration granted</a:t>
            </a:r>
          </a:p>
        </p:txBody>
      </p:sp>
      <p:pic>
        <p:nvPicPr>
          <p:cNvPr id="62466" name="Picture 2" descr="Screenshot of the Compliance Certifications p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572000" y="2376288"/>
            <a:ext cx="4249217"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txBox="1">
            <a:spLocks/>
          </p:cNvSpPr>
          <p:nvPr>
            <p:custDataLst>
              <p:tags r:id="rId5"/>
            </p:custDataLst>
          </p:nvPr>
        </p:nvSpPr>
        <p:spPr>
          <a:xfrm>
            <a:off x="4572000" y="1179575"/>
            <a:ext cx="4249218"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39</a:t>
            </a:fld>
            <a:endParaRPr lang="en-US">
              <a:solidFill>
                <a:prstClr val="black"/>
              </a:solidFill>
            </a:endParaRPr>
          </a:p>
        </p:txBody>
      </p:sp>
    </p:spTree>
    <p:custDataLst>
      <p:tags r:id="rId1"/>
    </p:custDataLst>
    <p:extLst>
      <p:ext uri="{BB962C8B-B14F-4D97-AF65-F5344CB8AC3E}">
        <p14:creationId xmlns:p14="http://schemas.microsoft.com/office/powerpoint/2010/main" val="232827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a:t>
            </a:r>
            <a:r>
              <a:rPr lang="en-US" sz="2800" b="1" dirty="0" smtClean="0"/>
              <a:t>Process </a:t>
            </a:r>
            <a:r>
              <a:rPr lang="en-US" sz="1800" b="1" dirty="0" smtClean="0"/>
              <a:t>(Cont.)</a:t>
            </a:r>
            <a:endParaRPr lang="en-US" sz="1800" b="1" dirty="0"/>
          </a:p>
        </p:txBody>
      </p:sp>
      <p:sp>
        <p:nvSpPr>
          <p:cNvPr id="2" name="Content Placeholder 1"/>
          <p:cNvSpPr>
            <a:spLocks noGrp="1"/>
          </p:cNvSpPr>
          <p:nvPr>
            <p:ph sz="half" idx="2"/>
            <p:custDataLst>
              <p:tags r:id="rId3"/>
            </p:custDataLst>
          </p:nvPr>
        </p:nvSpPr>
        <p:spPr>
          <a:xfrm>
            <a:off x="62296" y="1185771"/>
            <a:ext cx="8987509" cy="1939649"/>
          </a:xfrm>
        </p:spPr>
        <p:txBody>
          <a:bodyPr>
            <a:noAutofit/>
          </a:bodyPr>
          <a:lstStyle/>
          <a:p>
            <a:r>
              <a:rPr lang="en-US" dirty="0" smtClean="0"/>
              <a:t>Before accessing the application the Applicant will need to provide </a:t>
            </a:r>
            <a:r>
              <a:rPr lang="en-US" b="1" i="1" dirty="0" smtClean="0"/>
              <a:t>Human Verification </a:t>
            </a:r>
          </a:p>
          <a:p>
            <a:r>
              <a:rPr lang="en-US" dirty="0" smtClean="0"/>
              <a:t>Select the check box </a:t>
            </a:r>
            <a:r>
              <a:rPr lang="en-US" b="1" i="1" dirty="0" smtClean="0"/>
              <a:t>I’m not a robot </a:t>
            </a:r>
          </a:p>
          <a:p>
            <a:r>
              <a:rPr lang="en-US" dirty="0" smtClean="0"/>
              <a:t>Complete the verification request</a:t>
            </a:r>
          </a:p>
        </p:txBody>
      </p:sp>
      <p:pic>
        <p:nvPicPr>
          <p:cNvPr id="3078" name="Picture 6" descr="Before accessing the application the Applicant will need to provide Human Verification.&#10;Select the check box I’m not a robot&#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615" y="3353105"/>
            <a:ext cx="48291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Complete the verification request&#10;When complete, click Verif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7455" y="1759310"/>
            <a:ext cx="35623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a:t>
            </a:fld>
            <a:endParaRPr lang="en-US" dirty="0">
              <a:solidFill>
                <a:prstClr val="black"/>
              </a:solidFill>
            </a:endParaRPr>
          </a:p>
        </p:txBody>
      </p:sp>
    </p:spTree>
    <p:custDataLst>
      <p:tags r:id="rId1"/>
    </p:custDataLst>
    <p:extLst>
      <p:ext uri="{BB962C8B-B14F-4D97-AF65-F5344CB8AC3E}">
        <p14:creationId xmlns:p14="http://schemas.microsoft.com/office/powerpoint/2010/main" val="1476529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nt's Oath"/>
          <p:cNvSpPr>
            <a:spLocks noGrp="1"/>
          </p:cNvSpPr>
          <p:nvPr>
            <p:ph type="title"/>
            <p:custDataLst>
              <p:tags r:id="rId2"/>
            </p:custDataLst>
          </p:nvPr>
        </p:nvSpPr>
        <p:spPr>
          <a:xfrm>
            <a:off x="0" y="722376"/>
            <a:ext cx="9144000" cy="457200"/>
          </a:xfrm>
        </p:spPr>
        <p:txBody>
          <a:bodyPr/>
          <a:lstStyle/>
          <a:p>
            <a:r>
              <a:rPr lang="en-US" sz="2800" b="1" dirty="0" smtClean="0"/>
              <a:t>Applicant’s Oath</a:t>
            </a:r>
            <a:endParaRPr lang="en-US" sz="400" b="1" dirty="0"/>
          </a:p>
        </p:txBody>
      </p:sp>
      <p:sp>
        <p:nvSpPr>
          <p:cNvPr id="6" name="Content Placeholder 1"/>
          <p:cNvSpPr txBox="1">
            <a:spLocks/>
          </p:cNvSpPr>
          <p:nvPr>
            <p:custDataLst>
              <p:tags r:id="rId3"/>
            </p:custDataLst>
          </p:nvPr>
        </p:nvSpPr>
        <p:spPr>
          <a:xfrm>
            <a:off x="94195" y="1316735"/>
            <a:ext cx="402243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FMCSA requires the Owner or the Authorized Signer or an individual with power of attorney to act on behalf of the Applicant </a:t>
            </a:r>
            <a:r>
              <a:rPr lang="en-US" sz="2400" dirty="0" smtClean="0">
                <a:solidFill>
                  <a:prstClr val="black"/>
                </a:solidFill>
              </a:rPr>
              <a:t>to </a:t>
            </a:r>
            <a:r>
              <a:rPr lang="en-US" sz="2400" dirty="0">
                <a:solidFill>
                  <a:prstClr val="black"/>
                </a:solidFill>
              </a:rPr>
              <a:t>sign the Applicant’s Oath certifying </a:t>
            </a:r>
            <a:r>
              <a:rPr lang="en-US" sz="2400" dirty="0" smtClean="0">
                <a:solidFill>
                  <a:prstClr val="black"/>
                </a:solidFill>
              </a:rPr>
              <a:t>all </a:t>
            </a:r>
            <a:r>
              <a:rPr lang="en-US" sz="2400" dirty="0">
                <a:solidFill>
                  <a:prstClr val="black"/>
                </a:solidFill>
              </a:rPr>
              <a:t>information supplied in this application or relating to this application is true and </a:t>
            </a:r>
            <a:r>
              <a:rPr lang="en-US" sz="2400" dirty="0" smtClean="0">
                <a:solidFill>
                  <a:prstClr val="black"/>
                </a:solidFill>
              </a:rPr>
              <a:t>correct</a:t>
            </a:r>
          </a:p>
        </p:txBody>
      </p:sp>
      <p:pic>
        <p:nvPicPr>
          <p:cNvPr id="71682" name="Picture 2" descr="Screenshot of the Applicants Oath page."/>
          <p:cNvPicPr>
            <a:picLocks noChangeAspect="1" noChangeArrowheads="1"/>
          </p:cNvPicPr>
          <p:nvPr/>
        </p:nvPicPr>
        <p:blipFill rotWithShape="1">
          <a:blip r:embed="rId8">
            <a:extLst>
              <a:ext uri="{28A0092B-C50C-407E-A947-70E740481C1C}">
                <a14:useLocalDpi xmlns:a14="http://schemas.microsoft.com/office/drawing/2010/main" val="0"/>
              </a:ext>
            </a:extLst>
          </a:blip>
          <a:srcRect t="-1" b="-1"/>
          <a:stretch/>
        </p:blipFill>
        <p:spPr bwMode="auto">
          <a:xfrm>
            <a:off x="4572000" y="2376288"/>
            <a:ext cx="4325112" cy="2093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2"/>
          <p:cNvSpPr txBox="1">
            <a:spLocks/>
          </p:cNvSpPr>
          <p:nvPr>
            <p:custDataLst>
              <p:tags r:id="rId4"/>
            </p:custDataLst>
          </p:nvPr>
        </p:nvSpPr>
        <p:spPr>
          <a:xfrm>
            <a:off x="4571999" y="1179575"/>
            <a:ext cx="4325113"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40</a:t>
            </a:fld>
            <a:endParaRPr lang="en-US">
              <a:solidFill>
                <a:prstClr val="black"/>
              </a:solidFill>
            </a:endParaRPr>
          </a:p>
        </p:txBody>
      </p:sp>
    </p:spTree>
    <p:custDataLst>
      <p:tags r:id="rId1"/>
    </p:custDataLst>
    <p:extLst>
      <p:ext uri="{BB962C8B-B14F-4D97-AF65-F5344CB8AC3E}">
        <p14:creationId xmlns:p14="http://schemas.microsoft.com/office/powerpoint/2010/main" val="2774318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RS Company Official Portal Account"/>
          <p:cNvSpPr>
            <a:spLocks noGrp="1"/>
          </p:cNvSpPr>
          <p:nvPr>
            <p:ph type="title"/>
            <p:custDataLst>
              <p:tags r:id="rId2"/>
            </p:custDataLst>
          </p:nvPr>
        </p:nvSpPr>
        <p:spPr>
          <a:xfrm>
            <a:off x="0" y="722376"/>
            <a:ext cx="9144000" cy="457200"/>
          </a:xfrm>
        </p:spPr>
        <p:txBody>
          <a:bodyPr>
            <a:noAutofit/>
          </a:bodyPr>
          <a:lstStyle/>
          <a:p>
            <a:r>
              <a:rPr lang="en-US" sz="2600" b="1" dirty="0" smtClean="0"/>
              <a:t>URS Company Official Portal Account </a:t>
            </a:r>
            <a:endParaRPr lang="en-US" sz="1800" b="1" dirty="0"/>
          </a:p>
        </p:txBody>
      </p:sp>
      <p:sp>
        <p:nvSpPr>
          <p:cNvPr id="2" name="Content Placeholder 1"/>
          <p:cNvSpPr>
            <a:spLocks noGrp="1"/>
          </p:cNvSpPr>
          <p:nvPr>
            <p:ph idx="1"/>
            <p:custDataLst>
              <p:tags r:id="rId3"/>
            </p:custDataLst>
          </p:nvPr>
        </p:nvSpPr>
        <p:spPr>
          <a:xfrm>
            <a:off x="94196" y="1297699"/>
            <a:ext cx="4022434" cy="4787626"/>
          </a:xfrm>
        </p:spPr>
        <p:txBody>
          <a:bodyPr>
            <a:noAutofit/>
          </a:bodyPr>
          <a:lstStyle/>
          <a:p>
            <a:r>
              <a:rPr lang="en-US" sz="2400" dirty="0"/>
              <a:t>A</a:t>
            </a:r>
            <a:r>
              <a:rPr lang="en-US" sz="2400" dirty="0" smtClean="0"/>
              <a:t>pplicants are required to </a:t>
            </a:r>
            <a:r>
              <a:rPr lang="en-US" sz="2400" dirty="0"/>
              <a:t>have </a:t>
            </a:r>
            <a:r>
              <a:rPr lang="en-US" sz="2400" dirty="0" smtClean="0"/>
              <a:t>FMCSA </a:t>
            </a:r>
            <a:r>
              <a:rPr lang="en-US" sz="2400" dirty="0"/>
              <a:t>Portal </a:t>
            </a:r>
            <a:r>
              <a:rPr lang="en-US" sz="2400" dirty="0" smtClean="0"/>
              <a:t>access to </a:t>
            </a:r>
            <a:r>
              <a:rPr lang="en-US" sz="2400" dirty="0"/>
              <a:t>maintain their registration information and to monitor their safety information and </a:t>
            </a:r>
            <a:r>
              <a:rPr lang="en-US" sz="2400" dirty="0" smtClean="0"/>
              <a:t>activity</a:t>
            </a:r>
          </a:p>
          <a:p>
            <a:endParaRPr lang="en-US" sz="1200" dirty="0" smtClean="0"/>
          </a:p>
          <a:p>
            <a:r>
              <a:rPr lang="en-US" sz="2400" dirty="0" smtClean="0"/>
              <a:t>An </a:t>
            </a:r>
            <a:r>
              <a:rPr lang="en-US" sz="2400" dirty="0"/>
              <a:t>individual needs to be assigned the Company Official role for the FMCSA </a:t>
            </a:r>
            <a:r>
              <a:rPr lang="en-US" sz="2400" dirty="0" smtClean="0"/>
              <a:t>Portal</a:t>
            </a:r>
          </a:p>
        </p:txBody>
      </p:sp>
      <p:pic>
        <p:nvPicPr>
          <p:cNvPr id="17410" name="Picture 2" descr="Screenshot of the URS Company Official Portal Account p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4848"/>
            <a:ext cx="4263470" cy="27993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custDataLst>
              <p:tags r:id="rId4"/>
            </p:custDataLst>
          </p:nvPr>
        </p:nvSpPr>
        <p:spPr>
          <a:xfrm>
            <a:off x="4585350" y="1379835"/>
            <a:ext cx="4250120" cy="1035105"/>
          </a:xfrm>
          <a:prstGeom prst="rect">
            <a:avLst/>
          </a:prstGeom>
          <a:ln w="25400" cmpd="sng">
            <a:solidFill>
              <a:srgbClr val="FF0000"/>
            </a:solidFill>
          </a:ln>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“URS Company Official Portal Account”</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41</a:t>
            </a:fld>
            <a:endParaRPr lang="en-US">
              <a:solidFill>
                <a:prstClr val="black"/>
              </a:solidFill>
            </a:endParaRPr>
          </a:p>
        </p:txBody>
      </p:sp>
    </p:spTree>
    <p:custDataLst>
      <p:tags r:id="rId1"/>
    </p:custDataLst>
    <p:extLst>
      <p:ext uri="{BB962C8B-B14F-4D97-AF65-F5344CB8AC3E}">
        <p14:creationId xmlns:p14="http://schemas.microsoft.com/office/powerpoint/2010/main" val="3593479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Payment Information</a:t>
            </a:r>
            <a:endParaRPr lang="en-US" sz="400" b="1" dirty="0"/>
          </a:p>
        </p:txBody>
      </p:sp>
      <p:sp>
        <p:nvSpPr>
          <p:cNvPr id="6" name="Content Placeholder 1"/>
          <p:cNvSpPr txBox="1">
            <a:spLocks/>
          </p:cNvSpPr>
          <p:nvPr>
            <p:custDataLst>
              <p:tags r:id="rId3"/>
            </p:custDataLst>
          </p:nvPr>
        </p:nvSpPr>
        <p:spPr>
          <a:xfrm>
            <a:off x="94195" y="1316735"/>
            <a:ext cx="3870645" cy="476858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solidFill>
                  <a:prstClr val="black"/>
                </a:solidFill>
              </a:rPr>
              <a:t>Operation Classification(s) determines </a:t>
            </a:r>
            <a:r>
              <a:rPr lang="en-US" sz="2400" dirty="0">
                <a:solidFill>
                  <a:prstClr val="black"/>
                </a:solidFill>
              </a:rPr>
              <a:t>the </a:t>
            </a:r>
            <a:r>
              <a:rPr lang="en-US" sz="2400" dirty="0" smtClean="0">
                <a:solidFill>
                  <a:prstClr val="black"/>
                </a:solidFill>
              </a:rPr>
              <a:t>Applicant's required application fee dollar amount</a:t>
            </a:r>
          </a:p>
          <a:p>
            <a:endParaRPr lang="en-US" sz="1200" dirty="0" smtClean="0">
              <a:solidFill>
                <a:prstClr val="black"/>
              </a:solidFill>
            </a:endParaRPr>
          </a:p>
          <a:p>
            <a:r>
              <a:rPr lang="en-US" sz="2400" dirty="0" smtClean="0">
                <a:solidFill>
                  <a:prstClr val="black"/>
                </a:solidFill>
              </a:rPr>
              <a:t>FMCSA </a:t>
            </a:r>
            <a:r>
              <a:rPr lang="en-US" sz="2400" dirty="0">
                <a:solidFill>
                  <a:prstClr val="black"/>
                </a:solidFill>
              </a:rPr>
              <a:t>does </a:t>
            </a:r>
            <a:r>
              <a:rPr lang="en-US" sz="2400" dirty="0" smtClean="0">
                <a:solidFill>
                  <a:prstClr val="black"/>
                </a:solidFill>
              </a:rPr>
              <a:t>NOT </a:t>
            </a:r>
            <a:r>
              <a:rPr lang="en-US" sz="2400" dirty="0">
                <a:solidFill>
                  <a:prstClr val="black"/>
                </a:solidFill>
              </a:rPr>
              <a:t>refund filing </a:t>
            </a:r>
            <a:r>
              <a:rPr lang="en-US" sz="2400" dirty="0" smtClean="0">
                <a:solidFill>
                  <a:prstClr val="black"/>
                </a:solidFill>
              </a:rPr>
              <a:t>fees</a:t>
            </a:r>
          </a:p>
          <a:p>
            <a:endParaRPr lang="en-US" sz="1200" dirty="0" smtClean="0">
              <a:solidFill>
                <a:prstClr val="black"/>
              </a:solidFill>
            </a:endParaRPr>
          </a:p>
          <a:p>
            <a:r>
              <a:rPr lang="en-US" sz="2400" dirty="0" smtClean="0">
                <a:solidFill>
                  <a:prstClr val="black"/>
                </a:solidFill>
              </a:rPr>
              <a:t>Filing </a:t>
            </a:r>
            <a:r>
              <a:rPr lang="en-US" sz="2400" dirty="0">
                <a:solidFill>
                  <a:prstClr val="black"/>
                </a:solidFill>
              </a:rPr>
              <a:t>fees must be payable to the </a:t>
            </a:r>
            <a:r>
              <a:rPr lang="en-US" sz="2400" dirty="0" smtClean="0">
                <a:solidFill>
                  <a:prstClr val="black"/>
                </a:solidFill>
              </a:rPr>
              <a:t>FMCSA, </a:t>
            </a:r>
            <a:r>
              <a:rPr lang="en-US" sz="2400" dirty="0">
                <a:solidFill>
                  <a:prstClr val="black"/>
                </a:solidFill>
              </a:rPr>
              <a:t>by </a:t>
            </a:r>
            <a:r>
              <a:rPr lang="en-US" sz="2400" dirty="0" smtClean="0">
                <a:solidFill>
                  <a:prstClr val="black"/>
                </a:solidFill>
              </a:rPr>
              <a:t>a U.S. EFT </a:t>
            </a:r>
            <a:r>
              <a:rPr lang="en-US" sz="2400" dirty="0">
                <a:solidFill>
                  <a:prstClr val="black"/>
                </a:solidFill>
              </a:rPr>
              <a:t>or </a:t>
            </a:r>
            <a:r>
              <a:rPr lang="en-US" sz="2400" dirty="0" smtClean="0">
                <a:solidFill>
                  <a:prstClr val="black"/>
                </a:solidFill>
              </a:rPr>
              <a:t>a credit card</a:t>
            </a:r>
          </a:p>
        </p:txBody>
      </p:sp>
      <p:sp>
        <p:nvSpPr>
          <p:cNvPr id="9" name="Content Placeholder 2"/>
          <p:cNvSpPr txBox="1">
            <a:spLocks/>
          </p:cNvSpPr>
          <p:nvPr>
            <p:custDataLst>
              <p:tags r:id="rId4"/>
            </p:custDataLst>
          </p:nvPr>
        </p:nvSpPr>
        <p:spPr>
          <a:xfrm>
            <a:off x="4580011" y="5022795"/>
            <a:ext cx="4469793" cy="106253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prstClr val="black"/>
                </a:solidFill>
              </a:rPr>
              <a:t>Applications aren’t processed until the payment has been deducted from a bank or credit card account </a:t>
            </a:r>
          </a:p>
        </p:txBody>
      </p:sp>
      <p:pic>
        <p:nvPicPr>
          <p:cNvPr id="16386" name="Picture 2" descr="Screenshot of the Payment Info p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2333175"/>
            <a:ext cx="4325110" cy="2461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5"/>
            </p:custDataLst>
          </p:nvPr>
        </p:nvSpPr>
        <p:spPr>
          <a:xfrm>
            <a:off x="4580011" y="1179575"/>
            <a:ext cx="4317099"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solidFill>
                  <a:prstClr val="black"/>
                </a:solidFill>
              </a:rPr>
              <a:pPr/>
              <a:t>42</a:t>
            </a:fld>
            <a:endParaRPr lang="en-US">
              <a:solidFill>
                <a:prstClr val="black"/>
              </a:solidFill>
            </a:endParaRPr>
          </a:p>
        </p:txBody>
      </p:sp>
    </p:spTree>
    <p:custDataLst>
      <p:tags r:id="rId1"/>
    </p:custDataLst>
    <p:extLst>
      <p:ext uri="{BB962C8B-B14F-4D97-AF65-F5344CB8AC3E}">
        <p14:creationId xmlns:p14="http://schemas.microsoft.com/office/powerpoint/2010/main" val="3135830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yment Information"/>
          <p:cNvSpPr>
            <a:spLocks noGrp="1"/>
          </p:cNvSpPr>
          <p:nvPr>
            <p:ph type="title"/>
            <p:custDataLst>
              <p:tags r:id="rId2"/>
            </p:custDataLst>
          </p:nvPr>
        </p:nvSpPr>
        <p:spPr>
          <a:xfrm>
            <a:off x="0" y="722376"/>
            <a:ext cx="9144000" cy="457200"/>
          </a:xfrm>
        </p:spPr>
        <p:txBody>
          <a:bodyPr/>
          <a:lstStyle/>
          <a:p>
            <a:r>
              <a:rPr lang="en-US" sz="2800" b="1" dirty="0" smtClean="0"/>
              <a:t>End of the Training Module</a:t>
            </a:r>
            <a:endParaRPr lang="en-US" sz="400" b="1" dirty="0"/>
          </a:p>
        </p:txBody>
      </p:sp>
      <p:sp>
        <p:nvSpPr>
          <p:cNvPr id="6" name="Content Placeholder 1"/>
          <p:cNvSpPr txBox="1">
            <a:spLocks/>
          </p:cNvSpPr>
          <p:nvPr>
            <p:custDataLst>
              <p:tags r:id="rId3"/>
            </p:custDataLst>
          </p:nvPr>
        </p:nvSpPr>
        <p:spPr>
          <a:xfrm>
            <a:off x="94195" y="1759310"/>
            <a:ext cx="8879715" cy="27322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solidFill>
                  <a:prstClr val="black"/>
                </a:solidFill>
              </a:rPr>
              <a:t>End of the Training Module</a:t>
            </a:r>
          </a:p>
          <a:p>
            <a:pPr marL="0" indent="0" algn="ctr">
              <a:buFont typeface="Arial" panose="020B0604020202020204" pitchFamily="34" charset="0"/>
              <a:buNone/>
            </a:pPr>
            <a:r>
              <a:rPr lang="en-US" sz="4000" b="1" dirty="0" smtClean="0">
                <a:solidFill>
                  <a:prstClr val="black"/>
                </a:solidFill>
              </a:rPr>
              <a:t>Please Close the Browser Window</a:t>
            </a:r>
          </a:p>
        </p:txBody>
      </p:sp>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43</a:t>
            </a:fld>
            <a:endParaRPr lang="en-US">
              <a:solidFill>
                <a:prstClr val="black"/>
              </a:solidFill>
            </a:endParaRPr>
          </a:p>
        </p:txBody>
      </p:sp>
    </p:spTree>
    <p:custDataLst>
      <p:tags r:id="rId1"/>
    </p:custDataLst>
    <p:extLst>
      <p:ext uri="{BB962C8B-B14F-4D97-AF65-F5344CB8AC3E}">
        <p14:creationId xmlns:p14="http://schemas.microsoft.com/office/powerpoint/2010/main" val="373552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cessing the URS Online Application Process Continued"/>
          <p:cNvSpPr>
            <a:spLocks noGrp="1"/>
          </p:cNvSpPr>
          <p:nvPr>
            <p:ph type="title"/>
            <p:custDataLst>
              <p:tags r:id="rId2"/>
            </p:custDataLst>
          </p:nvPr>
        </p:nvSpPr>
        <p:spPr>
          <a:xfrm>
            <a:off x="0" y="722376"/>
            <a:ext cx="9144000" cy="457200"/>
          </a:xfrm>
        </p:spPr>
        <p:txBody>
          <a:bodyPr>
            <a:noAutofit/>
          </a:bodyPr>
          <a:lstStyle/>
          <a:p>
            <a:r>
              <a:rPr lang="en-US" sz="2800" b="1" dirty="0"/>
              <a:t>Accessing the URS Online Application Process </a:t>
            </a:r>
            <a:r>
              <a:rPr lang="en-US" sz="1800" b="1" dirty="0"/>
              <a:t>(Cont.)</a:t>
            </a:r>
            <a:endParaRPr lang="en-US" sz="2800" b="1" dirty="0"/>
          </a:p>
        </p:txBody>
      </p:sp>
      <p:sp>
        <p:nvSpPr>
          <p:cNvPr id="2" name="Content Placeholder 1"/>
          <p:cNvSpPr>
            <a:spLocks noGrp="1"/>
          </p:cNvSpPr>
          <p:nvPr>
            <p:ph sz="half" idx="2"/>
            <p:custDataLst>
              <p:tags r:id="rId3"/>
            </p:custDataLst>
          </p:nvPr>
        </p:nvSpPr>
        <p:spPr>
          <a:xfrm>
            <a:off x="232424" y="1346471"/>
            <a:ext cx="4054333" cy="1821481"/>
          </a:xfrm>
        </p:spPr>
        <p:txBody>
          <a:bodyPr>
            <a:noAutofit/>
          </a:bodyPr>
          <a:lstStyle/>
          <a:p>
            <a:r>
              <a:rPr lang="en-US" dirty="0" smtClean="0"/>
              <a:t>The system will display a green check mark confirming the human verification</a:t>
            </a:r>
          </a:p>
        </p:txBody>
      </p:sp>
      <p:pic>
        <p:nvPicPr>
          <p:cNvPr id="4098" name="Picture 2" descr="The system will display a green check mark confirming the human verification.&#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879" y="3433401"/>
            <a:ext cx="36861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sz="half" idx="2"/>
            <p:custDataLst>
              <p:tags r:id="rId4"/>
            </p:custDataLst>
          </p:nvPr>
        </p:nvSpPr>
        <p:spPr>
          <a:xfrm>
            <a:off x="4614776" y="1350864"/>
            <a:ext cx="4054333" cy="992125"/>
          </a:xfrm>
        </p:spPr>
        <p:txBody>
          <a:bodyPr>
            <a:noAutofit/>
          </a:bodyPr>
          <a:lstStyle/>
          <a:p>
            <a:r>
              <a:rPr lang="en-US" dirty="0" smtClean="0"/>
              <a:t>The system will display the URS Welcome Page</a:t>
            </a:r>
          </a:p>
        </p:txBody>
      </p:sp>
      <p:pic>
        <p:nvPicPr>
          <p:cNvPr id="4099" name="Picture 3" descr="The system will display the URS Welcome p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36" y="3429000"/>
            <a:ext cx="4443657" cy="2150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5</a:t>
            </a:fld>
            <a:endParaRPr lang="en-US" dirty="0">
              <a:solidFill>
                <a:prstClr val="black"/>
              </a:solidFill>
            </a:endParaRPr>
          </a:p>
        </p:txBody>
      </p:sp>
    </p:spTree>
    <p:custDataLst>
      <p:tags r:id="rId1"/>
    </p:custDataLst>
    <p:extLst>
      <p:ext uri="{BB962C8B-B14F-4D97-AF65-F5344CB8AC3E}">
        <p14:creationId xmlns:p14="http://schemas.microsoft.com/office/powerpoint/2010/main" val="252350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elcome Page"/>
          <p:cNvSpPr>
            <a:spLocks noGrp="1"/>
          </p:cNvSpPr>
          <p:nvPr>
            <p:ph type="title"/>
            <p:custDataLst>
              <p:tags r:id="rId2"/>
            </p:custDataLst>
          </p:nvPr>
        </p:nvSpPr>
        <p:spPr>
          <a:xfrm>
            <a:off x="0" y="722376"/>
            <a:ext cx="9144000" cy="457200"/>
          </a:xfrm>
        </p:spPr>
        <p:txBody>
          <a:bodyPr>
            <a:noAutofit/>
          </a:bodyPr>
          <a:lstStyle/>
          <a:p>
            <a:r>
              <a:rPr lang="en-US" sz="2800" b="1" dirty="0" smtClean="0"/>
              <a:t>Welcome Page</a:t>
            </a:r>
            <a:endParaRPr lang="en-US" sz="2800" b="1" dirty="0"/>
          </a:p>
        </p:txBody>
      </p:sp>
      <p:sp>
        <p:nvSpPr>
          <p:cNvPr id="2" name="Content Placeholder 1"/>
          <p:cNvSpPr>
            <a:spLocks noGrp="1"/>
          </p:cNvSpPr>
          <p:nvPr>
            <p:ph sz="half" idx="2"/>
            <p:custDataLst>
              <p:tags r:id="rId3"/>
            </p:custDataLst>
          </p:nvPr>
        </p:nvSpPr>
        <p:spPr>
          <a:xfrm>
            <a:off x="62296" y="1185771"/>
            <a:ext cx="4477805" cy="4897292"/>
          </a:xfrm>
        </p:spPr>
        <p:txBody>
          <a:bodyPr>
            <a:noAutofit/>
          </a:bodyPr>
          <a:lstStyle/>
          <a:p>
            <a:r>
              <a:rPr lang="en-US" dirty="0" smtClean="0"/>
              <a:t>Applicants applying for New Registration select the </a:t>
            </a:r>
            <a:r>
              <a:rPr lang="en-US" b="1" i="1" dirty="0" smtClean="0"/>
              <a:t>New Applicant</a:t>
            </a:r>
            <a:r>
              <a:rPr lang="en-US" dirty="0" smtClean="0"/>
              <a:t> checkbox under the green avatar on the left side of the page</a:t>
            </a:r>
          </a:p>
          <a:p>
            <a:pPr marL="0" indent="0">
              <a:buNone/>
            </a:pPr>
            <a:endParaRPr lang="en-US" sz="900" dirty="0" smtClean="0"/>
          </a:p>
          <a:p>
            <a:r>
              <a:rPr lang="en-US" dirty="0" smtClean="0"/>
              <a:t>When all the information on a page has been provided, the </a:t>
            </a:r>
            <a:r>
              <a:rPr lang="en-US" b="1" i="1" dirty="0" smtClean="0"/>
              <a:t>Next </a:t>
            </a:r>
            <a:r>
              <a:rPr lang="en-US" dirty="0" smtClean="0"/>
              <a:t>button in the Navigation Menu on the right side of the page will display yellow</a:t>
            </a:r>
          </a:p>
          <a:p>
            <a:endParaRPr lang="en-US" sz="900" dirty="0" smtClean="0"/>
          </a:p>
          <a:p>
            <a:r>
              <a:rPr lang="en-US" dirty="0" smtClean="0"/>
              <a:t>Click </a:t>
            </a:r>
            <a:r>
              <a:rPr lang="en-US" b="1" i="1" dirty="0" smtClean="0"/>
              <a:t>Next </a:t>
            </a:r>
            <a:r>
              <a:rPr lang="en-US" dirty="0" smtClean="0"/>
              <a:t>in the Navigation Menu to move to the next page</a:t>
            </a:r>
          </a:p>
          <a:p>
            <a:endParaRPr lang="en-US" dirty="0" smtClean="0"/>
          </a:p>
        </p:txBody>
      </p:sp>
      <p:pic>
        <p:nvPicPr>
          <p:cNvPr id="3074" name="Picture 2" descr="Screenshot of the URS Welcome Page highlighting the New Applicant checkbox and the Next button within the Navigation 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3789" y="1371368"/>
            <a:ext cx="4350211" cy="404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4"/>
            </p:custDataLst>
          </p:nvPr>
        </p:nvSpPr>
        <p:spPr>
          <a:xfrm>
            <a:off x="3505200" y="6324600"/>
            <a:ext cx="2133600" cy="365125"/>
          </a:xfrm>
        </p:spPr>
        <p:txBody>
          <a:bodyPr/>
          <a:lstStyle/>
          <a:p>
            <a:fld id="{001E099F-D07E-4DB9-AE8A-89E43E73D4FA}" type="slidenum">
              <a:rPr lang="en-US" smtClean="0">
                <a:solidFill>
                  <a:prstClr val="black"/>
                </a:solidFill>
              </a:rPr>
              <a:pPr/>
              <a:t>6</a:t>
            </a:fld>
            <a:endParaRPr lang="en-US">
              <a:solidFill>
                <a:prstClr val="black"/>
              </a:solidFill>
            </a:endParaRPr>
          </a:p>
        </p:txBody>
      </p:sp>
    </p:spTree>
    <p:custDataLst>
      <p:tags r:id="rId1"/>
    </p:custDataLst>
    <p:extLst>
      <p:ext uri="{BB962C8B-B14F-4D97-AF65-F5344CB8AC3E}">
        <p14:creationId xmlns:p14="http://schemas.microsoft.com/office/powerpoint/2010/main" val="265268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tailed Information for the URS Online Application Process"/>
          <p:cNvSpPr>
            <a:spLocks noGrp="1"/>
          </p:cNvSpPr>
          <p:nvPr>
            <p:ph type="title"/>
            <p:custDataLst>
              <p:tags r:id="rId2"/>
            </p:custDataLst>
          </p:nvPr>
        </p:nvSpPr>
        <p:spPr>
          <a:xfrm>
            <a:off x="0" y="722376"/>
            <a:ext cx="9144000" cy="457200"/>
          </a:xfrm>
        </p:spPr>
        <p:txBody>
          <a:bodyPr>
            <a:noAutofit/>
          </a:bodyPr>
          <a:lstStyle/>
          <a:p>
            <a:r>
              <a:rPr lang="en-US" sz="2400" b="1" dirty="0"/>
              <a:t>Detailed Information </a:t>
            </a:r>
            <a:r>
              <a:rPr lang="en-US" sz="2400" b="1" dirty="0" smtClean="0"/>
              <a:t>for the URS Online Application Process</a:t>
            </a:r>
            <a:endParaRPr lang="en-US" sz="2400" b="1" dirty="0"/>
          </a:p>
        </p:txBody>
      </p:sp>
      <p:sp>
        <p:nvSpPr>
          <p:cNvPr id="7" name="Content Placeholder 1"/>
          <p:cNvSpPr>
            <a:spLocks noGrp="1"/>
          </p:cNvSpPr>
          <p:nvPr>
            <p:ph sz="half" idx="2"/>
            <p:custDataLst>
              <p:tags r:id="rId3"/>
            </p:custDataLst>
          </p:nvPr>
        </p:nvSpPr>
        <p:spPr>
          <a:xfrm>
            <a:off x="94196" y="1316037"/>
            <a:ext cx="8933587" cy="1202223"/>
          </a:xfrm>
        </p:spPr>
        <p:txBody>
          <a:bodyPr>
            <a:normAutofit/>
          </a:bodyPr>
          <a:lstStyle/>
          <a:p>
            <a:r>
              <a:rPr lang="en-US" dirty="0" smtClean="0"/>
              <a:t>Reference the training module </a:t>
            </a:r>
            <a:r>
              <a:rPr lang="en-US" b="1" i="1" dirty="0" smtClean="0"/>
              <a:t>‘Introduction to Submit an Application for New Registration’ </a:t>
            </a:r>
            <a:r>
              <a:rPr lang="en-US" dirty="0" smtClean="0"/>
              <a:t>for detailed information on the following topics:</a:t>
            </a:r>
          </a:p>
        </p:txBody>
      </p:sp>
      <p:sp>
        <p:nvSpPr>
          <p:cNvPr id="2" name="Content Placeholder 2"/>
          <p:cNvSpPr>
            <a:spLocks noGrp="1"/>
          </p:cNvSpPr>
          <p:nvPr>
            <p:ph sz="half" idx="2"/>
            <p:custDataLst>
              <p:tags r:id="rId4"/>
            </p:custDataLst>
          </p:nvPr>
        </p:nvSpPr>
        <p:spPr>
          <a:xfrm>
            <a:off x="94196" y="2594662"/>
            <a:ext cx="4477804" cy="3448132"/>
          </a:xfrm>
        </p:spPr>
        <p:txBody>
          <a:bodyPr>
            <a:normAutofit/>
          </a:bodyPr>
          <a:lstStyle/>
          <a:p>
            <a:pPr lvl="1"/>
            <a:r>
              <a:rPr lang="en-US" dirty="0" smtClean="0"/>
              <a:t>Navigating the URS Online Application Process</a:t>
            </a:r>
          </a:p>
          <a:p>
            <a:pPr lvl="1"/>
            <a:r>
              <a:rPr lang="en-US" dirty="0" smtClean="0"/>
              <a:t>Required Information</a:t>
            </a:r>
          </a:p>
          <a:p>
            <a:pPr lvl="1"/>
            <a:r>
              <a:rPr lang="en-US" dirty="0" smtClean="0"/>
              <a:t>Informational Notices</a:t>
            </a:r>
            <a:endParaRPr lang="en-US" sz="2800" b="1" i="1" dirty="0"/>
          </a:p>
          <a:p>
            <a:pPr lvl="1">
              <a:spcBef>
                <a:spcPts val="576"/>
              </a:spcBef>
            </a:pPr>
            <a:r>
              <a:rPr lang="en-US" dirty="0"/>
              <a:t>Application Contact Information</a:t>
            </a:r>
          </a:p>
          <a:p>
            <a:pPr lvl="1">
              <a:spcBef>
                <a:spcPts val="576"/>
              </a:spcBef>
            </a:pPr>
            <a:r>
              <a:rPr lang="en-US" dirty="0"/>
              <a:t>Business Description Information</a:t>
            </a:r>
          </a:p>
          <a:p>
            <a:pPr lvl="1">
              <a:spcBef>
                <a:spcPts val="576"/>
              </a:spcBef>
              <a:defRPr/>
            </a:pPr>
            <a:r>
              <a:rPr lang="en-US" dirty="0"/>
              <a:t>Process Agent </a:t>
            </a:r>
            <a:r>
              <a:rPr lang="en-US" dirty="0" smtClean="0"/>
              <a:t>Designation</a:t>
            </a:r>
          </a:p>
          <a:p>
            <a:pPr lvl="1">
              <a:spcBef>
                <a:spcPts val="576"/>
              </a:spcBef>
              <a:defRPr/>
            </a:pPr>
            <a:r>
              <a:rPr lang="en-US" dirty="0"/>
              <a:t>Financial </a:t>
            </a:r>
            <a:r>
              <a:rPr lang="en-US" dirty="0" smtClean="0"/>
              <a:t>Responsibility</a:t>
            </a:r>
            <a:endParaRPr lang="en-US" dirty="0"/>
          </a:p>
        </p:txBody>
      </p:sp>
      <p:sp>
        <p:nvSpPr>
          <p:cNvPr id="5" name="Content Placeholder 3"/>
          <p:cNvSpPr>
            <a:spLocks noGrp="1"/>
          </p:cNvSpPr>
          <p:nvPr>
            <p:ph sz="half" idx="2"/>
            <p:custDataLst>
              <p:tags r:id="rId5"/>
            </p:custDataLst>
          </p:nvPr>
        </p:nvSpPr>
        <p:spPr>
          <a:xfrm>
            <a:off x="4572000" y="2594662"/>
            <a:ext cx="4477805" cy="3499276"/>
          </a:xfrm>
        </p:spPr>
        <p:txBody>
          <a:bodyPr>
            <a:normAutofit/>
          </a:bodyPr>
          <a:lstStyle/>
          <a:p>
            <a:pPr lvl="1">
              <a:spcBef>
                <a:spcPts val="576"/>
              </a:spcBef>
              <a:defRPr/>
            </a:pPr>
            <a:r>
              <a:rPr lang="en-US" dirty="0"/>
              <a:t>Affiliation </a:t>
            </a:r>
            <a:r>
              <a:rPr lang="en-US" dirty="0" smtClean="0"/>
              <a:t>with Others</a:t>
            </a:r>
            <a:endParaRPr lang="en-US" dirty="0"/>
          </a:p>
          <a:p>
            <a:pPr lvl="1">
              <a:spcBef>
                <a:spcPts val="576"/>
              </a:spcBef>
              <a:defRPr/>
            </a:pPr>
            <a:r>
              <a:rPr lang="en-US" dirty="0" smtClean="0"/>
              <a:t>Certification Statement</a:t>
            </a:r>
          </a:p>
          <a:p>
            <a:pPr lvl="1">
              <a:spcBef>
                <a:spcPts val="576"/>
              </a:spcBef>
              <a:spcAft>
                <a:spcPts val="24"/>
              </a:spcAft>
              <a:defRPr/>
            </a:pPr>
            <a:r>
              <a:rPr lang="en-US" dirty="0"/>
              <a:t>Compliance Certifications</a:t>
            </a:r>
          </a:p>
          <a:p>
            <a:pPr lvl="1">
              <a:spcBef>
                <a:spcPts val="576"/>
              </a:spcBef>
              <a:spcAft>
                <a:spcPts val="24"/>
              </a:spcAft>
              <a:defRPr/>
            </a:pPr>
            <a:r>
              <a:rPr lang="en-US" dirty="0" smtClean="0"/>
              <a:t>Applicant’s </a:t>
            </a:r>
            <a:r>
              <a:rPr lang="en-US" dirty="0"/>
              <a:t>Oath</a:t>
            </a:r>
          </a:p>
          <a:p>
            <a:pPr lvl="1">
              <a:spcBef>
                <a:spcPts val="576"/>
              </a:spcBef>
              <a:spcAft>
                <a:spcPts val="24"/>
              </a:spcAft>
              <a:defRPr/>
            </a:pPr>
            <a:r>
              <a:rPr lang="en-US" dirty="0" smtClean="0"/>
              <a:t>Submitting Payment </a:t>
            </a:r>
          </a:p>
          <a:p>
            <a:pPr lvl="1">
              <a:spcBef>
                <a:spcPts val="576"/>
              </a:spcBef>
              <a:spcAft>
                <a:spcPts val="24"/>
              </a:spcAft>
              <a:defRPr/>
            </a:pPr>
            <a:r>
              <a:rPr lang="en-US" dirty="0" smtClean="0"/>
              <a:t>Uploading </a:t>
            </a:r>
            <a:r>
              <a:rPr lang="en-US" dirty="0"/>
              <a:t>Documents</a:t>
            </a:r>
          </a:p>
          <a:p>
            <a:pPr lvl="1">
              <a:spcBef>
                <a:spcPts val="576"/>
              </a:spcBef>
              <a:spcAft>
                <a:spcPts val="24"/>
              </a:spcAft>
              <a:defRPr/>
            </a:pPr>
            <a:r>
              <a:rPr lang="en-US" dirty="0" smtClean="0"/>
              <a:t>Returning to Complete an Incomplete </a:t>
            </a:r>
            <a:r>
              <a:rPr lang="en-US" dirty="0"/>
              <a:t>Application </a:t>
            </a:r>
            <a:endParaRPr lang="en-US" dirty="0" smtClean="0"/>
          </a:p>
        </p:txBody>
      </p:sp>
      <p:sp>
        <p:nvSpPr>
          <p:cNvPr id="4" name="Slide Number Placeholder 3"/>
          <p:cNvSpPr>
            <a:spLocks noGrp="1"/>
          </p:cNvSpPr>
          <p:nvPr>
            <p:ph type="sldNum" sz="quarter" idx="12"/>
            <p:custDataLst>
              <p:tags r:id="rId6"/>
            </p:custDataLst>
          </p:nvPr>
        </p:nvSpPr>
        <p:spPr>
          <a:xfrm>
            <a:off x="3505200" y="6324600"/>
            <a:ext cx="2133600" cy="365125"/>
          </a:xfrm>
        </p:spPr>
        <p:txBody>
          <a:bodyPr/>
          <a:lstStyle/>
          <a:p>
            <a:fld id="{001E099F-D07E-4DB9-AE8A-89E43E73D4FA}" type="slidenum">
              <a:rPr lang="en-US" smtClean="0"/>
              <a:t>7</a:t>
            </a:fld>
            <a:endParaRPr lang="en-US"/>
          </a:p>
        </p:txBody>
      </p:sp>
    </p:spTree>
    <p:custDataLst>
      <p:tags r:id="rId1"/>
    </p:custDataLst>
    <p:extLst>
      <p:ext uri="{BB962C8B-B14F-4D97-AF65-F5344CB8AC3E}">
        <p14:creationId xmlns:p14="http://schemas.microsoft.com/office/powerpoint/2010/main" val="203969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pplication Security"/>
          <p:cNvSpPr>
            <a:spLocks noGrp="1"/>
          </p:cNvSpPr>
          <p:nvPr>
            <p:ph type="title"/>
            <p:custDataLst>
              <p:tags r:id="rId2"/>
            </p:custDataLst>
          </p:nvPr>
        </p:nvSpPr>
        <p:spPr>
          <a:xfrm>
            <a:off x="0" y="722376"/>
            <a:ext cx="9144000" cy="457200"/>
          </a:xfrm>
        </p:spPr>
        <p:txBody>
          <a:bodyPr>
            <a:noAutofit/>
          </a:bodyPr>
          <a:lstStyle/>
          <a:p>
            <a:r>
              <a:rPr lang="en-US" sz="2800" b="1" dirty="0" smtClean="0"/>
              <a:t>Application Security</a:t>
            </a:r>
            <a:endParaRPr lang="en-US" sz="2800" b="1" dirty="0"/>
          </a:p>
        </p:txBody>
      </p:sp>
      <p:sp>
        <p:nvSpPr>
          <p:cNvPr id="2" name="Content Placeholder 1"/>
          <p:cNvSpPr>
            <a:spLocks noGrp="1"/>
          </p:cNvSpPr>
          <p:nvPr>
            <p:ph sz="half" idx="2"/>
            <p:custDataLst>
              <p:tags r:id="rId3"/>
            </p:custDataLst>
          </p:nvPr>
        </p:nvSpPr>
        <p:spPr>
          <a:xfrm>
            <a:off x="44756" y="1306102"/>
            <a:ext cx="4107499" cy="4768589"/>
          </a:xfrm>
        </p:spPr>
        <p:txBody>
          <a:bodyPr>
            <a:noAutofit/>
          </a:bodyPr>
          <a:lstStyle/>
          <a:p>
            <a:r>
              <a:rPr lang="en-US" dirty="0"/>
              <a:t>FMCSA would like to you to create an account for accessing the </a:t>
            </a:r>
            <a:r>
              <a:rPr lang="en-US" dirty="0" smtClean="0"/>
              <a:t>application:</a:t>
            </a:r>
          </a:p>
          <a:p>
            <a:endParaRPr lang="en-US" sz="1200" dirty="0"/>
          </a:p>
          <a:p>
            <a:pPr lvl="1"/>
            <a:r>
              <a:rPr lang="en-US" b="1" i="1" dirty="0" smtClean="0"/>
              <a:t>Applicant ID </a:t>
            </a:r>
            <a:r>
              <a:rPr lang="en-US" dirty="0" smtClean="0"/>
              <a:t>is system generated and assigned to the Applicant</a:t>
            </a:r>
            <a:endParaRPr lang="en-US" dirty="0"/>
          </a:p>
          <a:p>
            <a:pPr lvl="1"/>
            <a:r>
              <a:rPr lang="en-US" dirty="0" smtClean="0"/>
              <a:t>Enter </a:t>
            </a:r>
            <a:r>
              <a:rPr lang="en-US" dirty="0"/>
              <a:t>a </a:t>
            </a:r>
            <a:r>
              <a:rPr lang="en-US" b="1" i="1" dirty="0"/>
              <a:t>Password </a:t>
            </a:r>
            <a:r>
              <a:rPr lang="en-US" dirty="0"/>
              <a:t>and </a:t>
            </a:r>
            <a:r>
              <a:rPr lang="en-US" b="1" i="1" dirty="0"/>
              <a:t>Re-enter/Confirm Password</a:t>
            </a:r>
            <a:r>
              <a:rPr lang="en-US" dirty="0"/>
              <a:t>, following the Password </a:t>
            </a:r>
            <a:r>
              <a:rPr lang="en-US" dirty="0" smtClean="0"/>
              <a:t>Requirements</a:t>
            </a:r>
          </a:p>
          <a:p>
            <a:pPr lvl="1"/>
            <a:r>
              <a:rPr lang="en-US" dirty="0" smtClean="0"/>
              <a:t>Select </a:t>
            </a:r>
            <a:r>
              <a:rPr lang="en-US" dirty="0"/>
              <a:t>three </a:t>
            </a:r>
            <a:r>
              <a:rPr lang="en-US" b="1" i="1" dirty="0"/>
              <a:t>Security Questions </a:t>
            </a:r>
            <a:r>
              <a:rPr lang="en-US" dirty="0"/>
              <a:t>and </a:t>
            </a:r>
            <a:r>
              <a:rPr lang="en-US" dirty="0" smtClean="0"/>
              <a:t>enter three </a:t>
            </a:r>
            <a:r>
              <a:rPr lang="en-US" b="1" i="1" dirty="0" smtClean="0"/>
              <a:t>Security Answers</a:t>
            </a:r>
          </a:p>
        </p:txBody>
      </p:sp>
      <p:grpSp>
        <p:nvGrpSpPr>
          <p:cNvPr id="61" name="Group 60" descr="Screenshot of the URS Application Security page highlighting the fields for creating passwords, selecting three security questions, and entering answers to the selected security questions."/>
          <p:cNvGrpSpPr/>
          <p:nvPr>
            <p:custDataLst>
              <p:tags r:id="rId4"/>
            </p:custDataLst>
          </p:nvPr>
        </p:nvGrpSpPr>
        <p:grpSpPr>
          <a:xfrm>
            <a:off x="4574740" y="746126"/>
            <a:ext cx="4485035" cy="5377739"/>
            <a:chOff x="4572000" y="746126"/>
            <a:chExt cx="4485035" cy="5377739"/>
          </a:xfrm>
        </p:grpSpPr>
        <p:pic>
          <p:nvPicPr>
            <p:cNvPr id="1029" name="Picture 5" descr="FMCSA would like to you to create an account for accessing the application. The account will allow you to return to complete your applicantion if you are not able to complete it in a single sitting. An Applicant ID has been assigned to you. Please specify a password and security questions.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746126"/>
              <a:ext cx="4485035" cy="5377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0" name="Rectangle 49"/>
            <p:cNvSpPr/>
            <p:nvPr>
              <p:custDataLst>
                <p:tags r:id="rId6"/>
              </p:custDataLst>
            </p:nvPr>
          </p:nvSpPr>
          <p:spPr>
            <a:xfrm>
              <a:off x="6688120" y="2845590"/>
              <a:ext cx="2254000" cy="32733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Create a </a:t>
              </a:r>
              <a:r>
                <a:rPr lang="en-US" sz="1400" b="1" i="1" dirty="0" smtClean="0">
                  <a:solidFill>
                    <a:schemeClr val="tx1"/>
                  </a:solidFill>
                </a:rPr>
                <a:t>Password</a:t>
              </a:r>
              <a:endParaRPr lang="en-US" sz="1400" b="1" i="1" dirty="0">
                <a:solidFill>
                  <a:schemeClr val="tx1"/>
                </a:solidFill>
              </a:endParaRPr>
            </a:p>
          </p:txBody>
        </p:sp>
        <p:cxnSp>
          <p:nvCxnSpPr>
            <p:cNvPr id="51" name="Straight Arrow Connector 50"/>
            <p:cNvCxnSpPr>
              <a:stCxn id="50" idx="1"/>
            </p:cNvCxnSpPr>
            <p:nvPr/>
          </p:nvCxnSpPr>
          <p:spPr>
            <a:xfrm flipH="1">
              <a:off x="6350018" y="3009255"/>
              <a:ext cx="338102"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49" name="Rectangle 48"/>
            <p:cNvSpPr/>
            <p:nvPr>
              <p:custDataLst>
                <p:tags r:id="rId7"/>
              </p:custDataLst>
            </p:nvPr>
          </p:nvSpPr>
          <p:spPr>
            <a:xfrm>
              <a:off x="6669014" y="3652040"/>
              <a:ext cx="2273106" cy="620624"/>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 the drop down arrow and select  three </a:t>
              </a:r>
              <a:r>
                <a:rPr lang="en-US" sz="1400" b="1" i="1" dirty="0" smtClean="0">
                  <a:solidFill>
                    <a:schemeClr val="tx1"/>
                  </a:solidFill>
                </a:rPr>
                <a:t>Security Questions</a:t>
              </a:r>
              <a:endParaRPr lang="en-US" sz="1400" b="1" i="1" dirty="0">
                <a:solidFill>
                  <a:schemeClr val="tx1"/>
                </a:solidFill>
              </a:endParaRPr>
            </a:p>
          </p:txBody>
        </p:sp>
        <p:cxnSp>
          <p:nvCxnSpPr>
            <p:cNvPr id="14" name="Straight Arrow Connector 13"/>
            <p:cNvCxnSpPr>
              <a:stCxn id="49" idx="1"/>
            </p:cNvCxnSpPr>
            <p:nvPr/>
          </p:nvCxnSpPr>
          <p:spPr>
            <a:xfrm flipH="1">
              <a:off x="6350018" y="3962352"/>
              <a:ext cx="318996" cy="0"/>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sp>
          <p:nvSpPr>
            <p:cNvPr id="19" name="Rectangle 18"/>
            <p:cNvSpPr/>
            <p:nvPr>
              <p:custDataLst>
                <p:tags r:id="rId8"/>
              </p:custDataLst>
            </p:nvPr>
          </p:nvSpPr>
          <p:spPr>
            <a:xfrm>
              <a:off x="6669014" y="4359221"/>
              <a:ext cx="2273105" cy="467390"/>
            </a:xfrm>
            <a:prstGeom prst="rect">
              <a:avLst/>
            </a:prstGeom>
            <a:solidFill>
              <a:schemeClr val="bg1"/>
            </a:solidFill>
            <a:ln w="25400" cap="flat"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 the </a:t>
              </a:r>
              <a:r>
                <a:rPr lang="en-US" sz="1400" b="1" i="1" dirty="0" smtClean="0">
                  <a:solidFill>
                    <a:schemeClr val="tx1"/>
                  </a:solidFill>
                </a:rPr>
                <a:t>Security Answers</a:t>
              </a:r>
              <a:endParaRPr lang="en-US" sz="1400" b="1" i="1" dirty="0">
                <a:solidFill>
                  <a:schemeClr val="tx1"/>
                </a:solidFill>
              </a:endParaRPr>
            </a:p>
          </p:txBody>
        </p:sp>
        <p:cxnSp>
          <p:nvCxnSpPr>
            <p:cNvPr id="18" name="Straight Arrow Connector 17"/>
            <p:cNvCxnSpPr>
              <a:stCxn id="19" idx="1"/>
            </p:cNvCxnSpPr>
            <p:nvPr/>
          </p:nvCxnSpPr>
          <p:spPr>
            <a:xfrm flipH="1" flipV="1">
              <a:off x="6353634" y="4359222"/>
              <a:ext cx="315380" cy="233694"/>
            </a:xfrm>
            <a:prstGeom prst="straightConnector1">
              <a:avLst/>
            </a:prstGeom>
            <a:noFill/>
            <a:ln w="9525" cap="flat" cmpd="sng" algn="ctr">
              <a:solidFill>
                <a:srgbClr val="C00000"/>
              </a:solidFill>
              <a:prstDash val="solid"/>
              <a:tailEnd type="arrow"/>
            </a:ln>
            <a:effectLst/>
          </p:spPr>
          <p:style>
            <a:lnRef idx="1">
              <a:schemeClr val="dk1"/>
            </a:lnRef>
            <a:fillRef idx="0">
              <a:schemeClr val="dk1"/>
            </a:fillRef>
            <a:effectRef idx="0">
              <a:schemeClr val="dk1"/>
            </a:effectRef>
            <a:fontRef idx="minor">
              <a:schemeClr val="tx1"/>
            </a:fontRef>
          </p:style>
        </p:cxnSp>
      </p:gr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t>8</a:t>
            </a:fld>
            <a:endParaRPr lang="en-US"/>
          </a:p>
        </p:txBody>
      </p:sp>
    </p:spTree>
    <p:custDataLst>
      <p:tags r:id="rId1"/>
    </p:custDataLst>
    <p:extLst>
      <p:ext uri="{BB962C8B-B14F-4D97-AF65-F5344CB8AC3E}">
        <p14:creationId xmlns:p14="http://schemas.microsoft.com/office/powerpoint/2010/main" val="3294440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pplication Contact"/>
          <p:cNvSpPr>
            <a:spLocks noGrp="1"/>
          </p:cNvSpPr>
          <p:nvPr>
            <p:ph type="title"/>
            <p:custDataLst>
              <p:tags r:id="rId2"/>
            </p:custDataLst>
          </p:nvPr>
        </p:nvSpPr>
        <p:spPr>
          <a:xfrm>
            <a:off x="0" y="722376"/>
            <a:ext cx="9144000" cy="457200"/>
          </a:xfrm>
        </p:spPr>
        <p:txBody>
          <a:bodyPr/>
          <a:lstStyle/>
          <a:p>
            <a:r>
              <a:rPr lang="en-US" sz="2800" b="1" dirty="0" smtClean="0"/>
              <a:t>Application Contact</a:t>
            </a:r>
            <a:endParaRPr lang="en-US" sz="1400" b="1" dirty="0"/>
          </a:p>
        </p:txBody>
      </p:sp>
      <p:sp>
        <p:nvSpPr>
          <p:cNvPr id="2" name="Content Placeholder 1"/>
          <p:cNvSpPr>
            <a:spLocks noGrp="1"/>
          </p:cNvSpPr>
          <p:nvPr>
            <p:ph sz="half" idx="2"/>
            <p:custDataLst>
              <p:tags r:id="rId3"/>
            </p:custDataLst>
          </p:nvPr>
        </p:nvSpPr>
        <p:spPr>
          <a:xfrm>
            <a:off x="94194" y="1380533"/>
            <a:ext cx="4250121" cy="4768589"/>
          </a:xfrm>
        </p:spPr>
        <p:txBody>
          <a:bodyPr>
            <a:normAutofit fontScale="92500" lnSpcReduction="10000"/>
          </a:bodyPr>
          <a:lstStyle/>
          <a:p>
            <a:r>
              <a:rPr lang="en-US" dirty="0"/>
              <a:t>FMCSA would like to collect contact information from the </a:t>
            </a:r>
            <a:r>
              <a:rPr lang="en-US" dirty="0" smtClean="0"/>
              <a:t>person(s) </a:t>
            </a:r>
            <a:r>
              <a:rPr lang="en-US" dirty="0"/>
              <a:t>who is preparing or assisting with the completion of the application</a:t>
            </a:r>
            <a:r>
              <a:rPr lang="en-US" dirty="0" smtClean="0"/>
              <a:t>:</a:t>
            </a:r>
          </a:p>
          <a:p>
            <a:endParaRPr lang="en-US" sz="1300" dirty="0"/>
          </a:p>
          <a:p>
            <a:pPr lvl="1"/>
            <a:r>
              <a:rPr lang="en-US" dirty="0" smtClean="0"/>
              <a:t>Application Contact Type</a:t>
            </a:r>
          </a:p>
          <a:p>
            <a:pPr lvl="1"/>
            <a:r>
              <a:rPr lang="en-US" dirty="0" smtClean="0"/>
              <a:t>First, Middle, Last Name and Suffix</a:t>
            </a:r>
          </a:p>
          <a:p>
            <a:pPr lvl="1"/>
            <a:r>
              <a:rPr lang="en-US" dirty="0" smtClean="0"/>
              <a:t>Title</a:t>
            </a:r>
          </a:p>
          <a:p>
            <a:pPr lvl="1"/>
            <a:r>
              <a:rPr lang="en-US" dirty="0" smtClean="0"/>
              <a:t>Address</a:t>
            </a:r>
          </a:p>
          <a:p>
            <a:pPr lvl="1"/>
            <a:r>
              <a:rPr lang="en-US" dirty="0"/>
              <a:t>Email </a:t>
            </a:r>
            <a:r>
              <a:rPr lang="en-US" dirty="0" smtClean="0"/>
              <a:t>Address</a:t>
            </a:r>
          </a:p>
          <a:p>
            <a:pPr lvl="1"/>
            <a:r>
              <a:rPr lang="en-US" dirty="0" smtClean="0"/>
              <a:t>Telephone</a:t>
            </a:r>
            <a:r>
              <a:rPr lang="en-US" dirty="0"/>
              <a:t>, Fax and Cell Phone </a:t>
            </a:r>
            <a:r>
              <a:rPr lang="en-US" dirty="0" smtClean="0"/>
              <a:t>Numbers</a:t>
            </a:r>
          </a:p>
          <a:p>
            <a:pPr lvl="1"/>
            <a:r>
              <a:rPr lang="en-US" dirty="0"/>
              <a:t>Preferred Contact </a:t>
            </a:r>
            <a:r>
              <a:rPr lang="en-US" dirty="0" smtClean="0"/>
              <a:t>Method</a:t>
            </a:r>
            <a:endParaRPr lang="en-US" dirty="0"/>
          </a:p>
          <a:p>
            <a:pPr lvl="1"/>
            <a:endParaRPr lang="en-US" dirty="0" smtClean="0"/>
          </a:p>
          <a:p>
            <a:pPr lvl="1"/>
            <a:endParaRPr lang="en-US" dirty="0"/>
          </a:p>
        </p:txBody>
      </p:sp>
      <p:pic>
        <p:nvPicPr>
          <p:cNvPr id="12" name="Picture 2" descr="Screenshot of the URS Application Contact page."/>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4572001" y="2366470"/>
            <a:ext cx="4228908" cy="28007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Content Placeholder 2"/>
          <p:cNvSpPr txBox="1">
            <a:spLocks/>
          </p:cNvSpPr>
          <p:nvPr>
            <p:custDataLst>
              <p:tags r:id="rId4"/>
            </p:custDataLst>
          </p:nvPr>
        </p:nvSpPr>
        <p:spPr>
          <a:xfrm>
            <a:off x="4572000" y="1179575"/>
            <a:ext cx="4228910" cy="1035105"/>
          </a:xfrm>
          <a:prstGeom prst="rect">
            <a:avLst/>
          </a:prstGeom>
          <a:ln w="25400" cmpd="sng">
            <a:solidFill>
              <a:srgbClr val="FF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b="1" i="1" dirty="0" smtClean="0">
                <a:solidFill>
                  <a:prstClr val="black"/>
                </a:solidFill>
              </a:rPr>
              <a:t>For detailed information on this application section, reference the training module: “Introduction to Submit an Application for New Registration”</a:t>
            </a:r>
            <a:endParaRPr lang="en-US" sz="1600" b="1" dirty="0" smtClean="0">
              <a:solidFill>
                <a:prstClr val="black"/>
              </a:solidFill>
            </a:endParaRPr>
          </a:p>
        </p:txBody>
      </p:sp>
      <p:sp>
        <p:nvSpPr>
          <p:cNvPr id="4" name="Slide Number Placeholder 3"/>
          <p:cNvSpPr>
            <a:spLocks noGrp="1"/>
          </p:cNvSpPr>
          <p:nvPr>
            <p:ph type="sldNum" sz="quarter" idx="12"/>
            <p:custDataLst>
              <p:tags r:id="rId5"/>
            </p:custDataLst>
          </p:nvPr>
        </p:nvSpPr>
        <p:spPr>
          <a:xfrm>
            <a:off x="3505200" y="6324600"/>
            <a:ext cx="2133600" cy="365125"/>
          </a:xfrm>
        </p:spPr>
        <p:txBody>
          <a:bodyPr/>
          <a:lstStyle/>
          <a:p>
            <a:fld id="{001E099F-D07E-4DB9-AE8A-89E43E73D4FA}" type="slidenum">
              <a:rPr lang="en-US" smtClean="0">
                <a:solidFill>
                  <a:prstClr val="black"/>
                </a:solidFill>
              </a:rPr>
              <a:pPr/>
              <a:t>9</a:t>
            </a:fld>
            <a:endParaRPr lang="en-US">
              <a:solidFill>
                <a:prstClr val="black"/>
              </a:solidFill>
            </a:endParaRPr>
          </a:p>
        </p:txBody>
      </p:sp>
    </p:spTree>
    <p:custDataLst>
      <p:tags r:id="rId1"/>
    </p:custDataLst>
    <p:extLst>
      <p:ext uri="{BB962C8B-B14F-4D97-AF65-F5344CB8AC3E}">
        <p14:creationId xmlns:p14="http://schemas.microsoft.com/office/powerpoint/2010/main" val="354448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Submit Application for New Registration_ US_Canada_MC_Property_HH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C:\URS Training\Power Point Presentations\January_Release_PP_Pn\Submit App for New Reg_US_Canada_MC_Property_HHG&quot;/&gt;&lt;property id=&quot;20250&quot; value=&quot;0&quot;/&gt;&lt;property id=&quot;20251&quot; value=&quot;0&quot;/&gt;&lt;property id=&quot;20259&quot; value=&quot;0&quot;/&gt;&lt;property id=&quot;20263&quot; value=&quot;3&quot;/&gt;&lt;property id=&quot;20264&quot; value=&quot;1&quot;/&gt;&lt;property id=&quot;20519&quot; value=&quot;0&quot;/&gt;&lt;property id=&quot;20700&quot; value=&quot;0&quot;/&gt;&lt;object type=&quot;8&quot; unique_id=&quot;10002&quot;&gt;&lt;/object&gt;&lt;object type=&quot;2&quot; unique_id=&quot;10003&quot;&gt;&lt;object type=&quot;3&quot; unique_id=&quot;125073&quot;&gt;&lt;property id=&quot;20148&quot; value=&quot;5&quot;/&gt;&lt;property id=&quot;20300&quot; value=&quot;Slide 2 - &amp;quot;Training Objectives&amp;quot;&quot;/&gt;&lt;property id=&quot;20307&quot; value=&quot;257&quot;/&gt;&lt;property id=&quot;20309&quot; value=&quot;-1&quot;/&gt;&lt;/object&gt;&lt;object type=&quot;3&quot; unique_id=&quot;205826&quot;&gt;&lt;property id=&quot;20148&quot; value=&quot;5&quot;/&gt;&lt;property id=&quot;20300&quot; value=&quot;Slide 35 - &amp;quot;Household Goods (Cont.)&amp;quot;&quot;/&gt;&lt;property id=&quot;20307&quot; value=&quot;489&quot;/&gt;&lt;property id=&quot;20309&quot; value=&quot;-1&quot;/&gt;&lt;/object&gt;&lt;object type=&quot;3&quot; unique_id=&quot;256401&quot;&gt;&lt;property id=&quot;20148&quot; value=&quot;5&quot;/&gt;&lt;property id=&quot;20300&quot; value=&quot;Slide 8 - &amp;quot;Application Security&amp;quot;&quot;/&gt;&lt;property id=&quot;20307&quot; value=&quot;513&quot;/&gt;&lt;property id=&quot;20309&quot; value=&quot;-1&quot;/&gt;&lt;/object&gt;&lt;object type=&quot;3&quot; unique_id=&quot;256411&quot;&gt;&lt;property id=&quot;20148&quot; value=&quot;5&quot;/&gt;&lt;property id=&quot;20300&quot; value=&quot;Slide 36 - &amp;quot;Financial Responsibility&amp;quot;&quot;/&gt;&lt;property id=&quot;20307&quot; value=&quot;492&quot;/&gt;&lt;property id=&quot;20309&quot; value=&quot;-1&quot;/&gt;&lt;/object&gt;&lt;object type=&quot;3&quot; unique_id=&quot;256414&quot;&gt;&lt;property id=&quot;20148&quot; value=&quot;5&quot;/&gt;&lt;property id=&quot;20300&quot; value=&quot;Slide 20 - &amp;quot;Operation Classification (Cont.)&amp;quot;&quot;/&gt;&lt;property id=&quot;20307&quot; value=&quot;482&quot;/&gt;&lt;property id=&quot;20309&quot; value=&quot;-1&quot;/&gt;&lt;/object&gt;&lt;object type=&quot;3&quot; unique_id=&quot;256419&quot;&gt;&lt;property id=&quot;20148&quot; value=&quot;5&quot;/&gt;&lt;property id=&quot;20300&quot; value=&quot;Slide 23 - &amp;quot;Vehicles (Cont.)&amp;quot;&quot;/&gt;&lt;property id=&quot;20307&quot; value=&quot;503&quot;/&gt;&lt;property id=&quot;20309&quot; value=&quot;-1&quot;/&gt;&lt;/object&gt;&lt;object type=&quot;3&quot; unique_id=&quot;256444&quot;&gt;&lt;property id=&quot;20148&quot; value=&quot;5&quot;/&gt;&lt;property id=&quot;20300&quot; value=&quot;Slide 7 - &amp;quot;Detailed Information for the URS Online Application Process&amp;quot;&quot;/&gt;&lt;property id=&quot;20307&quot; value=&quot;470&quot;/&gt;&lt;property id=&quot;20309&quot; value=&quot;-1&quot;/&gt;&lt;/object&gt;&lt;object type=&quot;3&quot; unique_id=&quot;256445&quot;&gt;&lt;property id=&quot;20148&quot; value=&quot;5&quot;/&gt;&lt;property id=&quot;20300&quot; value=&quot;Slide 33 - &amp;quot;Household Goods (Cont.)&amp;quot;&quot;/&gt;&lt;property id=&quot;20307&quot; value=&quot;487&quot;/&gt;&lt;property id=&quot;20309&quot; value=&quot;-1&quot;/&gt;&lt;/object&gt;&lt;object type=&quot;3&quot; unique_id=&quot;308788&quot;&gt;&lt;property id=&quot;20148&quot; value=&quot;5&quot;/&gt;&lt;property id=&quot;20300&quot; value=&quot;Slide 13 - &amp;quot;Operation Classification (Cont.)&amp;quot;&quot;/&gt;&lt;property id=&quot;20307&quot; value=&quot;476&quot;/&gt;&lt;property id=&quot;20309&quot; value=&quot;-1&quot;/&gt;&lt;/object&gt;&lt;object type=&quot;3&quot; unique_id=&quot;308789&quot;&gt;&lt;property id=&quot;20148&quot; value=&quot;5&quot;/&gt;&lt;property id=&quot;20300&quot; value=&quot;Slide 14 - &amp;quot;Operation Classification (Cont.)&amp;quot;&quot;/&gt;&lt;property id=&quot;20307&quot; value=&quot;478&quot;/&gt;&lt;property id=&quot;20309&quot; value=&quot;-1&quot;/&gt;&lt;/object&gt;&lt;object type=&quot;3&quot; unique_id=&quot;308790&quot;&gt;&lt;property id=&quot;20148&quot; value=&quot;5&quot;/&gt;&lt;property id=&quot;20300&quot; value=&quot;Slide 15 - &amp;quot;Operation Classification (Cont.)&amp;quot;&quot;/&gt;&lt;property id=&quot;20307&quot; value=&quot;505&quot;/&gt;&lt;property id=&quot;20309&quot; value=&quot;-1&quot;/&gt;&lt;/object&gt;&lt;object type=&quot;3&quot; unique_id=&quot;308792&quot;&gt;&lt;property id=&quot;20148&quot; value=&quot;5&quot;/&gt;&lt;property id=&quot;20300&quot; value=&quot;Slide 19 - &amp;quot;Operation Classification (Cont.)&amp;quot;&quot;/&gt;&lt;property id=&quot;20307&quot; value=&quot;509&quot;/&gt;&lt;property id=&quot;20309&quot; value=&quot;-1&quot;/&gt;&lt;/object&gt;&lt;object type=&quot;3&quot; unique_id=&quot;308796&quot;&gt;&lt;property id=&quot;20148&quot; value=&quot;5&quot;/&gt;&lt;property id=&quot;20300&quot; value=&quot;Slide 26 - &amp;quot;Vehicles (Cont.)&amp;quot;&quot;/&gt;&lt;property id=&quot;20307&quot; value=&quot;431&quot;/&gt;&lt;property id=&quot;20309&quot; value=&quot;-1&quot;/&gt;&lt;/object&gt;&lt;object type=&quot;3&quot; unique_id=&quot;308800&quot;&gt;&lt;property id=&quot;20148&quot; value=&quot;5&quot;/&gt;&lt;property id=&quot;20300&quot; value=&quot;Slide 30 - &amp;quot;Drivers (Cont.)&amp;quot;&quot;/&gt;&lt;property id=&quot;20307&quot; value=&quot;435&quot;/&gt;&lt;property id=&quot;20309&quot; value=&quot;-1&quot;/&gt;&lt;/object&gt;&lt;object type=&quot;3&quot; unique_id=&quot;308801&quot;&gt;&lt;property id=&quot;20148&quot; value=&quot;5&quot;/&gt;&lt;property id=&quot;20300&quot; value=&quot;Slide 31 - &amp;quot;Household Goods&amp;quot;&quot;/&gt;&lt;property id=&quot;20307&quot; value=&quot;485&quot;/&gt;&lt;property id=&quot;20309&quot; value=&quot;-1&quot;/&gt;&lt;/object&gt;&lt;object type=&quot;3&quot; unique_id=&quot;308802&quot;&gt;&lt;property id=&quot;20148&quot; value=&quot;5&quot;/&gt;&lt;property id=&quot;20300&quot; value=&quot;Slide 32 - &amp;quot;Household Goods (Cont.)&amp;quot;&quot;/&gt;&lt;property id=&quot;20307&quot; value=&quot;486&quot;/&gt;&lt;property id=&quot;20309&quot; value=&quot;-1&quot;/&gt;&lt;/object&gt;&lt;object type=&quot;3&quot; unique_id=&quot;310356&quot;&gt;&lt;property id=&quot;20148&quot; value=&quot;5&quot;/&gt;&lt;property id=&quot;20300&quot; value=&quot;Slide 6 - &amp;quot;Welcome Page&amp;quot;&quot;/&gt;&lt;property id=&quot;20307&quot; value=&quot;515&quot;/&gt;&lt;property id=&quot;20309&quot; value=&quot;-1&quot;/&gt;&lt;/object&gt;&lt;object type=&quot;3&quot; unique_id=&quot;310357&quot;&gt;&lt;property id=&quot;20148&quot; value=&quot;5&quot;/&gt;&lt;property id=&quot;20300&quot; value=&quot;Slide 9 - &amp;quot;Application Contact&amp;quot;&quot;/&gt;&lt;property id=&quot;20307&quot; value=&quot;516&quot;/&gt;&lt;property id=&quot;20309&quot; value=&quot;-1&quot;/&gt;&lt;/object&gt;&lt;object type=&quot;3&quot; unique_id=&quot;310358&quot;&gt;&lt;property id=&quot;20148&quot; value=&quot;5&quot;/&gt;&lt;property id=&quot;20300&quot; value=&quot;Slide 10 - &amp;quot;Business Description&amp;quot;&quot;/&gt;&lt;property id=&quot;20307&quot; value=&quot;517&quot;/&gt;&lt;property id=&quot;20309&quot; value=&quot;-1&quot;/&gt;&lt;/object&gt;&lt;object type=&quot;3&quot; unique_id=&quot;310359&quot;&gt;&lt;property id=&quot;20148&quot; value=&quot;5&quot;/&gt;&lt;property id=&quot;20300&quot; value=&quot;Slide 11 - &amp;quot;Operation Classification&amp;quot;&quot;/&gt;&lt;property id=&quot;20307&quot; value=&quot;518&quot;/&gt;&lt;property id=&quot;20309&quot; value=&quot;-1&quot;/&gt;&lt;/object&gt;&lt;object type=&quot;3&quot; unique_id=&quot;310838&quot;&gt;&lt;property id=&quot;20148&quot; value=&quot;5&quot;/&gt;&lt;property id=&quot;20300&quot; value=&quot;Slide 17 - &amp;quot;Operation Classification (Cont.)&amp;quot;&quot;/&gt;&lt;property id=&quot;20307&quot; value=&quot;520&quot;/&gt;&lt;property id=&quot;20309&quot; value=&quot;-1&quot;/&gt;&lt;/object&gt;&lt;object type=&quot;3&quot; unique_id=&quot;310839&quot;&gt;&lt;property id=&quot;20148&quot; value=&quot;5&quot;/&gt;&lt;property id=&quot;20300&quot; value=&quot;Slide 18 - &amp;quot;Operation Classification (Cont.)&amp;quot;&quot;/&gt;&lt;property id=&quot;20307&quot; value=&quot;521&quot;/&gt;&lt;property id=&quot;20309&quot; value=&quot;-1&quot;/&gt;&lt;/object&gt;&lt;object type=&quot;3&quot; unique_id=&quot;311018&quot;&gt;&lt;property id=&quot;20148&quot; value=&quot;5&quot;/&gt;&lt;property id=&quot;20300&quot; value=&quot;Slide 21 - &amp;quot;Vehicles&amp;quot;&quot;/&gt;&lt;property id=&quot;20307&quot; value=&quot;522&quot;/&gt;&lt;property id=&quot;20309&quot; value=&quot;-1&quot;/&gt;&lt;/object&gt;&lt;object type=&quot;3&quot; unique_id=&quot;311019&quot;&gt;&lt;property id=&quot;20148&quot; value=&quot;5&quot;/&gt;&lt;property id=&quot;20300&quot; value=&quot;Slide 22 - &amp;quot;Vehicles (Cont.)&amp;quot;&quot;/&gt;&lt;property id=&quot;20307&quot; value=&quot;523&quot;/&gt;&lt;property id=&quot;20309&quot; value=&quot;-1&quot;/&gt;&lt;/object&gt;&lt;object type=&quot;3&quot; unique_id=&quot;311020&quot;&gt;&lt;property id=&quot;20148&quot; value=&quot;5&quot;/&gt;&lt;property id=&quot;20300&quot; value=&quot;Slide 24 - &amp;quot;Vehicles (Cont.)&amp;quot;&quot;/&gt;&lt;property id=&quot;20307&quot; value=&quot;524&quot;/&gt;&lt;property id=&quot;20309&quot; value=&quot;-1&quot;/&gt;&lt;/object&gt;&lt;object type=&quot;3&quot; unique_id=&quot;311021&quot;&gt;&lt;property id=&quot;20148&quot; value=&quot;5&quot;/&gt;&lt;property id=&quot;20300&quot; value=&quot;Slide 25 - &amp;quot;Vehicles (Cont.)&amp;quot;&quot;/&gt;&lt;property id=&quot;20307&quot; value=&quot;525&quot;/&gt;&lt;property id=&quot;20309&quot; value=&quot;-1&quot;/&gt;&lt;/object&gt;&lt;object type=&quot;3&quot; unique_id=&quot;311022&quot;&gt;&lt;property id=&quot;20148&quot; value=&quot;5&quot;/&gt;&lt;property id=&quot;20300&quot; value=&quot;Slide 27 - &amp;quot;Drivers&amp;quot;&quot;/&gt;&lt;property id=&quot;20307&quot; value=&quot;526&quot;/&gt;&lt;property id=&quot;20309&quot; value=&quot;-1&quot;/&gt;&lt;/object&gt;&lt;object type=&quot;3&quot; unique_id=&quot;311023&quot;&gt;&lt;property id=&quot;20148&quot; value=&quot;5&quot;/&gt;&lt;property id=&quot;20300&quot; value=&quot;Slide 28 - &amp;quot;Drivers (Cont.)&amp;quot;&quot;/&gt;&lt;property id=&quot;20307&quot; value=&quot;527&quot;/&gt;&lt;property id=&quot;20309&quot; value=&quot;-1&quot;/&gt;&lt;/object&gt;&lt;object type=&quot;3&quot; unique_id=&quot;311024&quot;&gt;&lt;property id=&quot;20148&quot; value=&quot;5&quot;/&gt;&lt;property id=&quot;20300&quot; value=&quot;Slide 29 - &amp;quot;Drivers (Cont.)&amp;quot;&quot;/&gt;&lt;property id=&quot;20307&quot; value=&quot;528&quot;/&gt;&lt;property id=&quot;20309&quot; value=&quot;-1&quot;/&gt;&lt;/object&gt;&lt;object type=&quot;3&quot; unique_id=&quot;311702&quot;&gt;&lt;property id=&quot;20148&quot; value=&quot;5&quot;/&gt;&lt;property id=&quot;20300&quot; value=&quot;Slide 37 - &amp;quot;Affiliation with Others&amp;quot;&quot;/&gt;&lt;property id=&quot;20307&quot; value=&quot;530&quot;/&gt;&lt;property id=&quot;20309&quot; value=&quot;-1&quot;/&gt;&lt;/object&gt;&lt;object type=&quot;3&quot; unique_id=&quot;311703&quot;&gt;&lt;property id=&quot;20148&quot; value=&quot;5&quot;/&gt;&lt;property id=&quot;20300&quot; value=&quot;Slide 38 - &amp;quot;Certification Statement&amp;quot;&quot;/&gt;&lt;property id=&quot;20307&quot; value=&quot;531&quot;/&gt;&lt;property id=&quot;20309&quot; value=&quot;-1&quot;/&gt;&lt;/object&gt;&lt;object type=&quot;3&quot; unique_id=&quot;311704&quot;&gt;&lt;property id=&quot;20148&quot; value=&quot;5&quot;/&gt;&lt;property id=&quot;20300&quot; value=&quot;Slide 39 - &amp;quot;Compliance Certifications&amp;quot;&quot;/&gt;&lt;property id=&quot;20307&quot; value=&quot;532&quot;/&gt;&lt;property id=&quot;20309&quot; value=&quot;-1&quot;/&gt;&lt;/object&gt;&lt;object type=&quot;3&quot; unique_id=&quot;311705&quot;&gt;&lt;property id=&quot;20148&quot; value=&quot;5&quot;/&gt;&lt;property id=&quot;20300&quot; value=&quot;Slide 40 - &amp;quot;Applicant’s Oath&amp;quot;&quot;/&gt;&lt;property id=&quot;20307&quot; value=&quot;533&quot;/&gt;&lt;property id=&quot;20309&quot; value=&quot;-1&quot;/&gt;&lt;/object&gt;&lt;object type=&quot;3&quot; unique_id=&quot;311706&quot;&gt;&lt;property id=&quot;20148&quot; value=&quot;5&quot;/&gt;&lt;property id=&quot;20300&quot; value=&quot;Slide 41 - &amp;quot;URS Company Official Portal Account &amp;quot;&quot;/&gt;&lt;property id=&quot;20307&quot; value=&quot;534&quot;/&gt;&lt;property id=&quot;20309&quot; value=&quot;-1&quot;/&gt;&lt;/object&gt;&lt;object type=&quot;3&quot; unique_id=&quot;311707&quot;&gt;&lt;property id=&quot;20148&quot; value=&quot;5&quot;/&gt;&lt;property id=&quot;20300&quot; value=&quot;Slide 42 - &amp;quot;Payment Information&amp;quot;&quot;/&gt;&lt;property id=&quot;20307&quot; value=&quot;535&quot;/&gt;&lt;property id=&quot;20309&quot; value=&quot;-1&quot;/&gt;&lt;/object&gt;&lt;object type=&quot;3&quot; unique_id=&quot;311708&quot;&gt;&lt;property id=&quot;20148&quot; value=&quot;5&quot;/&gt;&lt;property id=&quot;20300&quot; value=&quot;Slide 43 - &amp;quot;End of the Training Module&amp;quot;&quot;/&gt;&lt;property id=&quot;20307&quot; value=&quot;536&quot;/&gt;&lt;property id=&quot;20309&quot; value=&quot;-1&quot;/&gt;&lt;/object&gt;&lt;object type=&quot;3&quot; unique_id=&quot;312983&quot;&gt;&lt;property id=&quot;20148&quot; value=&quot;5&quot;/&gt;&lt;property id=&quot;20300&quot; value=&quot;Slide 1 - &amp;quot;Unified Registration System (URS)&amp;quot;&quot;/&gt;&lt;property id=&quot;20307&quot; value=&quot;537&quot;/&gt;&lt;property id=&quot;20309&quot; value=&quot;-1&quot;/&gt;&lt;/object&gt;&lt;object type=&quot;3&quot; unique_id=&quot;321784&quot;&gt;&lt;property id=&quot;20148&quot; value=&quot;5&quot;/&gt;&lt;property id=&quot;20300&quot; value=&quot;Slide 3 - &amp;quot;Accessing the URS Online Application Process &amp;quot;&quot;/&gt;&lt;property id=&quot;20307&quot; value=&quot;539&quot;/&gt;&lt;property id=&quot;20309&quot; value=&quot;-1&quot;/&gt;&lt;/object&gt;&lt;object type=&quot;3&quot; unique_id=&quot;321975&quot;&gt;&lt;property id=&quot;20148&quot; value=&quot;5&quot;/&gt;&lt;property id=&quot;20300&quot; value=&quot;Slide 4 - &amp;quot;Accessing the URS Online Application Process (Cont.)&amp;quot;&quot;/&gt;&lt;property id=&quot;20307&quot; value=&quot;540&quot;/&gt;&lt;property id=&quot;20309&quot; value=&quot;-1&quot;/&gt;&lt;/object&gt;&lt;object type=&quot;3&quot; unique_id=&quot;322120&quot;&gt;&lt;property id=&quot;20148&quot; value=&quot;5&quot;/&gt;&lt;property id=&quot;20300&quot; value=&quot;Slide 5 - &amp;quot;Accessing the URS Online Application Process (Cont.)&amp;quot;&quot;/&gt;&lt;property id=&quot;20307&quot; value=&quot;541&quot;/&gt;&lt;property id=&quot;20309&quot; value=&quot;-1&quot;/&gt;&lt;/object&gt;&lt;object type=&quot;3&quot; unique_id=&quot;361133&quot;&gt;&lt;property id=&quot;20148&quot; value=&quot;5&quot;/&gt;&lt;property id=&quot;20300&quot; value=&quot;Slide 12 - &amp;quot;Operation Classification (Cont.)&amp;quot;&quot;/&gt;&lt;property id=&quot;20307&quot; value=&quot;542&quot;/&gt;&lt;property id=&quot;20309&quot; value=&quot;-1&quot;/&gt;&lt;/object&gt;&lt;object type=&quot;3&quot; unique_id=&quot;361134&quot;&gt;&lt;property id=&quot;20148&quot; value=&quot;5&quot;/&gt;&lt;property id=&quot;20300&quot; value=&quot;Slide 16 - &amp;quot;Operation Classification (Cont.)&amp;quot;&quot;/&gt;&lt;property id=&quot;20307&quot; value=&quot;543&quot;/&gt;&lt;property id=&quot;20309&quot; value=&quot;-1&quot;/&gt;&lt;/object&gt;&lt;object type=&quot;3&quot; unique_id=&quot;361135&quot;&gt;&lt;property id=&quot;20148&quot; value=&quot;5&quot;/&gt;&lt;property id=&quot;20300&quot; value=&quot;Slide 34 - &amp;quot;Household Goods (Cont.)&amp;quot;&quot;/&gt;&lt;property id=&quot;20307&quot; value=&quot;544&quot;/&gt;&lt;property id=&quot;20309&quot; value=&quot;-1&quot;/&gt;&lt;/object&gt;&lt;/object&gt;&lt;object type=&quot;4&quot; unique_id=&quot;312839&quot;&gt;&lt;/object&gt;&lt;object type=&quot;10&quot; unique_id=&quot;312840&quot;&gt;&lt;object type=&quot;11&quot; unique_id=&quot;312841&quot;&gt;&lt;property id=&quot;20180&quot; value=&quot;1&quot;/&gt;&lt;property id=&quot;20181&quot; value=&quot;1&quot;/&gt;&lt;property id=&quot;20183&quot; value=&quot;1&quot;/&gt;&lt;/object&gt;&lt;object type=&quot;12&quot; unique_id=&quot;361379&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Q09VUlNFX1NUQVRVUyIgdmFsdWU9Ik1vZHVsc3RhdHVzIi8+DQoJCTx1aXRleHQgbmFtZT0iUEFTU0VEX1NUUklORyIgdmFsdWU9IkVyZm9sZ3JlaWNoIi8+DQoJCTx1aXRleHQgbmFtZT0iRkFJTEVEX1NUUklORyIgdmFsdWU9IkZlaGxnZXNjaGxhZ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kNPVVJTRV9TVEFUVVMiIHZhbHVlPSJTdGF0dXQgZHUgbW9kdWxlIi8+DQoJCTx1aXRleHQgbmFtZT0iUEFTU0VEX1NUUklORyIgdmFsdWU9IlLDqXVzc2kiLz4NCgkJPHVpdGV4dCBuYW1lPSJGQUlMRURfU1RSSU5HIiB2YWx1ZT0iRWNob3XDqS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Q09VUlNFX1NUQVRVUyIgdmFsdWU9IuODouOCuOODpeODvOODq+OCueODhuODvOOCv+OCuSIvPg0KCQk8dWl0ZXh0IG5hbWU9IlBBU1NFRF9TVFJJTkciIHZhbHVlPSLlkIjmoLwiLz4NCgkJPHVpdGV4dCBuYW1lPSJGQUlMRURfU1RSSU5HIiB2YWx1ZT0i5LiN5ZCI5qC8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kNPVVJTRV9TVEFUVVMiIHZhbHVlPSLrqqjrk4gg7IOB7YOcIi8+DQoJCTx1aXRleHQgbmFtZT0iUEFTU0VEX1NUUklORyIgdmFsdWU9Iu2VqeqyqSIvPg0KCQk8dWl0ZXh0IG5hbWU9IkZBSUxFRF9TVFJJTkciIHZhbHVlPSLrtojtlanqsqk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Q09VUlNFX1NUQVRVUyIgdmFsdWU9IkVzdGFkbyBkZSBtb2R1bG8iLz4NCgkJPHVpdGV4dCBuYW1lPSJQQVNTRURfU1RSSU5HIiB2YWx1ZT0iQXByb2JhZG8iLz4NCgkJPHVpdGV4dCBuYW1lPSJGQUlMRURfU1RSSU5HIiB2YWx1ZT0iU3VzcGVuc28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CTx1aXRleHQgbmFtZT0iQ09VUlNFX1NUQVRVUyIgdmFsdWU9IlN0YXR1cyBkbyBtw7NkdWxvIi8+DQoJCTx1aXRleHQgbmFtZT0iUEFTU0VEX1NUUklORyIgdmFsdWU9IkFwcm92YWRvIi8+DQoJCTx1aXRleHQgbmFtZT0iRkFJTEVEX1NUUklORyIgdmFsdWU9IlJlcHJvdmFkb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kNPVVJTRV9TVEFUVVMiIHZhbHVlPSJNb2R1bGUgU3RhdHVzIi8+DQoJCTx1aXRleHQgbmFtZT0iUEFTU0VEX1NUUklORyIgdmFsdWU9IlBhc3NlZCIvPg0KCQk8dWl0ZXh0IG5hbWU9IkZBSUxFRF9TVFJJTkciIHZhbHVlPSJGYWlsZWQ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Q09VUlNFX1NUQVRVUyIgdmFsdWU9Ik1vZHVsZSBTdGF0dXMiLz4NCgkJPHVpdGV4dCBuYW1lPSJQQVNTRURfU1RSSU5HIiB2YWx1ZT0iUGFzc2VkIi8+DQoJCTx1aXRleHQgbmFtZT0iRkFJTEVEX1NUUklORyIgdmFsdWU9IkZhaWxlZC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3&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CC12AEC-7D53-428F-A2AD-CCC4A53D2175}_15.png&quot;/&gt;&lt;left val=&quot;0&quot;/&gt;&lt;top val=&quot;93&quot;/&gt;&lt;width val=&quot;360&quot;/&gt;&lt;height val=&quot;12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CC2FF50D-1FBD-476A-8425-95902F72D75F}_15.png&quot;/&gt;&lt;left val=&quot;5&quot;/&gt;&lt;top val=&quot;253&quot;/&gt;&lt;width val=&quot;346&quot;/&gt;&lt;height val=&quot;23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24&quot;/&gt;&lt;lineCharCount val=&quot;30&quot;/&gt;&lt;lineCharCount val=&quot;20&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B0575E2-000C-4CAC-A989-A6C53C4A197B}_15.png&quot;/&gt;&lt;left val=&quot;359&quot;/&gt;&lt;top val=&quot;93&quot;/&gt;&lt;width val=&quot;354&quot;/&gt;&lt;height val=&quot;166&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DAFB2E83-B2F4-4CC0-9AB3-CF663E7161F3}_15.png&quot;/&gt;&lt;left val=&quot;366&quot;/&gt;&lt;top val=&quot;253&quot;/&gt;&lt;width val=&quot;347&quot;/&gt;&lt;height val=&quot;20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25FEC68-55F6-4A74-910C-22E4D9AF84DA}_15.png&quot;/&gt;&lt;left val=&quot;276&quot;/&gt;&lt;top val=&quot;504&quot;/&gt;&lt;width val=&quot;169&quot;/&gt;&lt;height val=&quot;30&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9&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16,991164348,C:\URS Training\Power Point Presentations\January_Release_PP_Pn\Submit App for New Reg_US_Canada_MC_Property_HHG\Submit App for New Reg_US_Canada_MC_Property_HHG_pptx\Media.ppcx"/>
  <p:tag name="HTML_SHAPEINFO" val="&lt;SlideThumbPath val=&quot;Slide16.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BD751B6-AF8A-4C70-A204-7B8011D790C2}_16.png&quot;/&gt;&lt;left val=&quot;-9&quot;/&gt;&lt;top val=&quot;50&quot;/&gt;&lt;width val=&quot;730&quot;/&gt;&lt;height val=&quot;5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710B6AE-7471-49C7-8565-E780FDB38EBF}_16.png&quot;/&gt;&lt;left val=&quot;0&quot;/&gt;&lt;top val=&quot;101&quot;/&gt;&lt;width val=&quot;371&quot;/&gt;&lt;height val=&quot;12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26&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9FEB6D0-4B04-4AAB-9E66-FCBDA6900CA7}_16.png&quot;/&gt;&lt;left val=&quot;371&quot;/&gt;&lt;top val=&quot;101&quot;/&gt;&lt;width val=&quot;348&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577BD94-0437-4A13-8509-5D7B50AC6A78}_16.png&quot;/&gt;&lt;left val=&quot;288&quot;/&gt;&lt;top val=&quot;497&quot;/&gt;&lt;width val=&quot;169&quot;/&gt;&lt;height val=&quot;2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17,991164348,C:\URS Training\Power Point Presentations\January_Release_PP_Pn\Submit App for New Reg_US_Canada_MC_Property_HHG\Submit App for New Reg_US_Canada_MC_Property_HHG_pptx\Media.ppcx"/>
  <p:tag name="HTML_SHAPEINFO" val="&lt;SlideThumbPath val=&quot;Slide17.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0BB8666-2269-4543-BED5-EDB27A89334F}_17.png&quot;/&gt;&lt;left val=&quot;-9&quot;/&gt;&lt;top val=&quot;50&quot;/&gt;&lt;width val=&quot;730&quot;/&gt;&lt;height val=&quot;59&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0D8DD73-576A-451F-9051-E9E071B2BFB9}_17.png&quot;/&gt;&lt;left val=&quot;3&quot;/&gt;&lt;top val=&quot;101&quot;/&gt;&lt;width val=&quot;344&quot;/&gt;&lt;height val=&quot;9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19911DEF-753D-47E4-AFCB-5CEBC64DC84D}_17.png&quot;/&gt;&lt;left val=&quot;9&quot;/&gt;&lt;top val=&quot;234&quot;/&gt;&lt;width val=&quot;344&quot;/&gt;&lt;height val=&quot;216&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CBAC6A0-4398-4CFC-A3BA-D57AA8AAF2CC}_17.png&quot;/&gt;&lt;left val=&quot;356&quot;/&gt;&lt;top val=&quot;100&quot;/&gt;&lt;width val=&quot;360&quot;/&gt;&lt;height val=&quot;9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CD6E500D-A728-40B9-8669-042D7FDCABEE}_17.png&quot;/&gt;&lt;left val=&quot;366&quot;/&gt;&lt;top val=&quot;234&quot;/&gt;&lt;width val=&quot;341&quot;/&gt;&lt;height val=&quot;216&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FFCED90-576D-4230-B6CB-F3EB83B9EDD5}_17.png&quot;/&gt;&lt;left val=&quot;282&quot;/&gt;&lt;top val=&quot;497&quot;/&gt;&lt;width val=&quot;169&quot;/&gt;&lt;height val=&quot;2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18,991164348,C:\URS Training\Power Point Presentations\January_Release_PP_Pn\Submit App for New Reg_US_Canada_MC_Property_HHG\Submit App for New Reg_US_Canada_MC_Property_HHG_pptx\Media.ppcx"/>
  <p:tag name="HTML_SHAPEINFO" val="&lt;SlideThumbPath val=&quot;Slide18.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42CC910-D50A-4CD7-95D2-5E53A4B42050}_18.png&quot;/&gt;&lt;left val=&quot;-9&quot;/&gt;&lt;top val=&quot;50&quot;/&gt;&lt;width val=&quot;730&quot;/&gt;&lt;height val=&quot;5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E8AEC5B-3A58-4A92-8B0E-EB04E3C9B787}_18.png&quot;/&gt;&lt;left val=&quot;-1&quot;/&gt;&lt;top val=&quot;101&quot;/&gt;&lt;width val=&quot;360&quot;/&gt;&lt;height val=&quot;91&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60A1D8B7-B04F-4327-A000-32754AB14D9F}_18.png&quot;/&gt;&lt;left val=&quot;12&quot;/&gt;&lt;top val=&quot;234&quot;/&gt;&lt;width val=&quot;341&quot;/&gt;&lt;height val=&quot;216&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69CACB1-9441-4E12-91CF-A1040B84423D}_18.png&quot;/&gt;&lt;left val=&quot;357&quot;/&gt;&lt;top val=&quot;101&quot;/&gt;&lt;width val=&quot;360&quot;/&gt;&lt;height val=&quot;9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F3F438EC-E1E3-4FD0-BD03-E67F87FAECA6}_18.png&quot;/&gt;&lt;left val=&quot;366&quot;/&gt;&lt;top val=&quot;234&quot;/&gt;&lt;width val=&quot;338&quot;/&gt;&lt;height val=&quot;216&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286A901-16EE-4624-A56A-F71C848158D2}_18.png&quot;/&gt;&lt;left val=&quot;276&quot;/&gt;&lt;top val=&quot;498&quot;/&gt;&lt;width val=&quot;169&quot;/&gt;&lt;height val=&quot;2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19,991164348,C:\URS Training\Power Point Presentations\January_Release_PP_Pn\Submit App for New Reg_US_Canada_MC_Property_HHG\Submit App for New Reg_US_Canada_MC_Property_HHG_pptx\Media.ppcx"/>
  <p:tag name="HTML_SHAPEINFO" val="&lt;SlideThumbPath val=&quot;Slide19.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60A010D-A6B1-4113-9178-671D4020BBD9}_19.png&quot;/&gt;&lt;left val=&quot;-9&quot;/&gt;&lt;top val=&quot;50&quot;/&gt;&lt;width val=&quot;730&quot;/&gt;&lt;height val=&quot;5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F1F3D5E-038E-47B3-99FA-A6ABBA715531}_19.png&quot;/&gt;&lt;left val=&quot;0&quot;/&gt;&lt;top val=&quot;101&quot;/&gt;&lt;width val=&quot;703&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ED26D8A0-9988-4F51-8F10-89CDEBF15C5B}_19.png&quot;/&gt;&lt;left val=&quot;28&quot;/&gt;&lt;top val=&quot;180&quot;/&gt;&lt;width val=&quot;619&quot;/&gt;&lt;height val=&quot;30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19A5947-BE6A-4EBE-BD39-6BA0333F6C5D}_19.png&quot;/&gt;&lt;left val=&quot;276&quot;/&gt;&lt;top val=&quot;498&quot;/&gt;&lt;width val=&quot;169&quot;/&gt;&lt;height val=&quot;2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18&quot;/&gt;&lt;lineCharCount val=&quot;19&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PSNARRATION" val="20,991164348,C:\URS Training\Power Point Presentations\January_Release_PP_Pn\Submit App for New Reg_US_Canada_MC_Property_HHG\Submit App for New Reg_US_Canada_MC_Property_HHG_pptx\Media.ppcx"/>
  <p:tag name="HTML_SHAPEINFO" val="&lt;SlideThumbPath val=&quot;Slide20.PNG&quot;/&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947697F-AECA-409F-BAD9-6076AFF240DC}_20.png&quot;/&gt;&lt;left val=&quot;-9&quot;/&gt;&lt;top val=&quot;50&quot;/&gt;&lt;width val=&quot;730&quot;/&gt;&lt;height val=&quot;5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5&quot;/&gt;&lt;lineCharCount val=&quot;18&quot;/&gt;&lt;lineCharCount val=&quot;21&quot;/&gt;&lt;lineCharCount val=&quot;13&quot;/&gt;&lt;lineCharCount val=&quot;1&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BA7116A-DFEF-4319-90C0-8A326361BB99}_20.png&quot;/&gt;&lt;left val=&quot;0&quot;/&gt;&lt;top val=&quot;101&quot;/&gt;&lt;width val=&quot;273&quot;/&gt;&lt;height val=&quot;379&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B88748B1-1705-4819-BDE7-70F4A1B6875F}_20.png&quot;/&gt;&lt;left val=&quot;528&quot;/&gt;&lt;top val=&quot;179&quot;/&gt;&lt;width val=&quot;154&quot;/&gt;&lt;height val=&quot;4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C910449-EFB3-4854-B0BC-D4B754E1E4B4}_20.png&quot;/&gt;&lt;left val=&quot;276&quot;/&gt;&lt;top val=&quot;498&quot;/&gt;&lt;width val=&quot;169&quot;/&gt;&lt;height val=&quot;29&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7&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PSNARRATION" val="21,991164348,C:\URS Training\Power Point Presentations\January_Release_PP_Pn\Submit App for New Reg_US_Canada_MC_Property_HHG\Submit App for New Reg_US_Canada_MC_Property_HHG_pptx\Media.ppcx"/>
  <p:tag name="HTML_SHAPEINFO" val="&lt;SlideThumbPath val=&quot;Slide21.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8F166B2-33D7-4247-845A-B4BBC1D8DE8C}_21.png&quot;/&gt;&lt;left val=&quot;-9&quot;/&gt;&lt;top val=&quot;50&quot;/&gt;&lt;width val=&quot;730&quot;/&gt;&lt;height val=&quot;59&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8&quot;/&gt;&lt;lineCharCount val=&quot;26&quot;/&gt;&lt;lineCharCount val=&quot;9&quot;/&gt;&lt;lineCharCount val=&quot;1&quot;/&gt;&lt;lineCharCount val=&quot;19&quot;/&gt;&lt;lineCharCount val=&quot;13&quot;/&gt;&lt;lineCharCount val=&quot;29&quot;/&gt;&lt;lineCharCount val=&quot;17&quot;/&gt;&lt;lineCharCount val=&quot;25&quot;/&gt;&lt;lineCharCount val=&quot;28&quot;/&gt;&lt;lineCharCount val=&quot;25&quot;/&gt;&lt;lineCharCount val=&quot;31&quot;/&gt;&lt;lineCharCount val=&quot;25&quot;/&gt;&lt;lineCharCount val=&quot;3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274575F3-515E-40B6-877A-AB5356402C7C}_21.png&quot;/&gt;&lt;left val=&quot;0&quot;/&gt;&lt;top val=&quot;98&quot;/&gt;&lt;width val=&quot;348&quot;/&gt;&lt;height val=&quot;387&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FC02127-0F43-4D6C-B4C6-6E66E57DDDF1}_21.png&quot;/&gt;&lt;left val=&quot;359&quot;/&gt;&lt;top val=&quot;93&quot;/&gt;&lt;width val=&quot;340&quot;/&gt;&lt;height val=&quot;10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5FE6527-9FC6-4D54-B739-60BB831D87F7}_21.png&quot;/&gt;&lt;left val=&quot;276&quot;/&gt;&lt;top val=&quot;498&quot;/&gt;&lt;width val=&quot;169&quot;/&gt;&lt;height val=&quot;2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22,991164348,C:\URS Training\Power Point Presentations\January_Release_PP_Pn\Submit App for New Reg_US_Canada_MC_Property_HHG\Submit App for New Reg_US_Canada_MC_Property_HHG_pptx\Media.ppcx"/>
  <p:tag name="HTML_SHAPEINFO" val="&lt;SlideThumbPath val=&quot;Slide22.PNG&quot;/&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F289970-C345-4B77-A140-FB14C007587F}_22.png&quot;/&gt;&lt;left val=&quot;-9&quot;/&gt;&lt;top val=&quot;50&quot;/&gt;&lt;width val=&quot;730&quot;/&gt;&lt;height val=&quot;5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86CDF8F-9C5B-42F5-B6B1-EFEE233BCEE9}_22.png&quot;/&gt;&lt;left val=&quot;0&quot;/&gt;&lt;top val=&quot;101&quot;/&gt;&lt;width val=&quot;706&quot;/&gt;&lt;height val=&quot;7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27D01536-F1E9-48C6-96AD-0F407613B6F5}_22.png&quot;/&gt;&lt;left val=&quot;144&quot;/&gt;&lt;top val=&quot;198&quot;/&gt;&lt;width val=&quot;431&quot;/&gt;&lt;height val=&quot;255&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FED887F-0065-479E-ACFA-DF320EE508E3}_22.png&quot;/&gt;&lt;left val=&quot;276&quot;/&gt;&lt;top val=&quot;498&quot;/&gt;&lt;width val=&quot;169&quot;/&gt;&lt;height val=&quot;2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PSNARRATION" val="23,991164348,C:\URS Training\Power Point Presentations\January_Release_PP_Pn\Submit App for New Reg_US_Canada_MC_Property_HHG\Submit App for New Reg_US_Canada_MC_Property_HHG_pptx\Media.ppcx"/>
  <p:tag name="HTML_SHAPEINFO" val="&lt;SlideThumbPath val=&quot;Slide23.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561F052-4DB3-44B5-9C89-9C03E68A593D}_23.png&quot;/&gt;&lt;left val=&quot;-9&quot;/&gt;&lt;top val=&quot;50&quot;/&gt;&lt;width val=&quot;730&quot;/&gt;&lt;height val=&quot;5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1BC82EC-C3B2-4A68-9C22-118905B95697}_23.png&quot;/&gt;&lt;left val=&quot;0&quot;/&gt;&lt;top val=&quot;101&quot;/&gt;&lt;width val=&quot;700&quot;/&gt;&lt;height val=&quot;79&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3B6E537A-03DA-43F9-B2EB-96131F448C5D}_23.png&quot;/&gt;&lt;left val=&quot;48&quot;/&gt;&lt;top val=&quot;189&quot;/&gt;&lt;width val=&quot;627&quot;/&gt;&lt;height val=&quot;27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EDB1E17-CA3B-4C6E-8AC6-8EFC2E1A7EA9}_23.png&quot;/&gt;&lt;left val=&quot;276&quot;/&gt;&lt;top val=&quot;498&quot;/&gt;&lt;width val=&quot;169&quot;/&gt;&lt;height val=&quot;2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3&quot;/&gt;&lt;lineCharCount val=&quot;21&quot;/&gt;&lt;lineCharCount val=&quot;14&quot;/&gt;&lt;lineCharCount val=&quot;6&quot;/&gt;&lt;lineCharCount val=&quot;12&quot;/&gt;&lt;lineCharCount val=&quot;12&quot;/&gt;&lt;lineCharCount val=&quot;18&quot;/&gt;&lt;lineCharCount val=&quot;9&quot;/&gt;&lt;lineCharCount val=&quot;1&quot;/&gt;&lt;lineCharCount val=&quot;23&quot;/&gt;&lt;lineCharCount val=&quot;22&quot;/&gt;&lt;lineCharCount val=&quot;2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24,991164348,C:\URS Training\Power Point Presentations\January_Release_PP_Pn\Submit App for New Reg_US_Canada_MC_Property_HHG\Submit App for New Reg_US_Canada_MC_Property_HHG_pptx\Media.ppcx"/>
  <p:tag name="HTML_SHAPEINFO" val="&lt;SlideThumbPath val=&quot;Slide24.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253A21E-5709-47A8-9844-4BD0E93ADF36}_24.png&quot;/&gt;&lt;left val=&quot;-9&quot;/&gt;&lt;top val=&quot;50&quot;/&gt;&lt;width val=&quot;730&quot;/&gt;&lt;height val=&quot;5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9&quot;/&gt;&lt;lineCharCount val=&quot;30&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DE80CC1-25A7-4727-A9ED-AA9181656A41}_24.png&quot;/&gt;&lt;left val=&quot;0&quot;/&gt;&lt;top val=&quot;101&quot;/&gt;&lt;width val=&quot;360&quot;/&gt;&lt;height val=&quot;10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C8B31250-C182-4441-912A-5304A5AA5D87}_24.png&quot;/&gt;&lt;left val=&quot;7&quot;/&gt;&lt;top val=&quot;242&quot;/&gt;&lt;width val=&quot;345&quot;/&gt;&lt;height val=&quot;220&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7&quot;/&gt;&lt;lineCharCount val=&quot;21&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2BCE56A-C644-49D8-A1F1-C592B8B3EDAA}_24.png&quot;/&gt;&lt;left val=&quot;359&quot;/&gt;&lt;top val=&quot;101&quot;/&gt;&lt;width val=&quot;344&quot;/&gt;&lt;height val=&quot;137&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4B1FE7E5-B046-49A2-BC24-F16814B35AA8}_24.png&quot;/&gt;&lt;left val=&quot;366&quot;/&gt;&lt;top val=&quot;242&quot;/&gt;&lt;width val=&quot;347&quot;/&gt;&lt;height val=&quot;22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E6FE406-2462-44CD-A710-07BC5519A448}_24.png&quot;/&gt;&lt;left val=&quot;276&quot;/&gt;&lt;top val=&quot;498&quot;/&gt;&lt;width val=&quot;169&quot;/&gt;&lt;height val=&quot;2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4&quot;/&gt;&lt;lineCharCount val=&quot;6&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3&quot;/&gt;&lt;lineCharCount val=&quot;24&quot;/&gt;&lt;lineCharCount val=&quot;6&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PSNARRATION" val="25,991164348,C:\URS Training\Power Point Presentations\January_Release_PP_Pn\Submit App for New Reg_US_Canada_MC_Property_HHG\Submit App for New Reg_US_Canada_MC_Property_HHG_pptx\Media.ppcx"/>
  <p:tag name="HTML_SHAPEINFO" val="&lt;SlideThumbPath val=&quot;Slide25.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00F9434-9985-4F68-A60A-F423E9029356}_25.png&quot;/&gt;&lt;left val=&quot;-9&quot;/&gt;&lt;top val=&quot;50&quot;/&gt;&lt;width val=&quot;730&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45EEC40-4CEF-4EB4-8913-59491AA0F75E}_25.png&quot;/&gt;&lt;left val=&quot;0&quot;/&gt;&lt;top val=&quot;101&quot;/&gt;&lt;width val=&quot;711&quot;/&gt;&lt;height val=&quot;7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645DFB2D-8145-44F7-92E7-C91424D17E15}_25.png&quot;/&gt;&lt;left val=&quot;144&quot;/&gt;&lt;top val=&quot;184&quot;/&gt;&lt;width val=&quot;433&quot;/&gt;&lt;height val=&quot;274&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52FA31A-3188-4B27-AACB-6456FBACA90D}_25.png&quot;/&gt;&lt;left val=&quot;276&quot;/&gt;&lt;top val=&quot;498&quot;/&gt;&lt;width val=&quot;169&quot;/&gt;&lt;height val=&quot;2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PSNARRATION" val="26,991164348,C:\URS Training\Power Point Presentations\January_Release_PP_Pn\Submit App for New Reg_US_Canada_MC_Property_HHG\Submit App for New Reg_US_Canada_MC_Property_HHG_pptx\Media.ppcx"/>
  <p:tag name="HTML_SHAPEINFO" val="&lt;SlideThumbPath val=&quot;Slide26.PNG&quot;/&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E1C152A-429A-4C73-A305-DBF12901A42E}_26.png&quot;/&gt;&lt;left val=&quot;-9&quot;/&gt;&lt;top val=&quot;50&quot;/&gt;&lt;width val=&quot;730&quot;/&gt;&lt;height val=&quot;59&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22&quot;/&gt;&lt;lineCharCount val=&quot;21&quot;/&gt;&lt;lineCharCount val=&quot;9&quot;/&gt;&lt;lineCharCount val=&quot;1&quot;/&gt;&lt;lineCharCount val=&quot;27&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B6FCD43-7482-422C-9EFF-0205A8BC2809}_26.png&quot;/&gt;&lt;left val=&quot;0&quot;/&gt;&lt;top val=&quot;101&quot;/&gt;&lt;width val=&quot;324&quot;/&gt;&lt;height val=&quot;379&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ED556C45-873E-4FF8-8333-E482A2B6D2EA}_26.png&quot;/&gt;&lt;left val=&quot;354&quot;/&gt;&lt;top val=&quot;58&quot;/&gt;&lt;width val=&quot;359&quot;/&gt;&lt;height val=&quot;417&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53768D6-CD3A-4F5F-A0BD-17C0000E4EDB}_26.png&quot;/&gt;&lt;left val=&quot;276&quot;/&gt;&lt;top val=&quot;498&quot;/&gt;&lt;width val=&quot;169&quot;/&gt;&lt;height val=&quot;29&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PSNARRATION" val="27,991164348,C:\URS Training\Power Point Presentations\January_Release_PP_Pn\Submit App for New Reg_US_Canada_MC_Property_HHG\Submit App for New Reg_US_Canada_MC_Property_HHG_pptx\Media.ppcx"/>
  <p:tag name="HTML_SHAPEINFO" val="&lt;SlideThumbPath val=&quot;Slide27.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0B4B621-DE4B-4BA9-B533-4EBCBDBE6F2C}_27.png&quot;/&gt;&lt;left val=&quot;-9&quot;/&gt;&lt;top val=&quot;50&quot;/&gt;&lt;width val=&quot;730&quot;/&gt;&lt;height val=&quot;59&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30&quot;/&gt;&lt;lineCharCount val=&quot;27&quot;/&gt;&lt;lineCharCount val=&quot;9&quot;/&gt;&lt;lineCharCount val=&quot;1&quot;/&gt;&lt;lineCharCount val=&quot;28&quot;/&gt;&lt;lineCharCount val=&quot;14&quot;/&gt;&lt;lineCharCount val=&quot;28&quot;/&gt;&lt;lineCharCount val=&quot;21&quot;/&gt;&lt;lineCharCount val=&quot;30&quot;/&gt;&lt;lineCharCount val=&quot;20&quot;/&gt;&lt;lineCharCount val=&quot;28&quot;/&gt;&lt;lineCharCount val=&quot;29&quot;/&gt;&lt;lineCharCount val=&quot;35&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61843DC-F440-4A68-84C4-099B5EC48A29}_27.png&quot;/&gt;&lt;left val=&quot;0&quot;/&gt;&lt;top val=&quot;98&quot;/&gt;&lt;width val=&quot;336&quot;/&gt;&lt;height val=&quot;382&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7FC6237-7D85-4EB3-AE2C-90990D498B28}_27.png&quot;/&gt;&lt;left val=&quot;360&quot;/&gt;&lt;top val=&quot;400&quot;/&gt;&lt;width val=&quot;341&quot;/&gt;&lt;height val=&quot;72&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64DB89C-735D-47F7-B56D-0EA45672ACC1}_27.png&quot;/&gt;&lt;left val=&quot;359&quot;/&gt;&lt;top val=&quot;93&quot;/&gt;&lt;width val=&quot;340&quot;/&gt;&lt;height val=&quot;10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FC62007-06BA-43C1-98D9-94C597AA1155}_27.png&quot;/&gt;&lt;left val=&quot;276&quot;/&gt;&lt;top val=&quot;498&quot;/&gt;&lt;width val=&quot;169&quot;/&gt;&lt;height val=&quot;2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PSNARRATION" val="28,991164348,C:\URS Training\Power Point Presentations\January_Release_PP_Pn\Submit App for New Reg_US_Canada_MC_Property_HHG\Submit App for New Reg_US_Canada_MC_Property_HHG_pptx\Media.ppcx"/>
  <p:tag name="HTML_SHAPEINFO" val="&lt;SlideThumbPath val=&quot;Slide28.PNG&quo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6AC6C95-76E6-436A-BA0F-6C07FDE7ACDC}_28.png&quot;/&gt;&lt;left val=&quot;-9&quot;/&gt;&lt;top val=&quot;50&quot;/&gt;&lt;width val=&quot;730&quot;/&gt;&lt;height val=&quot;5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8&quot;/&gt;&lt;lineCharCount val=&quot;1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0FD1B84-387E-45E8-B838-1933E130AA15}_28.png&quot;/&gt;&lt;left val=&quot;0&quot;/&gt;&lt;top val=&quot;101&quot;/&gt;&lt;width val=&quot;342&quot;/&gt;&lt;height val=&quot;163&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07EFFB7C-3366-4754-A068-2097386AB552}_28.png&quot;/&gt;&lt;left val=&quot;12&quot;/&gt;&lt;top val=&quot;270&quot;/&gt;&lt;width val=&quot;341&quot;/&gt;&lt;height val=&quot;19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25&quot;/&gt;&lt;lineCharCount val=&quot;22&quot;/&gt;&lt;lineCharCount val=&quot;30&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CC0B3B7-A828-4A0E-9EE9-C924F2D923E5}_28.png&quot;/&gt;&lt;left val=&quot;359&quot;/&gt;&lt;top val=&quot;101&quot;/&gt;&lt;width val=&quot;344&quot;/&gt;&lt;height val=&quot;163&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803770FA-DF21-4C17-9DB4-9038BDF2043F}_28.png&quot;/&gt;&lt;left val=&quot;366&quot;/&gt;&lt;top val=&quot;270&quot;/&gt;&lt;width val=&quot;341&quot;/&gt;&lt;height val=&quot;19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8FB6223-7D87-4F0B-B4C6-1F7DF5613ACC}_28.png&quot;/&gt;&lt;left val=&quot;276&quot;/&gt;&lt;top val=&quot;498&quot;/&gt;&lt;width val=&quot;169&quot;/&gt;&lt;height val=&quot;29&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8&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8&quot;/&gt;&lt;lineCharCount val=&quot;15&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 val="29,991164348,C:\URS Training\Power Point Presentations\January_Release_PP_Pn\Submit App for New Reg_US_Canada_MC_Property_HHG\Submit App for New Reg_US_Canada_MC_Property_HHG_pptx\Media.ppcx"/>
  <p:tag name="HTML_SHAPEINFO" val="&lt;SlideThumbPath val=&quot;Slide29.PNG&quot;/&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D350CB8-76CC-4878-AE8D-5D511D92C346}_29.png&quot;/&gt;&lt;left val=&quot;-9&quot;/&gt;&lt;top val=&quot;50&quot;/&gt;&lt;width val=&quot;730&quot;/&gt;&lt;height val=&quot;59&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716FE8C-EEB8-43E7-98A6-CD04C71FF422}_29.png&quot;/&gt;&lt;left val=&quot;0&quot;/&gt;&lt;top val=&quot;101&quot;/&gt;&lt;width val=&quot;711&quot;/&gt;&lt;height val=&quot;7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BE6EFBF0-9AC0-4DB0-B3C4-7F765F8B5BB2}_29.png&quot;/&gt;&lt;left val=&quot;108&quot;/&gt;&lt;top val=&quot;198&quot;/&gt;&lt;width val=&quot;503&quot;/&gt;&lt;height val=&quot;256&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E6DE10F-AFC4-4EF1-9DCA-1A0E7CA41428}_29.png&quot;/&gt;&lt;left val=&quot;276&quot;/&gt;&lt;top val=&quot;498&quot;/&gt;&lt;width val=&quot;169&quot;/&gt;&lt;height val=&quot;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1,991164348,C:\URS Training\Power Point Presentations\January_Release_PP_Pn\Submit App for New Reg_US_Canada_MC_Property_HHG\Submit App for New Reg_US_Canada_MC_Property_HHG_pptx\Media.ppcx"/>
  <p:tag name="HTML_SHAPEINFO" val="&lt;SlideThumbPath val=&quot;Slide1.PNG&quot;/&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5&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 val="30,991164348,C:\URS Training\Power Point Presentations\January_Release_PP_Pn\Submit App for New Reg_US_Canada_MC_Property_HHG\Submit App for New Reg_US_Canada_MC_Property_HHG_pptx\Media.ppcx"/>
  <p:tag name="HTML_SHAPEINFO" val="&lt;SlideThumbPath val=&quot;Slide30.PNG&quot;/&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CBBDA5A-8596-4BFD-8A89-024AED21B3D1}_30.png&quot;/&gt;&lt;left val=&quot;-9&quot;/&gt;&lt;top val=&quot;50&quot;/&gt;&lt;width val=&quot;730&quot;/&gt;&lt;height val=&quot;5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2&quot;/&gt;&lt;lineCharCount val=&quot;9&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9CA377A-BBF3-4688-9E89-1638D69FDD69}_30.png&quot;/&gt;&lt;left val=&quot;0&quot;/&gt;&lt;top val=&quot;101&quot;/&gt;&lt;width val=&quot;712&quot;/&gt;&lt;height val=&quot;114&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AA871E7-B31A-4D5E-B340-7E14CB0AA5AA}_30.png&quot;/&gt;&lt;left val=&quot;276&quot;/&gt;&lt;top val=&quot;498&quot;/&gt;&lt;width val=&quot;169&quot;/&gt;&lt;height val=&quot;2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PSNARRATION" val="31,991164348,C:\URS Training\Power Point Presentations\January_Release_PP_Pn\Submit App for New Reg_US_Canada_MC_Property_HHG\Submit App for New Reg_US_Canada_MC_Property_HHG_pptx\Media.ppcx"/>
  <p:tag name="HTML_SHAPEINFO" val="&lt;SlideThumbPath val=&quot;Slide31.PNG&quot;/&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75B59FF-C176-4E49-8503-E92EB76D9B39}_31.png&quot;/&gt;&lt;left val=&quot;-9&quot;/&gt;&lt;top val=&quot;50&quot;/&gt;&lt;width val=&quot;730&quot;/&gt;&lt;height val=&quot;59&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8&quot;/&gt;&lt;lineCharCount val=&quot;32&quot;/&gt;&lt;lineCharCount val=&quot;27&quot;/&gt;&lt;lineCharCount val=&quot;24&quot;/&gt;&lt;lineCharCount val=&quot;28&quot;/&gt;&lt;lineCharCount val=&quot;13&quot;/&gt;&lt;lineCharCount val=&quot;1&quot;/&gt;&lt;lineCharCount val=&quot;18&quot;/&gt;&lt;lineCharCount val=&quot;26&quot;/&gt;&lt;lineCharCount val=&quot;29&quot;/&gt;&lt;lineCharCount val=&quot;34&quot;/&gt;&lt;lineCharCount val=&quot;26&quot;/&gt;&lt;lineCharCount val=&quot;2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77E5FE5-3073-4270-AED9-04EACCDC1862}_31.png&quot;/&gt;&lt;left val=&quot;2&quot;/&gt;&lt;top val=&quot;101&quot;/&gt;&lt;width val=&quot;343&quot;/&gt;&lt;height val=&quot;379&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DB4A7E2-579B-4473-8ED7-88AF842196F5}_31.png&quot;/&gt;&lt;left val=&quot;360&quot;/&gt;&lt;top val=&quot;93&quot;/&gt;&lt;width val=&quot;342&quot;/&gt;&lt;height val=&quot;109&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8F3AE6A-2346-4435-AC04-EE38177975E2}_31.png&quot;/&gt;&lt;left val=&quot;276&quot;/&gt;&lt;top val=&quot;498&quot;/&gt;&lt;width val=&quot;169&quot;/&gt;&lt;height val=&quot;2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81F46EE-5FD2-455D-867E-77CB31F9120D}_1.png&quot;/&gt;&lt;left val=&quot;12&quot;/&gt;&lt;top val=&quot;54&quot;/&gt;&lt;width val=&quot;695&quot;/&gt;&lt;height val=&quot;8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PSNARRATION" val="32,991164348,C:\URS Training\Power Point Presentations\January_Release_PP_Pn\Submit App for New Reg_US_Canada_MC_Property_HHG\Submit App for New Reg_US_Canada_MC_Property_HHG_pptx\Media.ppcx"/>
  <p:tag name="HTML_SHAPEINFO" val="&lt;SlideThumbPath val=&quot;Slide32.PNG&quot;/&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D1C6914-CD6E-423D-942A-EEC036AB7157}_32.png&quot;/&gt;&lt;left val=&quot;-9&quot;/&gt;&lt;top val=&quot;50&quot;/&gt;&lt;width val=&quot;730&quot;/&gt;&lt;height val=&quot;5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1&quot;/&gt;&lt;lineCharCount val=&quot;25&quot;/&gt;&lt;lineCharCount val=&quot;27&quot;/&gt;&lt;lineCharCount val=&quot;20&quot;/&gt;&lt;lineCharCount val=&quot;20&quot;/&gt;&lt;lineCharCount val=&quot;27&quot;/&gt;&lt;lineCharCount val=&quot;25&quot;/&gt;&lt;lineCharCount val=&quot;31&quot;/&gt;&lt;lineCharCount val=&quot;21&quot;/&gt;&lt;lineCharCount val=&quot;28&quot;/&gt;&lt;lineCharCount val=&quot;27&quot;/&gt;&lt;lineCharCount val=&quot;29&quot;/&gt;&lt;lineCharCount val=&quot;29&quot;/&gt;&lt;lineCharCount val=&quot;31&quot;/&gt;&lt;lineCharCount val=&quot;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AD95DBB-109B-431D-8025-C7BF0A7A83B4}_32.png&quot;/&gt;&lt;left val=&quot;0&quot;/&gt;&lt;top val=&quot;98&quot;/&gt;&lt;width val=&quot;338&quot;/&gt;&lt;height val=&quot;384&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20E49EA1-1877-49A9-8E77-BDD1F0464277}_32.png&quot;/&gt;&lt;left val=&quot;375&quot;/&gt;&lt;top val=&quot;61&quot;/&gt;&lt;width val=&quot;338&quot;/&gt;&lt;height val=&quot;416&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22016B0-0C0B-439C-A8E3-D0A4D102E16D}_32.png&quot;/&gt;&lt;left val=&quot;276&quot;/&gt;&lt;top val=&quot;498&quot;/&gt;&lt;width val=&quot;169&quot;/&gt;&lt;height val=&quot;29&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27&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8&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2&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PSNARRATION" val="33,991164348,C:\URS Training\Power Point Presentations\January_Release_PP_Pn\Submit App for New Reg_US_Canada_MC_Property_HHG\Submit App for New Reg_US_Canada_MC_Property_HHG_pptx\Media.ppcx"/>
  <p:tag name="HTML_SHAPEINFO" val="&lt;SlideThumbPath val=&quot;Slide33.PNG&quot;/&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9E3C672-AEFB-4C7A-9935-B87B027D99F4}_33.png&quot;/&gt;&lt;left val=&quot;-9&quot;/&gt;&lt;top val=&quot;50&quot;/&gt;&lt;width val=&quot;730&quot;/&gt;&lt;height val=&quot;5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8&quot;/&gt;&lt;lineCharCount val=&quot;31&quot;/&gt;&lt;lineCharCount val=&quot;1&quot;/&gt;&lt;lineCharCount val=&quot;4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BFAC0F5-2B32-4E22-8D37-50AF50BFD382}_1.png&quot;/&gt;&lt;left val=&quot;12&quot;/&gt;&lt;top val=&quot;145&quot;/&gt;&lt;width val=&quot;700&quot;/&gt;&lt;height val=&quot;304&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20&quot;/&gt;&lt;lineCharCount val=&quot;20&quot;/&gt;&lt;lineCharCount val=&quot;13&quot;/&gt;&lt;lineCharCount val=&quot;15&quot;/&gt;&lt;lineCharCount val=&quot;12&quot;/&gt;&lt;lineCharCount val=&quot;20&quot;/&gt;&lt;lineCharCount val=&quot;5&quot;/&gt;&lt;lineCharCount val=&quot;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04FBCD1-B00B-41C9-9D46-F61A0E4C65FB}_33.png&quot;/&gt;&lt;left val=&quot;0&quot;/&gt;&lt;top val=&quot;101&quot;/&gt;&lt;width val=&quot;265&quot;/&gt;&lt;height val=&quot;37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EFCA80AF-BEF7-4345-A8A0-FADC8CD86144}_33.png&quot;/&gt;&lt;left val=&quot;318&quot;/&gt;&lt;top val=&quot;66&quot;/&gt;&lt;width val=&quot;395&quot;/&gt;&lt;height val=&quot;409&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FDAAF73-6404-4E42-8BE7-8AD63C5D2B4E}_33.png&quot;/&gt;&lt;left val=&quot;276&quot;/&gt;&lt;top val=&quot;498&quot;/&gt;&lt;width val=&quot;169&quot;/&gt;&lt;height val=&quot;29&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28&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PSNARRATION" val="34,991164348,C:\URS Training\Power Point Presentations\January_Release_PP_Pn\Submit App for New Reg_US_Canada_MC_Property_HHG\Submit App for New Reg_US_Canada_MC_Property_HHG_pptx\Media.ppcx"/>
  <p:tag name="HTML_SHAPEINFO" val="&lt;SlideThumbPath val=&quot;Slide34.PNG&quot;/&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26F9809-373C-426D-A04B-9CA9DED3B9BE}_34.png&quot;/&gt;&lt;left val=&quot;-9&quot;/&gt;&lt;top val=&quot;50&quot;/&gt;&lt;width val=&quot;730&quot;/&gt;&lt;height val=&quot;59&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2&quot;/&gt;&lt;lineCharCount val=&quot;15&quot;/&gt;&lt;lineCharCount val=&quot;1&quot;/&gt;&lt;lineCharCount val=&quot;29&quot;/&gt;&lt;lineCharCount val=&quot;27&quot;/&gt;&lt;lineCharCount val=&quot;26&quot;/&gt;&lt;lineCharCount val=&quot;27&quot;/&gt;&lt;lineCharCount val=&quot;24&quot;/&gt;&lt;lineCharCount val=&quot;12&quot;/&gt;&lt;lineCharCount val=&quot;26&quot;/&gt;&lt;lineCharCount val=&quot;29&quot;/&gt;&lt;lineCharCount val=&quot;19&quot;/&gt;&lt;lineCharCount val=&quot;32&quot;/&gt;&lt;lineCharCount val=&quot;27&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B4AD0DC-8017-4F68-8978-46143B6DD1A5}_34.png&quot;/&gt;&lt;left val=&quot;0&quot;/&gt;&lt;top val=&quot;98&quot;/&gt;&lt;width val=&quot;316&quot;/&gt;&lt;height val=&quot;384&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AA5F930-0E39-4F33-9358-8D1A8C5776BA}_34.png&quot;/&gt;&lt;left val=&quot;359&quot;/&gt;&lt;top val=&quot;351&quot;/&gt;&lt;width val=&quot;360&quot;/&gt;&lt;height val=&quot;111&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921247E-EA91-4202-89C7-2EF99A380367}_34.png&quot;/&gt;&lt;left val=&quot;276&quot;/&gt;&lt;top val=&quot;498&quot;/&gt;&lt;width val=&quot;169&quot;/&gt;&lt;height val=&quot;29&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PSNARRATION" val="35,991164348,C:\URS Training\Power Point Presentations\January_Release_PP_Pn\Submit App for New Reg_US_Canada_MC_Property_HHG\Submit App for New Reg_US_Canada_MC_Property_HHG_pptx\Media.ppcx"/>
  <p:tag name="HTML_SHAPEINFO" val="&lt;SlideThumbPath val=&quot;Slide35.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EEAB565-ABB8-4A11-9180-458A8EFC7A2C}_1.png&quot;/&gt;&lt;left val=&quot;12&quot;/&gt;&lt;top val=&quot;476&quot;/&gt;&lt;width val=&quot;601&quot;/&gt;&lt;height val=&quot;40&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08B143F-89CB-4037-9146-523EADBD4937}_35.png&quot;/&gt;&lt;left val=&quot;-9&quot;/&gt;&lt;top val=&quot;50&quot;/&gt;&lt;width val=&quot;730&quot;/&gt;&lt;height val=&quot;59&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16&quot;/&gt;&lt;lineCharCount val=&quot;18&quot;/&gt;&lt;lineCharCount val=&quot;12&quot;/&gt;&lt;lineCharCount val=&quot;21&quot;/&gt;&lt;lineCharCount val=&quot;2&quot;/&gt;&lt;lineCharCount val=&quot;21&quot;/&gt;&lt;lineCharCount val=&quot;19&quot;/&gt;&lt;lineCharCount val=&quot;4&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9F83A5F-CF19-4CBB-90B7-26C6DACE9280}_35.png&quot;/&gt;&lt;left val=&quot;0&quot;/&gt;&lt;top val=&quot;101&quot;/&gt;&lt;width val=&quot;268&quot;/&gt;&lt;height val=&quot;373&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6EBC314E-7062-4CAE-B12B-1A2D26FFDA48}_35.png&quot;/&gt;&lt;left val=&quot;298&quot;/&gt;&lt;top val=&quot;59&quot;/&gt;&lt;width val=&quot;415&quot;/&gt;&lt;height val=&quot;421&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C027BB1-2EA3-44E7-B39C-3BE2455F7F23}_35.png&quot;/&gt;&lt;left val=&quot;276&quot;/&gt;&lt;top val=&quot;498&quot;/&gt;&lt;width val=&quot;169&quot;/&gt;&lt;height val=&quot;29&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3&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PSNARRATION" val="36,991164348,C:\URS Training\Power Point Presentations\January_Release_PP_Pn\Submit App for New Reg_US_Canada_MC_Property_HHG\Submit App for New Reg_US_Canada_MC_Property_HHG_pptx\Media.ppcx"/>
  <p:tag name="HTML_SHAPEINFO" val="&lt;SlideThumbPath val=&quot;Slide36.PNG&quot;/&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1B4170F-5988-48C1-95FA-8272F13A5BC0}_36.png&quot;/&gt;&lt;left val=&quot;-9&quot;/&gt;&lt;top val=&quot;50&quot;/&gt;&lt;width val=&quot;730&quot;/&gt;&lt;height val=&quot;59&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3&quot;/&gt;&lt;lineCharCount val=&quot;30&quot;/&gt;&lt;lineCharCount val=&quot;24&quot;/&gt;&lt;lineCharCount val=&quot;31&quot;/&gt;&lt;lineCharCount val=&quot;11&quot;/&gt;&lt;lineCharCount val=&quot;1&quot;/&gt;&lt;lineCharCount val=&quot;32&quot;/&gt;&lt;lineCharCount val=&quot;30&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F566F4B-80A7-4F2A-AF5F-0BCAFE6FA570}_36.png&quot;/&gt;&lt;left val=&quot;0&quot;/&gt;&lt;top val=&quot;101&quot;/&gt;&lt;width val=&quot;362&quot;/&gt;&lt;height val=&quot;367&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3&quot;/&gt;&lt;lineCharCount val=&quot;44&quot;/&gt;&lt;lineCharCount val=&quot;35&quot;/&gt;&lt;lineCharCount val=&quot;34&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849BE2E-4B41-451A-8C79-EDE96D9B1546}_36.png&quot;/&gt;&lt;left val=&quot;360&quot;/&gt;&lt;top val=&quot;92&quot;/&gt;&lt;width val=&quot;303&quot;/&gt;&lt;height val=&quot;91&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2CB28C9-6F26-4404-B70E-072CC4670798}_36.png&quot;/&gt;&lt;left val=&quot;276&quot;/&gt;&lt;top val=&quot;498&quot;/&gt;&lt;width val=&quot;169&quot;/&gt;&lt;height val=&quot;2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2,991164348,C:\URS Training\Power Point Presentations\January_Release_PP_Pn\Submit App for New Reg_US_Canada_MC_Property_HHG\Submit App for New Reg_US_Canada_MC_Property_HHG_pptx\Media.ppcx"/>
  <p:tag name="HTML_SHAPEINFO" val="&lt;SlideThumbPath val=&quot;Slide2.PNG&quot;/&gt;"/>
</p:tagLst>
</file>

<file path=ppt/tags/tag240.xml><?xml version="1.0" encoding="utf-8"?>
<p:tagLst xmlns:a="http://schemas.openxmlformats.org/drawingml/2006/main" xmlns:r="http://schemas.openxmlformats.org/officeDocument/2006/relationships" xmlns:p="http://schemas.openxmlformats.org/presentationml/2006/main">
  <p:tag name="PPSNARRATION" val="37,991164348,C:\URS Training\Power Point Presentations\January_Release_PP_Pn\Submit App for New Reg_US_Canada_MC_Property_HHG\Submit App for New Reg_US_Canada_MC_Property_HHG_pptx\Media.ppcx"/>
  <p:tag name="HTML_SHAPEINFO" val="&lt;SlideThumbPath val=&quot;Slide37.PNG&quot;/&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62EB3E2-3C6F-41A0-9D43-832AEFA7DFF0}_37.png&quot;/&gt;&lt;left val=&quot;-9&quot;/&gt;&lt;top val=&quot;50&quot;/&gt;&lt;width val=&quot;730&quot;/&gt;&lt;height val=&quot;5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3&quot;/&gt;&lt;lineCharCount val=&quot;22&quot;/&gt;&lt;lineCharCount val=&quot;30&quot;/&gt;&lt;lineCharCount val=&quot;20&quot;/&gt;&lt;lineCharCount val=&quot;10&quot;/&gt;&lt;lineCharCount val=&quot;1&quot;/&gt;&lt;lineCharCount val=&quot;33&quot;/&gt;&lt;lineCharCount val=&quot;32&quot;/&gt;&lt;lineCharCount val=&quot;25&quot;/&gt;&lt;lineCharCount val=&quot;24&quot;/&gt;&lt;lineCharCount val=&quot;25&quot;/&gt;&lt;lineCharCount val=&quot;30&quot;/&gt;&lt;lineCharCount val=&quot;28&quot;/&gt;&lt;lineCharCount val=&quot;27&quot;/&gt;&lt;lineCharCount val=&quot;34&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C19DBF0-A5DF-4B63-8D76-00383F6E58AE}_37.png&quot;/&gt;&lt;left val=&quot;0&quot;/&gt;&lt;top val=&quot;98&quot;/&gt;&lt;width val=&quot;346&quot;/&gt;&lt;height val=&quot;388&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E05360F-8276-45BC-B5BE-25C2EAA4FFC1}_37.png&quot;/&gt;&lt;left val=&quot;360&quot;/&gt;&lt;top val=&quot;92&quot;/&gt;&lt;width val=&quot;323&quot;/&gt;&lt;height val=&quot;91&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12F8146-BF47-47FC-B842-A428D14FEA3A}_37.png&quot;/&gt;&lt;left val=&quot;276&quot;/&gt;&lt;top val=&quot;498&quot;/&gt;&lt;width val=&quot;169&quot;/&gt;&lt;height val=&quot;29&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PSNARRATION" val="38,991164348,C:\URS Training\Power Point Presentations\January_Release_PP_Pn\Submit App for New Reg_US_Canada_MC_Property_HHG\Submit App for New Reg_US_Canada_MC_Property_HHG_pptx\Media.ppcx"/>
  <p:tag name="HTML_SHAPEINFO" val="&lt;SlideThumbPath val=&quot;Slide38.PNG&quot;/&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09475CE-2C78-4926-8516-2A96BEA461C2}_38.png&quot;/&gt;&lt;left val=&quot;-9&quot;/&gt;&lt;top val=&quot;50&quot;/&gt;&lt;width val=&quot;730&quot;/&gt;&lt;height val=&quot;59&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26&quot;/&gt;&lt;lineCharCount val=&quot;24&quot;/&gt;&lt;lineCharCount val=&quot;10&quot;/&gt;&lt;lineCharCount val=&quot;1&quot;/&gt;&lt;lineCharCount val=&quot;27&quot;/&gt;&lt;lineCharCount val=&quot;23&quot;/&gt;&lt;lineCharCount val=&quot;19&quot;/&gt;&lt;lineCharCount val=&quot;26&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A9A40CD-D36D-41B8-B6F7-D0DFFFCFC694}_38.png&quot;/&gt;&lt;left val=&quot;0&quot;/&gt;&lt;top val=&quot;100&quot;/&gt;&lt;width val=&quot;323&quot;/&gt;&lt;height val=&quot;385&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3&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E91EE41-69CD-462C-A721-FD87DEF4F81A}_38.png&quot;/&gt;&lt;left val=&quot;360&quot;/&gt;&lt;top val=&quot;92&quot;/&gt;&lt;width val=&quot;323&quot;/&gt;&lt;height val=&quot;91&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0726D02-10E6-4A61-BCA7-3CD1B5264D9D}_38.png&quot;/&gt;&lt;left val=&quot;276&quot;/&gt;&lt;top val=&quot;498&quot;/&gt;&lt;width val=&quot;169&quot;/&gt;&lt;height val=&quot;2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819D64A-4BF0-4052-AC00-1439A6F3CCA2}_2.png&quot;/&gt;&lt;left val=&quot;-9&quot;/&gt;&lt;top val=&quot;50&quot;/&gt;&lt;width val=&quot;730&quot;/&gt;&lt;height val=&quot;59&quot;/&gt;&lt;hasText val=&quot;1&quot;/&gt;&lt;/Image&gt;&lt;/ThreeDShapeInfo&gt;"/>
</p:tagLst>
</file>

<file path=ppt/tags/tag250.xml><?xml version="1.0" encoding="utf-8"?>
<p:tagLst xmlns:a="http://schemas.openxmlformats.org/drawingml/2006/main" xmlns:r="http://schemas.openxmlformats.org/officeDocument/2006/relationships" xmlns:p="http://schemas.openxmlformats.org/presentationml/2006/main">
  <p:tag name="PPSNARRATION" val="39,991164348,C:\URS Training\Power Point Presentations\January_Release_PP_Pn\Submit App for New Reg_US_Canada_MC_Property_HHG\Submit App for New Reg_US_Canada_MC_Property_HHG_pptx\Media.ppcx"/>
  <p:tag name="HTML_SHAPEINFO" val="&lt;SlideThumbPath val=&quot;Slide39.PNG&quot;/&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6794904-4FC3-473B-B17C-6584F1C6CACB}_39.png&quot;/&gt;&lt;left val=&quot;-9&quot;/&gt;&lt;top val=&quot;50&quot;/&gt;&lt;width val=&quot;730&quot;/&gt;&lt;height val=&quot;5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33&quot;/&gt;&lt;lineCharCount val=&quot;25&quot;/&gt;&lt;lineCharCount val=&quot;20&quot;/&gt;&lt;lineCharCount val=&quot;21&quot;/&gt;&lt;lineCharCount val=&quot;28&quot;/&gt;&lt;lineCharCount val=&quot;24&quot;/&gt;&lt;lineCharCount val=&quot;27&quot;/&gt;&lt;lineCharCount val=&quot;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2FFA4BD-0880-4F9B-930D-96621C9E127B}_39.png&quot;/&gt;&lt;left val=&quot;0&quot;/&gt;&lt;top val=&quot;101&quot;/&gt;&lt;width val=&quot;347&quot;/&gt;&lt;height val=&quot;281&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3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993E931-72F5-49E3-B0F1-67311580D405}_39.png&quot;/&gt;&lt;left val=&quot;0&quot;/&gt;&lt;top val=&quot;375&quot;/&gt;&lt;width val=&quot;720&quot;/&gt;&lt;height val=&quot;10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CDB9B58-3CB7-411C-87D1-82794F411BF7}_39.png&quot;/&gt;&lt;left val=&quot;360&quot;/&gt;&lt;top val=&quot;92&quot;/&gt;&lt;width val=&quot;338&quot;/&gt;&lt;height val=&quot;9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0E05361-262A-4223-BFCC-38468F5D5BB6}_39.png&quot;/&gt;&lt;left val=&quot;276&quot;/&gt;&lt;top val=&quot;498&quot;/&gt;&lt;width val=&quot;169&quot;/&gt;&lt;height val=&quot;29&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PPSNARRATION" val="40,991164348,C:\URS Training\Power Point Presentations\January_Release_PP_Pn\Submit App for New Reg_US_Canada_MC_Property_HHG\Submit App for New Reg_US_Canada_MC_Property_HHG_pptx\Media.ppcx"/>
  <p:tag name="HTML_SHAPEINFO" val="&lt;SlideThumbPath val=&quot;Slide40.PNG&quot;/&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1F43C11-6B2D-4522-8CC7-1EE3FD9CD425}_40.png&quot;/&gt;&lt;left val=&quot;-9&quot;/&gt;&lt;top val=&quot;50&quot;/&gt;&lt;width val=&quot;730&quot;/&gt;&lt;height val=&quot;5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5&quot;/&gt;&lt;lineCharCount val=&quot;28&quot;/&gt;&lt;lineCharCount val=&quot;28&quot;/&gt;&lt;lineCharCount val=&quot;29&quot;/&gt;&lt;lineCharCount val=&quot;26&quot;/&gt;&lt;lineCharCount val=&quot;28&quot;/&gt;&lt;lineCharCount val=&quot;28&quot;/&gt;&lt;lineCharCount val=&quot;29&quot;/&gt;&lt;lineCharCount val=&quot;28&quot;/&gt;&lt;lineCharCount val=&quot;1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1314E46-7DCA-40BE-993F-77AA6CB83260}_40.png&quot;/&gt;&lt;left val=&quot;0&quot;/&gt;&lt;top val=&quot;101&quot;/&gt;&lt;width val=&quot;328&quot;/&gt;&lt;height val=&quot;379&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C67CE37-DD2B-4F2D-ADDD-35D3CE7E465C}_40.png&quot;/&gt;&lt;left val=&quot;360&quot;/&gt;&lt;top val=&quot;92&quot;/&gt;&lt;width val=&quot;341&quot;/&gt;&lt;height val=&quot;91&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62&quot;/&gt;&lt;lineCharCount val=&quot;1&quot;/&gt;&lt;lineCharCount val=&quot;57&quot;/&gt;&lt;lineCharCount val=&quot;62&quot;/&gt;&lt;lineCharCount val=&quot;58&quot;/&gt;&lt;lineCharCount val=&quot;1&quot;/&gt;&lt;lineCharCount val=&quot;57&quot;/&gt;&lt;lineCharCount val=&quot;4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7AA59FE-055A-4ACE-947E-80F3368F6EF4}_2.png&quot;/&gt;&lt;left val=&quot;9&quot;/&gt;&lt;top val=&quot;97&quot;/&gt;&lt;width val=&quot;694&quot;/&gt;&lt;height val=&quot;378&quot;/&gt;&lt;hasText val=&quot;1&quot;/&gt;&lt;/Image&gt;&lt;/ThreeDShape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0767C07-7407-4246-A51D-8EDF26551D40}_40.png&quot;/&gt;&lt;left val=&quot;276&quot;/&gt;&lt;top val=&quot;498&quot;/&gt;&lt;width val=&quot;169&quot;/&gt;&lt;height val=&quot;29&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PSNARRATION" val="41,991164348,C:\URS Training\Power Point Presentations\January_Release_PP_Pn\Submit App for New Reg_US_Canada_MC_Property_HHG\Submit App for New Reg_US_Canada_MC_Property_HHG_pptx\Media.ppcx"/>
  <p:tag name="HTML_SHAPEINFO" val="&lt;SlideThumbPath val=&quot;Slide41.PNG&quot;/&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0036411-5B24-40E3-B66D-76012BEB5861}_41.png&quot;/&gt;&lt;left val=&quot;-9&quot;/&gt;&lt;top val=&quot;51&quot;/&gt;&lt;width val=&quot;730&quot;/&gt;&lt;height val=&quot;56&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25&quot;/&gt;&lt;lineCharCount val=&quot;18&quot;/&gt;&lt;lineCharCount val=&quot;29&quot;/&gt;&lt;lineCharCount val=&quot;24&quot;/&gt;&lt;lineCharCount val=&quot;25&quot;/&gt;&lt;lineCharCount val=&quot;1&quot;/&gt;&lt;lineCharCount val=&quot;26&quot;/&gt;&lt;lineCharCount val=&quot;21&quot;/&gt;&lt;lineCharCount val=&quot;28&quot;/&gt;&lt;lineCharCount val=&quot;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30D9BE5-2DD9-4612-A2EB-093DA2BAB061}_41.png&quot;/&gt;&lt;left val=&quot;0&quot;/&gt;&lt;top val=&quot;99&quot;/&gt;&lt;width val=&quot;336&quot;/&gt;&lt;height val=&quot;380&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5&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1A079F9-817A-4EF1-AC3A-7B797379B9BE}_41.png&quot;/&gt;&lt;left val=&quot;360&quot;/&gt;&lt;top val=&quot;108&quot;/&gt;&lt;width val=&quot;336&quot;/&gt;&lt;height val=&quot;82&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CB46EDB-97F3-4832-AAF0-0E082BE6F0E5}_41.png&quot;/&gt;&lt;left val=&quot;276&quot;/&gt;&lt;top val=&quot;498&quot;/&gt;&lt;width val=&quot;169&quot;/&gt;&lt;height val=&quot;29&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PPSNARRATION" val="42,991164348,C:\URS Training\Power Point Presentations\January_Release_PP_Pn\Submit App for New Reg_US_Canada_MC_Property_HHG\Submit App for New Reg_US_Canada_MC_Property_HHG_pptx\Media.ppcx"/>
  <p:tag name="HTML_SHAPEINFO" val="&lt;SlideThumbPath val=&quot;Slide42.PNG&quot;/&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09DFE64-48B3-4357-A423-1312755DF1B1}_42.png&quot;/&gt;&lt;left val=&quot;-9&quot;/&gt;&lt;top val=&quot;50&quot;/&gt;&lt;width val=&quot;730&quot;/&gt;&lt;height val=&quot;59&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8&quot;/&gt;&lt;lineCharCount val=&quot;27&quot;/&gt;&lt;lineCharCount val=&quot;25&quot;/&gt;&lt;lineCharCount val=&quot;14&quot;/&gt;&lt;lineCharCount val=&quot;1&quot;/&gt;&lt;lineCharCount val=&quot;22&quot;/&gt;&lt;lineCharCount val=&quot;12&quot;/&gt;&lt;lineCharCount val=&quot;1&quot;/&gt;&lt;lineCharCount val=&quot;28&quot;/&gt;&lt;lineCharCount val=&quot;24&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C9847F7-9B9A-456F-991C-DB76CD33D5D6}_42.png&quot;/&gt;&lt;left val=&quot;0&quot;/&gt;&lt;top val=&quot;101&quot;/&gt;&lt;width val=&quot;324&quot;/&gt;&lt;height val=&quot;379&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0&quot;/&gt;&lt;lineCharCount val=&quot;3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852D18F-9D24-4DF3-A170-1729DB1371C9}_42.png&quot;/&gt;&lt;left val=&quot;355&quot;/&gt;&lt;top val=&quot;390&quot;/&gt;&lt;width val=&quot;367&quot;/&gt;&lt;height val=&quot;9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B3A5815-EB57-4376-8603-995D504E10B0}_2.png&quot;/&gt;&lt;left val=&quot;276&quot;/&gt;&lt;top val=&quot;498&quot;/&gt;&lt;width val=&quot;169&quot;/&gt;&lt;height val=&quot;29&quot;/&gt;&lt;hasText val=&quot;1&quot;/&gt;&lt;/Image&gt;&lt;/ThreeDShape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45128CB-68B9-4D85-AD84-010E33DD7ED2}_42.png&quot;/&gt;&lt;left val=&quot;360&quot;/&gt;&lt;top val=&quot;92&quot;/&gt;&lt;width val=&quot;341&quot;/&gt;&lt;height val=&quot;91&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006D14A-A8B0-4AB8-9FDE-207D05C1E401}_42.png&quot;/&gt;&lt;left val=&quot;276&quot;/&gt;&lt;top val=&quot;498&quot;/&gt;&lt;width val=&quot;169&quot;/&gt;&lt;height val=&quot;29&quot;/&gt;&lt;hasText val=&quot;1&quot;/&gt;&lt;/Image&gt;&lt;/ThreeDShapeInfo&gt;"/>
</p:tagLst>
</file>

<file path=ppt/tags/tag272.xml><?xml version="1.0" encoding="utf-8"?>
<p:tagLst xmlns:a="http://schemas.openxmlformats.org/drawingml/2006/main" xmlns:r="http://schemas.openxmlformats.org/officeDocument/2006/relationships" xmlns:p="http://schemas.openxmlformats.org/presentationml/2006/main">
  <p:tag name="PPSNARRATION" val="43,991164348,C:\URS Training\Power Point Presentations\January_Release_PP_Pn\Submit App for New Reg_US_Canada_MC_Property_HHG\Submit App for New Reg_US_Canada_MC_Property_HHG_pptx\Media.ppcx"/>
  <p:tag name="HTML_SHAPEINFO" val="&lt;SlideThumbPath val=&quot;Slide43.PNG&quot;/&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3D65665-E566-4AC0-B6A9-01EECECCF9A4}_43.png&quot;/&gt;&lt;left val=&quot;-9&quot;/&gt;&lt;top val=&quot;50&quot;/&gt;&lt;width val=&quot;730&quot;/&gt;&lt;height val=&quot;59&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B42994F-FED4-4D93-ACE4-676527079876}_43.png&quot;/&gt;&lt;left val=&quot;7&quot;/&gt;&lt;top val=&quot;138&quot;/&gt;&lt;width val=&quot;700&quot;/&gt;&lt;height val=&quot;216&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180DA41-9A90-45BE-A830-42C222388B76}_43.png&quot;/&gt;&lt;left val=&quot;276&quot;/&gt;&lt;top val=&quot;498&quot;/&gt;&lt;width val=&quot;169&quot;/&gt;&lt;height val=&quot;2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3,991164348,C:\URS Training\Power Point Presentations\January_Release_PP_Pn\Submit App for New Reg_US_Canada_MC_Property_HHG\Submit App for New Reg_US_Canada_MC_Property_HHG_pptx\Media.ppcx"/>
  <p:tag name="HTML_SHAPEINFO" val="&lt;SlideThumbPath val=&quot;Slide3.PNG&quot;/&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3AFD02E-D449-49BA-89DA-2B4DDD190DA6}_3.png&quot;/&gt;&lt;left val=&quot;-9&quot;/&gt;&lt;top val=&quot;50&quot;/&gt;&lt;width val=&quot;730&quot;/&gt;&lt;height val=&quot;5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6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775B532-0E7C-4C93-AE9A-E2480AC98284}_3.png&quot;/&gt;&lt;left val=&quot;0&quot;/&gt;&lt;top val=&quot;100&quot;/&gt;&lt;width val=&quot;712&quot;/&gt;&lt;height val=&quot;7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A2C988E-859D-4064-8C2F-664EAD22C6B8}_3.png&quot;/&gt;&lt;left val=&quot;276&quot;/&gt;&lt;top val=&quot;498&quot;/&gt;&lt;width val=&quot;169&quot;/&gt;&lt;height val=&quot;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4,991164348,C:\URS Training\Power Point Presentations\January_Release_PP_Pn\Submit App for New Reg_US_Canada_MC_Property_HHG\Submit App for New Reg_US_Canada_MC_Property_HHG_pptx\Media.ppcx"/>
  <p:tag name="HTML_SHAPEINFO" val="&lt;SlideThumbPath val=&quot;Slide4.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6E1FF83-26D7-4E39-A382-622B040CC2CC}_4.png&quot;/&gt;&lt;left val=&quot;-9&quot;/&gt;&lt;top val=&quot;50&quot;/&gt;&lt;width val=&quot;730&quot;/&gt;&lt;height val=&quot;5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38&quot;/&gt;&lt;lineCharCount val=&quot;3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D32753F-0DF5-4D45-9F9A-E6F453C02226}_4.png&quot;/&gt;&lt;left val=&quot;-1&quot;/&gt;&lt;top val=&quot;90&quot;/&gt;&lt;width val=&quot;715&quot;/&gt;&lt;height val=&quot;15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C04A667-E38E-4FC5-93E0-898D3057F372}_4.png&quot;/&gt;&lt;left val=&quot;276&quot;/&gt;&lt;top val=&quot;498&quot;/&gt;&lt;width val=&quot;169&quot;/&gt;&lt;height val=&quot;2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5,991164348,C:\URS Training\Power Point Presentations\January_Release_PP_Pn\Submit App for New Reg_US_Canada_MC_Property_HHG\Submit App for New Reg_US_Canada_MC_Property_HHG_pptx\Media.ppcx"/>
  <p:tag name="HTML_SHAPEINFO" val="&lt;SlideThumbPath val=&quot;Slide5.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5F9E6A3-6C86-4041-8645-0F3635570404}_5.png&quot;/&gt;&lt;left val=&quot;-9&quot;/&gt;&lt;top val=&quot;50&quot;/&gt;&lt;width val=&quot;730&quot;/&gt;&lt;height val=&quot;5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17&quot;/&gt;&lt;lineCharCount val=&quot;2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77E4FD0-EB3A-4744-A6C8-B43D00EB6F40}_5.png&quot;/&gt;&lt;left val=&quot;12&quot;/&gt;&lt;top val=&quot;103&quot;/&gt;&lt;width val=&quot;326&quot;/&gt;&lt;height val=&quot;14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16A7819-D0E1-4A6E-AF58-73477AC52540}_5.png&quot;/&gt;&lt;left val=&quot;357&quot;/&gt;&lt;top val=&quot;103&quot;/&gt;&lt;width val=&quot;326&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B724DAA-73CD-40CF-8720-6CD0B2057022}_5.png&quot;/&gt;&lt;left val=&quot;276&quot;/&gt;&lt;top val=&quot;498&quot;/&gt;&lt;width val=&quot;169&quot;/&gt;&lt;height val=&quot;2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6,991164348,C:\URS Training\Power Point Presentations\January_Release_PP_Pn\Submit App for New Reg_US_Canada_MC_Property_HHG\Submit App for New Reg_US_Canada_MC_Property_HHG_pptx\Media.ppcx"/>
  <p:tag name="HTML_SHAPEINFO" val="&lt;SlideThumbPath val=&quot;Slide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7ECA03C-A2A5-48D9-9F95-1D526FA4C486}_6.png&quot;/&gt;&lt;left val=&quot;-9&quot;/&gt;&lt;top val=&quot;50&quot;/&gt;&lt;width val=&quot;730&quot;/&gt;&lt;height val=&quot;5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8&quot;/&gt;&lt;lineCharCount val=&quot;28&quot;/&gt;&lt;lineCharCount val=&quot;29&quot;/&gt;&lt;lineCharCount val=&quot;33&quot;/&gt;&lt;lineCharCount val=&quot;9&quot;/&gt;&lt;lineCharCount val=&quot;1&quot;/&gt;&lt;lineCharCount val=&quot;30&quot;/&gt;&lt;lineCharCount val=&quot;28&quot;/&gt;&lt;lineCharCount val=&quot;30&quot;/&gt;&lt;lineCharCount val=&quot;30&quot;/&gt;&lt;lineCharCount val=&quot;25&quot;/&gt;&lt;lineCharCount val=&quot;1&quot;/&gt;&lt;lineCharCount val=&quot;29&quot;/&gt;&lt;lineCharCount val=&quot;3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C7B0C31-0107-43C3-9FA2-5BCA27B37C77}_6.png&quot;/&gt;&lt;left val=&quot;-1&quot;/&gt;&lt;top val=&quot;90&quot;/&gt;&lt;width val=&quot;364&quot;/&gt;&lt;height val=&quot;40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8BC7C6E-F0D9-4218-82A3-2C4986A21E5A}_6.png&quot;/&gt;&lt;left val=&quot;276&quot;/&gt;&lt;top val=&quot;498&quot;/&gt;&lt;width val=&quot;169&quot;/&gt;&lt;height val=&quot;2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PSNARRATION" val="7,991164348,C:\URS Training\Power Point Presentations\January_Release_PP_Pn\Submit App for New Reg_US_Canada_MC_Property_HHG\Submit App for New Reg_US_Canada_MC_Property_HHG_pptx\Media.ppcx"/>
  <p:tag name="HTML_SHAPEINFO" val="&lt;SlideThumbPath val=&quot;Slide7.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F9EE8AA8-3033-4487-A261-2AD0036A5146}_7.png&quot;/&gt;&lt;left val=&quot;-7&quot;/&gt;&lt;top val=&quot;54&quot;/&gt;&lt;width val=&quot;728&quot;/&gt;&lt;height val=&quot;5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7&quot;/&gt;&lt;lineCharCount val=&quot;66&quot;/&gt;&lt;lineCharCount val=&quot;1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463E29D-8647-47B4-9D3B-2156E41025E1}_7.png&quot;/&gt;&lt;left val=&quot;0&quot;/&gt;&lt;top val=&quot;100&quot;/&gt;&lt;width val=&quot;711&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20&quot;/&gt;&lt;lineCharCount val=&quot;21&quot;/&gt;&lt;lineCharCount val=&quot;22&quot;/&gt;&lt;lineCharCount val=&quot;32&quot;/&gt;&lt;lineCharCount val=&quot;33&quot;/&gt;&lt;lineCharCount val=&quot;26&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32BD48D-D08A-46E5-9617-C44968DBF8E3}_7.png&quot;/&gt;&lt;left val=&quot;7&quot;/&gt;&lt;top val=&quot;201&quot;/&gt;&lt;width val=&quot;353&quot;/&gt;&lt;height val=&quot;27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24&quot;/&gt;&lt;lineCharCount val=&quot;26&quot;/&gt;&lt;lineCharCount val=&quot;17&quot;/&gt;&lt;lineCharCount val=&quot;20&quot;/&gt;&lt;lineCharCount val=&quot;20&quot;/&gt;&lt;lineCharCount val=&quot;25&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0F16438-E97F-4EA7-9D0D-D0DDA07E4871}_7.png&quot;/&gt;&lt;left val=&quot;360&quot;/&gt;&lt;top val=&quot;201&quot;/&gt;&lt;width val=&quot;353&quot;/&gt;&lt;height val=&quot;2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DB6B7DB-D284-4EF9-AA29-370DB98E7964}_7.png&quot;/&gt;&lt;left val=&quot;276&quot;/&gt;&lt;top val=&quot;498&quot;/&gt;&lt;width val=&quot;169&quot;/&gt;&lt;height val=&quot;2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PSNARRATION" val="8,991164348,C:\URS Training\Power Point Presentations\January_Release_PP_Pn\Submit App for New Reg_US_Canada_MC_Property_HHG\Submit App for New Reg_US_Canada_MC_Property_HHG_pptx\Media.ppcx"/>
  <p:tag name="HTML_SHAPEINFO" val="&lt;SlideThumbPath val=&quot;Slide8.PNG&quo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60A94BE-5372-4A55-A529-AF01D537C949}_8.png&quot;/&gt;&lt;left val=&quot;-9&quot;/&gt;&lt;top val=&quot;50&quot;/&gt;&lt;width val=&quot;730&quot;/&gt;&lt;height val=&quot;5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7&quot;/&gt;&lt;lineCharCount val=&quot;22&quot;/&gt;&lt;lineCharCount val=&quot;27&quot;/&gt;&lt;lineCharCount val=&quot;1&quot;/&gt;&lt;lineCharCount val=&quot;23&quot;/&gt;&lt;lineCharCount val=&quot;30&quot;/&gt;&lt;lineCharCount val=&quot;10&quot;/&gt;&lt;lineCharCount val=&quot;24&quot;/&gt;&lt;lineCharCount val=&quot;24&quot;/&gt;&lt;lineCharCount val=&quot;23&quot;/&gt;&lt;lineCharCount val=&quot;13&quot;/&gt;&lt;lineCharCount val=&quot;22&quot;/&gt;&lt;lineCharCount val=&quot;26&quot;/&gt;&lt;lineCharCount val=&quot;16&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6542C99-BE52-43F9-98F5-1BDE277DEC29}_8.png&quot;/&gt;&lt;left val=&quot;-3&quot;/&gt;&lt;top val=&quot;99&quot;/&gt;&lt;width val=&quot;336&quot;/&gt;&lt;height val=&quot;37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633B5231-14B4-4221-A723-0A3C303BD70A}_8.png&quot;/&gt;&lt;left val=&quot;360&quot;/&gt;&lt;top val=&quot;58&quot;/&gt;&lt;width val=&quot;354&quot;/&gt;&lt;height val=&quot;4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5D8A3BCD-6AC8-4EE6-82E9-7BCBA59BD886}_8.png&quot;/&gt;&lt;left val=&quot;276&quot;/&gt;&lt;top val=&quot;498&quot;/&gt;&lt;width val=&quot;169&quot;/&gt;&lt;height val=&quot;2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PSNARRATION" val="9,991164348,C:\URS Training\Power Point Presentations\January_Release_PP_Pn\Submit App for New Reg_US_Canada_MC_Property_HHG\Submit App for New Reg_US_Canada_MC_Property_HHG_pptx\Media.ppcx"/>
  <p:tag name="HTML_SHAPEINFO" val="&lt;SlideThumbPath val=&quot;Slide9.PNG&quo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334B470-6AB9-4D0D-85D2-1B8CA4A6ECF8}_9.png&quot;/&gt;&lt;left val=&quot;-9&quot;/&gt;&lt;top val=&quot;50&quot;/&gt;&lt;width val=&quot;730&quot;/&gt;&lt;height val=&quot;5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8&quot;/&gt;&lt;lineCharCount val=&quot;29&quot;/&gt;&lt;lineCharCount val=&quot;30&quot;/&gt;&lt;lineCharCount val=&quot;33&quot;/&gt;&lt;lineCharCount val=&quot;17&quot;/&gt;&lt;lineCharCount val=&quot;1&quot;/&gt;&lt;lineCharCount val=&quot;25&quot;/&gt;&lt;lineCharCount val=&quot;29&quot;/&gt;&lt;lineCharCount val=&quot;7&quot;/&gt;&lt;lineCharCount val=&quot;6&quot;/&gt;&lt;lineCharCount val=&quot;8&quot;/&gt;&lt;lineCharCount val=&quot;14&quot;/&gt;&lt;lineCharCount val=&quot;30&quot;/&gt;&lt;lineCharCount val=&quot;8&quot;/&gt;&lt;lineCharCount val=&quot;25&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B699C49-D63E-496C-A317-016E4F579993}_9.png&quot;/&gt;&lt;left val=&quot;2&quot;/&gt;&lt;top val=&quot;103&quot;/&gt;&lt;width val=&quot;343&quot;/&gt;&lt;height val=&quot;38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0F8CB51-151F-4291-98F1-244D6927AA6F}_9.png&quot;/&gt;&lt;left val=&quot;360&quot;/&gt;&lt;top val=&quot;92&quot;/&gt;&lt;width val=&quot;337&quot;/&gt;&lt;height val=&quot;9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6BE24FB-CF0B-4096-AF68-C39F1411A6D7}_9.png&quot;/&gt;&lt;left val=&quot;276&quot;/&gt;&lt;top val=&quot;498&quot;/&gt;&lt;width val=&quot;169&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 val="10,991164348,C:\URS Training\Power Point Presentations\January_Release_PP_Pn\Submit App for New Reg_US_Canada_MC_Property_HHG\Submit App for New Reg_US_Canada_MC_Property_HHG_pptx\Media.ppcx"/>
  <p:tag name="HTML_SHAPEINFO" val="&lt;SlideThumbPath val=&quot;Slide10.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8C903A9-A3C6-4BC6-9B37-6E643D2A29ED}_10.png&quot;/&gt;&lt;left val=&quot;-9&quot;/&gt;&lt;top val=&quot;50&quot;/&gt;&lt;width val=&quot;730&quot;/&gt;&lt;height val=&quot;5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7&quot;/&gt;&lt;lineCharCount val=&quot;31&quot;/&gt;&lt;lineCharCount val=&quot;11&quot;/&gt;&lt;lineCharCount val=&quot;1&quot;/&gt;&lt;lineCharCount val=&quot;25&quot;/&gt;&lt;lineCharCount val=&quot;28&quot;/&gt;&lt;lineCharCount val=&quot;5&quot;/&gt;&lt;lineCharCount val=&quot;28&quot;/&gt;&lt;lineCharCount val=&quot;10&quot;/&gt;&lt;lineCharCount val=&quot;33&quot;/&gt;&lt;lineCharCount val=&quot;11&quot;/&gt;&lt;lineCharCount val=&quot;28&quot;/&gt;&lt;lineCharCount val=&quot;7&quot;/&gt;&lt;lineCharCount val=&quot;33&quot;/&gt;&lt;lineCharCount val=&quot;1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18923E4-11F8-48E6-9CD1-94C578D33C2E}_10.png&quot;/&gt;&lt;left val=&quot;0&quot;/&gt;&lt;top val=&quot;96&quot;/&gt;&lt;width val=&quot;361&quot;/&gt;&lt;height val=&quot;38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17&quot;/&gt;&lt;lineCharCount val=&quot;22&quot;/&gt;&lt;lineCharCount val=&quot;35&quot;/&gt;&lt;lineCharCount val=&quot;10&quot;/&gt;&lt;lineCharCount val=&quot;1&quot;/&gt;&lt;lineCharCount val=&quot;1&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FE6112B-BC0A-460A-9BA1-0996CF514216}_10.png&quot;/&gt;&lt;left val=&quot;355&quot;/&gt;&lt;top val=&quot;360&quot;/&gt;&lt;width val=&quot;358&quot;/&gt;&lt;height val=&quot;12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5&quot;/&gt;&lt;lineCharCount val=&quot;40&quot;/&gt;&lt;lineCharCount val=&quot;47&quot;/&gt;&lt;lineCharCount val=&quot;1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FF75EA7-EEEE-4AAC-A0E7-7A4025798A90}_10.png&quot;/&gt;&lt;left val=&quot;360&quot;/&gt;&lt;top val=&quot;92&quot;/&gt;&lt;width val=&quot;341&quot;/&gt;&lt;height val=&quot;9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3E1DF13-B393-477B-8CC5-41CCBC2E06B6}_10.png&quot;/&gt;&lt;left val=&quot;276&quot;/&gt;&lt;top val=&quot;498&quot;/&gt;&lt;width val=&quot;169&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 val="11,991164348,C:\URS Training\Power Point Presentations\January_Release_PP_Pn\Submit App for New Reg_US_Canada_MC_Property_HHG\Submit App for New Reg_US_Canada_MC_Property_HHG_pptx\Media.ppcx"/>
  <p:tag name="HTML_SHAPEINFO" val="&lt;SlideThumbPath val=&quot;Slide11.PNG&quot;/&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8517B61F-5DED-416F-8F91-5695095DD661}_11.png&quot;/&gt;&lt;left val=&quot;-9&quot;/&gt;&lt;top val=&quot;50&quot;/&gt;&lt;width val=&quot;730&quot;/&gt;&lt;height val=&quot;5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1&quot;/&gt;&lt;lineCharCount val=&quot;26&quot;/&gt;&lt;lineCharCount val=&quot;19&quot;/&gt;&lt;lineCharCount val=&quot;1&quot;/&gt;&lt;lineCharCount val=&quot;30&quot;/&gt;&lt;lineCharCount val=&quot;22&quot;/&gt;&lt;lineCharCount val=&quot;32&quot;/&gt;&lt;lineCharCount val=&quot;26&quot;/&gt;&lt;lineCharCount val=&quot;13&quot;/&gt;&lt;lineCharCount val=&quot;24&quot;/&gt;&lt;lineCharCount val=&quot;27&quot;/&gt;&lt;lineCharCount val=&quot;20&quot;/&gt;&lt;lineCharCount val=&quot;21&quot;/&gt;&lt;lineCharCount val=&quot;23&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CDC536DF-BAC8-4D76-8B21-6365BC2CD5E5}_11.png&quot;/&gt;&lt;left val=&quot;0&quot;/&gt;&lt;top val=&quot;98&quot;/&gt;&lt;width val=&quot;370&quot;/&gt;&lt;height val=&quot;388&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4&quot;/&gt;&lt;lineCharCount val=&quot;56&quot;/&gt;&lt;lineCharCount val=&quot;1&quot;/&gt;&lt;lineCharCount val=&quot;55&quot;/&gt;&lt;lineCharCount val=&quot;28&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A49AFDC0-754F-47AE-BFB8-3A9BF6DEE227}_11.png&quot;/&gt;&lt;left val=&quot;360&quot;/&gt;&lt;top val=&quot;93&quot;/&gt;&lt;width val=&quot;353&quot;/&gt;&lt;height val=&quot;10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43BE163-A14E-4B13-B2E9-C45EE4015CA4}_11.png&quot;/&gt;&lt;left val=&quot;276&quot;/&gt;&lt;top val=&quot;498&quot;/&gt;&lt;width val=&quot;169&quot;/&gt;&lt;height val=&quot;29&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12,991164348,C:\URS Training\Power Point Presentations\January_Release_PP_Pn\Submit App for New Reg_US_Canada_MC_Property_HHG\Submit App for New Reg_US_Canada_MC_Property_HHG_pptx\Media.ppcx"/>
  <p:tag name="HTML_SHAPEINFO" val="&lt;SlideThumbPath val=&quot;Slide12.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9D4317BB-C417-4FDD-8E4B-72C208707213}_12.png&quot;/&gt;&lt;left val=&quot;-9&quot;/&gt;&lt;top val=&quot;50&quot;/&gt;&lt;width val=&quot;730&quot;/&gt;&lt;height val=&quot;5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0&quot;/&gt;&lt;lineCharCount val=&quot;7&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226D9DD4-E357-4708-A14D-2FADD0946085}_12.png&quot;/&gt;&lt;left val=&quot;0&quot;/&gt;&lt;top val=&quot;101&quot;/&gt;&lt;width val=&quot;372&quot;/&gt;&lt;height val=&quot;10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EDB2A8DF-4DC9-4550-8955-F071986BBF03}_12.png&quot;/&gt;&lt;left val=&quot;359&quot;/&gt;&lt;top val=&quot;101&quot;/&gt;&lt;width val=&quot;344&quot;/&gt;&lt;height val=&quot;9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6D15B99-7282-4D1F-A535-4D225389512E}_12.png&quot;/&gt;&lt;left val=&quot;276&quot;/&gt;&lt;top val=&quot;504&quot;/&gt;&lt;width val=&quot;169&quot;/&gt;&lt;height val=&quot;3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13,991164348,C:\URS Training\Power Point Presentations\January_Release_PP_Pn\Submit App for New Reg_US_Canada_MC_Property_HHG\Submit App for New Reg_US_Canada_MC_Property_HHG_pptx\Media.ppcx"/>
  <p:tag name="HTML_SHAPEINFO" val="&lt;SlideThumbPath val=&quot;Slide13.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D2F1D232-9070-4D11-883F-C6F111AC8049}_13.png&quot;/&gt;&lt;left val=&quot;-9&quot;/&gt;&lt;top val=&quot;50&quot;/&gt;&lt;width val=&quot;730&quot;/&gt;&lt;height val=&quot;5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30&quot;/&gt;&lt;lineCharCount val=&quot;29&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30669C08-4A58-4F37-B51A-BEBB1223EEBA}_13.png&quot;/&gt;&lt;left val=&quot;0&quot;/&gt;&lt;top val=&quot;101&quot;/&gt;&lt;width val=&quot;360&quot;/&gt;&lt;height val=&quot;137&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15763AC5-C38D-4F58-92B4-FC2372C5EEC2}_13.png&quot;/&gt;&lt;left val=&quot;9&quot;/&gt;&lt;top val=&quot;253&quot;/&gt;&lt;width val=&quot;345&quot;/&gt;&lt;height val=&quot;196&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9&quot;/&gt;&lt;lineCharCount val=&quot;15&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8E8DFB0-B52C-4FFC-829D-DD85C8838B7C}_13.png&quot;/&gt;&lt;left val=&quot;359&quot;/&gt;&lt;top val=&quot;101&quot;/&gt;&lt;width val=&quot;356&quot;/&gt;&lt;height val=&quot;10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6FAF45EA-2EC5-44A8-A033-3D2B64ACCDE9}_13.png&quot;/&gt;&lt;left val=&quot;366&quot;/&gt;&lt;top val=&quot;253&quot;/&gt;&lt;width val=&quot;346&quot;/&gt;&lt;height val=&quot;228&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420F6B5F-A75B-4127-B6F6-05253F58AC7F}_13.png&quot;/&gt;&lt;left val=&quot;276&quot;/&gt;&lt;top val=&quot;504&quot;/&gt;&lt;width val=&quot;169&quot;/&gt;&lt;height val=&quot;3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6&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PSNARRATION" val="14,991164348,C:\URS Training\Power Point Presentations\January_Release_PP_Pn\Submit App for New Reg_US_Canada_MC_Property_HHG\Submit App for New Reg_US_Canada_MC_Property_HHG_pptx\Media.ppcx"/>
  <p:tag name="HTML_SHAPEINFO" val="&lt;SlideThumbPath val=&quot;Slide14.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00094780-EB18-4AB7-99C3-3A6196EE465C}_14.png&quot;/&gt;&lt;left val=&quot;-9&quot;/&gt;&lt;top val=&quot;50&quot;/&gt;&lt;width val=&quot;730&quot;/&gt;&lt;height val=&quot;5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1&quot;/&gt;&lt;lineCharCount val=&quot;32&quot;/&gt;&lt;lineCharCount val=&quot;20&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70213878-9E52-4498-AAA1-21E527317FD8}_14.png&quot;/&gt;&lt;left val=&quot;6&quot;/&gt;&lt;top val=&quot;102&quot;/&gt;&lt;width val=&quot;376&quot;/&gt;&lt;height val=&quot;13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7DFFB596-ECAC-416B-98D5-FF97E5785140}_14.png&quot;/&gt;&lt;left val=&quot;6&quot;/&gt;&lt;top val=&quot;258&quot;/&gt;&lt;width val=&quot;346&quot;/&gt;&lt;height val=&quot;21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1115D3A1-DA26-454F-A825-84F05F1196FB}_14.png&quot;/&gt;&lt;left val=&quot;377&quot;/&gt;&lt;top val=&quot;102&quot;/&gt;&lt;width val=&quot;331&quot;/&gt;&lt;height val=&quot;127&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RS Training\Power Point Presentations\January_Release_PP_Pn\Submit App for New Reg_US_Canada_MC_Property_HHG\data\asimages\{EA212C14-0668-418E-9276-4D0C1F1B2DE4}_14.png&quot;/&gt;&lt;left val=&quot;367&quot;/&gt;&lt;top val=&quot;258&quot;/&gt;&lt;width val=&quot;346&quot;/&gt;&lt;height val=&quot;209&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6EA6D6B4-B521-4E57-8210-741990B748A8}_14.png&quot;/&gt;&lt;left val=&quot;276&quot;/&gt;&lt;top val=&quot;504&quot;/&gt;&lt;width val=&quot;169&quot;/&gt;&lt;height val=&quot;3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PSNARRATION" val="15,991164348,C:\URS Training\Power Point Presentations\January_Release_PP_Pn\Submit App for New Reg_US_Canada_MC_Property_HHG\Submit App for New Reg_US_Canada_MC_Property_HHG_pptx\Media.ppcx"/>
  <p:tag name="HTML_SHAPEINFO" val="&lt;SlideThumbPath val=&quot;Slide15.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RS Training\Power Point Presentations\January_Release_PP_Pn\Submit App for New Reg_US_Canada_MC_Property_HHG\data\asimages\{B0620D7D-C6C2-4D68-B66C-6BAB24FC19E9}_15.png&quot;/&gt;&lt;left val=&quot;-9&quot;/&gt;&lt;top val=&quot;50&quot;/&gt;&lt;width val=&quot;730&quot;/&gt;&lt;height val=&quot;59&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S Training Mate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32316</TotalTime>
  <Words>6259</Words>
  <Application>Microsoft Office PowerPoint</Application>
  <PresentationFormat>On-screen Show (4:3)</PresentationFormat>
  <Paragraphs>718</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1_Office Theme</vt:lpstr>
      <vt:lpstr>URS Training Material</vt:lpstr>
      <vt:lpstr>2_Office Theme</vt:lpstr>
      <vt:lpstr>Unified Registration System (URS)</vt:lpstr>
      <vt:lpstr>Training Objectives</vt:lpstr>
      <vt:lpstr>Accessing the URS Online Application Process </vt:lpstr>
      <vt:lpstr>Accessing the URS Online Application Process (Cont.)</vt:lpstr>
      <vt:lpstr>Accessing the URS Online Application Process (Cont.)</vt:lpstr>
      <vt:lpstr>Welcome Page</vt:lpstr>
      <vt:lpstr>Detailed Information for the URS Online Application Process</vt:lpstr>
      <vt:lpstr>Application Security</vt:lpstr>
      <vt:lpstr>Application Contact</vt:lpstr>
      <vt:lpstr>Business Description</vt:lpstr>
      <vt:lpstr>Operation Classification</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Operation Classification (Cont.)</vt:lpstr>
      <vt:lpstr>Vehicles</vt:lpstr>
      <vt:lpstr>Vehicles (Cont.)</vt:lpstr>
      <vt:lpstr>Vehicles (Cont.)</vt:lpstr>
      <vt:lpstr>Vehicles (Cont.)</vt:lpstr>
      <vt:lpstr>Vehicles (Cont.)</vt:lpstr>
      <vt:lpstr>Vehicles (Cont.)</vt:lpstr>
      <vt:lpstr>Drivers</vt:lpstr>
      <vt:lpstr>Drivers (Cont.)</vt:lpstr>
      <vt:lpstr>Drivers (Cont.)</vt:lpstr>
      <vt:lpstr>Drivers (Cont.)</vt:lpstr>
      <vt:lpstr>Household Goods</vt:lpstr>
      <vt:lpstr>Household Goods (Cont.)</vt:lpstr>
      <vt:lpstr>Household Goods (Cont.)</vt:lpstr>
      <vt:lpstr>Household Goods (Cont.)</vt:lpstr>
      <vt:lpstr>Household Goods (Cont.)</vt:lpstr>
      <vt:lpstr>Financial Responsibility</vt:lpstr>
      <vt:lpstr>Affiliation with Others</vt:lpstr>
      <vt:lpstr>Certification Statement</vt:lpstr>
      <vt:lpstr>Compliance Certifications</vt:lpstr>
      <vt:lpstr>Applicant’s Oath</vt:lpstr>
      <vt:lpstr>URS Company Official Portal Account </vt:lpstr>
      <vt:lpstr>Payment Information</vt:lpstr>
      <vt:lpstr>End of the Training Module</vt:lpstr>
    </vt:vector>
  </TitlesOfParts>
  <Company>Leidos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Tawana L.</dc:creator>
  <cp:lastModifiedBy>King, Tawana L.</cp:lastModifiedBy>
  <cp:revision>766</cp:revision>
  <dcterms:created xsi:type="dcterms:W3CDTF">2015-06-22T14:46:22Z</dcterms:created>
  <dcterms:modified xsi:type="dcterms:W3CDTF">2016-02-17T20:52:31Z</dcterms:modified>
</cp:coreProperties>
</file>